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Lst>
  <p:notesMasterIdLst>
    <p:notesMasterId r:id="rId46"/>
  </p:notesMasterIdLst>
  <p:sldIdLst>
    <p:sldId id="256" r:id="rId15"/>
    <p:sldId id="298" r:id="rId16"/>
    <p:sldId id="276" r:id="rId17"/>
    <p:sldId id="293" r:id="rId18"/>
    <p:sldId id="273" r:id="rId19"/>
    <p:sldId id="279" r:id="rId20"/>
    <p:sldId id="274" r:id="rId21"/>
    <p:sldId id="277" r:id="rId22"/>
    <p:sldId id="275" r:id="rId23"/>
    <p:sldId id="278" r:id="rId24"/>
    <p:sldId id="299" r:id="rId25"/>
    <p:sldId id="280" r:id="rId26"/>
    <p:sldId id="281" r:id="rId27"/>
    <p:sldId id="292" r:id="rId28"/>
    <p:sldId id="282" r:id="rId29"/>
    <p:sldId id="294" r:id="rId30"/>
    <p:sldId id="284" r:id="rId31"/>
    <p:sldId id="283" r:id="rId32"/>
    <p:sldId id="286" r:id="rId33"/>
    <p:sldId id="300" r:id="rId34"/>
    <p:sldId id="287" r:id="rId35"/>
    <p:sldId id="301" r:id="rId36"/>
    <p:sldId id="288" r:id="rId37"/>
    <p:sldId id="302" r:id="rId38"/>
    <p:sldId id="289" r:id="rId39"/>
    <p:sldId id="303" r:id="rId40"/>
    <p:sldId id="290" r:id="rId41"/>
    <p:sldId id="291" r:id="rId42"/>
    <p:sldId id="295" r:id="rId43"/>
    <p:sldId id="296"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67656-D3FE-47D7-9E3C-4182CC748F14}" type="datetimeFigureOut">
              <a:rPr lang="en-US" smtClean="0"/>
              <a:t>5/28/2019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C9CB9-1212-4D92-8FCB-9C3B802A6D92}" type="slidenum">
              <a:rPr lang="en-US" smtClean="0"/>
              <a:t>‹#›</a:t>
            </a:fld>
            <a:endParaRPr lang="en-US"/>
          </a:p>
        </p:txBody>
      </p:sp>
    </p:spTree>
    <p:extLst>
      <p:ext uri="{BB962C8B-B14F-4D97-AF65-F5344CB8AC3E}">
        <p14:creationId xmlns:p14="http://schemas.microsoft.com/office/powerpoint/2010/main" val="384881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C9CB9-1212-4D92-8FCB-9C3B802A6D92}" type="slidenum">
              <a:rPr lang="en-US" smtClean="0"/>
              <a:t>5</a:t>
            </a:fld>
            <a:endParaRPr lang="en-US"/>
          </a:p>
        </p:txBody>
      </p:sp>
    </p:spTree>
    <p:extLst>
      <p:ext uri="{BB962C8B-B14F-4D97-AF65-F5344CB8AC3E}">
        <p14:creationId xmlns:p14="http://schemas.microsoft.com/office/powerpoint/2010/main" val="4249192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9E22D-74B0-4B66-AAEA-A1679D4CDE9D}" type="slidenum">
              <a:rPr lang="en-US" smtClean="0"/>
              <a:t>30</a:t>
            </a:fld>
            <a:endParaRPr lang="en-US" dirty="0"/>
          </a:p>
        </p:txBody>
      </p:sp>
    </p:spTree>
    <p:extLst>
      <p:ext uri="{BB962C8B-B14F-4D97-AF65-F5344CB8AC3E}">
        <p14:creationId xmlns:p14="http://schemas.microsoft.com/office/powerpoint/2010/main" val="938597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9E22D-74B0-4B66-AAEA-A1679D4CDE9D}" type="slidenum">
              <a:rPr lang="en-US" smtClean="0"/>
              <a:t>31</a:t>
            </a:fld>
            <a:endParaRPr lang="en-US" dirty="0"/>
          </a:p>
        </p:txBody>
      </p:sp>
    </p:spTree>
    <p:extLst>
      <p:ext uri="{BB962C8B-B14F-4D97-AF65-F5344CB8AC3E}">
        <p14:creationId xmlns:p14="http://schemas.microsoft.com/office/powerpoint/2010/main" val="801654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9A8E22-4392-4530-8BA8-971D42A71958}"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7E551-FAF2-4804-9242-7BA614C222C3}" type="slidenum">
              <a:rPr lang="en-US" smtClean="0"/>
              <a:t>‹#›</a:t>
            </a:fld>
            <a:endParaRPr lang="en-US"/>
          </a:p>
        </p:txBody>
      </p:sp>
    </p:spTree>
    <p:extLst>
      <p:ext uri="{BB962C8B-B14F-4D97-AF65-F5344CB8AC3E}">
        <p14:creationId xmlns:p14="http://schemas.microsoft.com/office/powerpoint/2010/main" val="36671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A8E22-4392-4530-8BA8-971D42A71958}"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7E551-FAF2-4804-9242-7BA614C222C3}" type="slidenum">
              <a:rPr lang="en-US" smtClean="0"/>
              <a:t>‹#›</a:t>
            </a:fld>
            <a:endParaRPr lang="en-US"/>
          </a:p>
        </p:txBody>
      </p:sp>
    </p:spTree>
    <p:extLst>
      <p:ext uri="{BB962C8B-B14F-4D97-AF65-F5344CB8AC3E}">
        <p14:creationId xmlns:p14="http://schemas.microsoft.com/office/powerpoint/2010/main" val="27939758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9837534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943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8405435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29853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8377990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1494635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0731118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59279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82479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081548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A8E22-4392-4530-8BA8-971D42A71958}"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7E551-FAF2-4804-9242-7BA614C222C3}" type="slidenum">
              <a:rPr lang="en-US" smtClean="0"/>
              <a:t>‹#›</a:t>
            </a:fld>
            <a:endParaRPr lang="en-US"/>
          </a:p>
        </p:txBody>
      </p:sp>
    </p:spTree>
    <p:extLst>
      <p:ext uri="{BB962C8B-B14F-4D97-AF65-F5344CB8AC3E}">
        <p14:creationId xmlns:p14="http://schemas.microsoft.com/office/powerpoint/2010/main" val="39071303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74006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9321287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3733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23347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61526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9038583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1803327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8076147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55941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076200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8663515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4999076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89301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0577044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06142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6518032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89238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0010650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7826827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6228151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8433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54729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42513308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8092684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1053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9708193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04861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7185175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684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0030404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2808500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89148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98806689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883789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54436782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25097990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65841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78367104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949131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33161825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150763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43835277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716642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035325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11093338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11350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75257991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88213576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8168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81374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848202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316505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933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A8E22-4392-4530-8BA8-971D42A71958}"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7E551-FAF2-4804-9242-7BA614C222C3}" type="slidenum">
              <a:rPr lang="en-US" smtClean="0"/>
              <a:t>‹#›</a:t>
            </a:fld>
            <a:endParaRPr lang="en-US"/>
          </a:p>
        </p:txBody>
      </p:sp>
    </p:spTree>
    <p:extLst>
      <p:ext uri="{BB962C8B-B14F-4D97-AF65-F5344CB8AC3E}">
        <p14:creationId xmlns:p14="http://schemas.microsoft.com/office/powerpoint/2010/main" val="279678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731714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027872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6916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17167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67403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284560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5002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268717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17205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88427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9A8E22-4392-4530-8BA8-971D42A71958}"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7E551-FAF2-4804-9242-7BA614C222C3}" type="slidenum">
              <a:rPr lang="en-US" smtClean="0"/>
              <a:t>‹#›</a:t>
            </a:fld>
            <a:endParaRPr lang="en-US"/>
          </a:p>
        </p:txBody>
      </p:sp>
    </p:spTree>
    <p:extLst>
      <p:ext uri="{BB962C8B-B14F-4D97-AF65-F5344CB8AC3E}">
        <p14:creationId xmlns:p14="http://schemas.microsoft.com/office/powerpoint/2010/main" val="500917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2242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861195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5790368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6245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478710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71439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35021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1891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1421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95472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9A8E22-4392-4530-8BA8-971D42A71958}"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7E551-FAF2-4804-9242-7BA614C222C3}" type="slidenum">
              <a:rPr lang="en-US" smtClean="0"/>
              <a:t>‹#›</a:t>
            </a:fld>
            <a:endParaRPr lang="en-US"/>
          </a:p>
        </p:txBody>
      </p:sp>
    </p:spTree>
    <p:extLst>
      <p:ext uri="{BB962C8B-B14F-4D97-AF65-F5344CB8AC3E}">
        <p14:creationId xmlns:p14="http://schemas.microsoft.com/office/powerpoint/2010/main" val="2612863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623330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8340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1975117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0736066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7598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1702202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33955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0514730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03295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01006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9A8E22-4392-4530-8BA8-971D42A71958}"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37E551-FAF2-4804-9242-7BA614C222C3}" type="slidenum">
              <a:rPr lang="en-US" smtClean="0"/>
              <a:t>‹#›</a:t>
            </a:fld>
            <a:endParaRPr lang="en-US"/>
          </a:p>
        </p:txBody>
      </p:sp>
    </p:spTree>
    <p:extLst>
      <p:ext uri="{BB962C8B-B14F-4D97-AF65-F5344CB8AC3E}">
        <p14:creationId xmlns:p14="http://schemas.microsoft.com/office/powerpoint/2010/main" val="27138340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6996279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8291070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42788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7245378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6053678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29039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796610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97779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9437387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931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9A8E22-4392-4530-8BA8-971D42A71958}"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37E551-FAF2-4804-9242-7BA614C222C3}" type="slidenum">
              <a:rPr lang="en-US" smtClean="0"/>
              <a:t>‹#›</a:t>
            </a:fld>
            <a:endParaRPr lang="en-US"/>
          </a:p>
        </p:txBody>
      </p:sp>
    </p:spTree>
    <p:extLst>
      <p:ext uri="{BB962C8B-B14F-4D97-AF65-F5344CB8AC3E}">
        <p14:creationId xmlns:p14="http://schemas.microsoft.com/office/powerpoint/2010/main" val="16567929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789822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3242063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5859836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9614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7405431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5490865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68672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2367164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86780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23126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A8E22-4392-4530-8BA8-971D42A71958}"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37E551-FAF2-4804-9242-7BA614C222C3}" type="slidenum">
              <a:rPr lang="en-US" smtClean="0"/>
              <a:t>‹#›</a:t>
            </a:fld>
            <a:endParaRPr lang="en-US"/>
          </a:p>
        </p:txBody>
      </p:sp>
    </p:spTree>
    <p:extLst>
      <p:ext uri="{BB962C8B-B14F-4D97-AF65-F5344CB8AC3E}">
        <p14:creationId xmlns:p14="http://schemas.microsoft.com/office/powerpoint/2010/main" val="42193838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23940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2045017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6040611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6840823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06400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16544872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3925260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96117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1612345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4596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A8E22-4392-4530-8BA8-971D42A71958}"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7E551-FAF2-4804-9242-7BA614C222C3}" type="slidenum">
              <a:rPr lang="en-US" smtClean="0"/>
              <a:t>‹#›</a:t>
            </a:fld>
            <a:endParaRPr lang="en-US"/>
          </a:p>
        </p:txBody>
      </p:sp>
    </p:spTree>
    <p:extLst>
      <p:ext uri="{BB962C8B-B14F-4D97-AF65-F5344CB8AC3E}">
        <p14:creationId xmlns:p14="http://schemas.microsoft.com/office/powerpoint/2010/main" val="39879610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361789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98761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6902615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2961937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9613178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63089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0079483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0608427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94569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6298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A8E22-4392-4530-8BA8-971D42A71958}"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7E551-FAF2-4804-9242-7BA614C222C3}" type="slidenum">
              <a:rPr lang="en-US" smtClean="0"/>
              <a:t>‹#›</a:t>
            </a:fld>
            <a:endParaRPr lang="en-US"/>
          </a:p>
        </p:txBody>
      </p:sp>
    </p:spTree>
    <p:extLst>
      <p:ext uri="{BB962C8B-B14F-4D97-AF65-F5344CB8AC3E}">
        <p14:creationId xmlns:p14="http://schemas.microsoft.com/office/powerpoint/2010/main" val="2162606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415155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0463932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66853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1068445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1779764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338828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16554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6439203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5281547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F04F3701-BBF2-43EE-A554-8271330C7775}"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3848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A8E22-4392-4530-8BA8-971D42A71958}" type="datetimeFigureOut">
              <a:rPr lang="en-US" smtClean="0"/>
              <a:t>5/28/2019</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7E551-FAF2-4804-9242-7BA614C222C3}" type="slidenum">
              <a:rPr lang="en-US" smtClean="0"/>
              <a:t>‹#›</a:t>
            </a:fld>
            <a:endParaRPr lang="en-US"/>
          </a:p>
        </p:txBody>
      </p:sp>
    </p:spTree>
    <p:extLst>
      <p:ext uri="{BB962C8B-B14F-4D97-AF65-F5344CB8AC3E}">
        <p14:creationId xmlns:p14="http://schemas.microsoft.com/office/powerpoint/2010/main" val="3233738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04F3701-BBF2-43EE-A554-8271330C7775}"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651306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04F3701-BBF2-43EE-A554-8271330C7775}"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004728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04F3701-BBF2-43EE-A554-8271330C7775}"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942807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04F3701-BBF2-43EE-A554-8271330C7775}"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733225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04F3701-BBF2-43EE-A554-8271330C7775}"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569562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04F3701-BBF2-43EE-A554-8271330C7775}"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52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04F3701-BBF2-43EE-A554-8271330C7775}"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89696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04F3701-BBF2-43EE-A554-8271330C7775}"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94764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04F3701-BBF2-43EE-A554-8271330C7775}"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88396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04F3701-BBF2-43EE-A554-8271330C7775}"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2603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04F3701-BBF2-43EE-A554-8271330C7775}"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66536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04F3701-BBF2-43EE-A554-8271330C7775}"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696843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99E259E-D1BA-45BC-895E-12463E318FA2}" type="datetimeFigureOut">
              <a:rPr lang="en-US" smtClean="0">
                <a:solidFill>
                  <a:srgbClr val="073E87"/>
                </a:solidFill>
              </a:rPr>
              <a:pPr/>
              <a:t>5/28/2019</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04F3701-BBF2-43EE-A554-8271330C7775}"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653965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eg"/><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eg"/><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eg"/><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eg"/><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5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hyperlink" Target="http://www.catchinfo.org/" TargetMode="External"/><Relationship Id="rId3" Type="http://schemas.openxmlformats.org/officeDocument/2006/relationships/hyperlink" Target="http://www.fueluptoplay60.com/" TargetMode="External"/><Relationship Id="rId7" Type="http://schemas.openxmlformats.org/officeDocument/2006/relationships/hyperlink" Target="http://www.livehealthyiowakids.org/" TargetMode="External"/><Relationship Id="rId2" Type="http://schemas.openxmlformats.org/officeDocument/2006/relationships/notesSlide" Target="../notesSlides/notesSlide2.xml"/><Relationship Id="rId1" Type="http://schemas.openxmlformats.org/officeDocument/2006/relationships/slideLayout" Target="../slideLayouts/slideLayout128.xml"/><Relationship Id="rId6" Type="http://schemas.openxmlformats.org/officeDocument/2006/relationships/hyperlink" Target="https://www.educateiowa.gov/sites/files/ed/documents/Indoor%20Recess%20101_0.pdf" TargetMode="External"/><Relationship Id="rId5" Type="http://schemas.openxmlformats.org/officeDocument/2006/relationships/hyperlink" Target="http://www.fns.usda.gov/tn/" TargetMode="External"/><Relationship Id="rId10" Type="http://schemas.openxmlformats.org/officeDocument/2006/relationships/image" Target="../media/image21.jpeg"/><Relationship Id="rId4" Type="http://schemas.openxmlformats.org/officeDocument/2006/relationships/hyperlink" Target="http://www.healthiergeneration.org/" TargetMode="External"/><Relationship Id="rId9" Type="http://schemas.openxmlformats.org/officeDocument/2006/relationships/hyperlink" Target="http://kidsactivitiesblog.com/25870/physical-fitnes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Julia.Richardskrapfl@unitypoint.org" TargetMode="External"/><Relationship Id="rId2" Type="http://schemas.openxmlformats.org/officeDocument/2006/relationships/notesSlide" Target="../notesSlides/notesSlide3.xml"/><Relationship Id="rId1" Type="http://schemas.openxmlformats.org/officeDocument/2006/relationships/slideLayout" Target="../slideLayouts/slideLayout123.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hyperlink" Target="http://www.blankchildrens.org/allkidshealth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1.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1524000"/>
            <a:ext cx="6934200" cy="1828800"/>
          </a:xfrm>
        </p:spPr>
        <p:txBody>
          <a:bodyPr>
            <a:noAutofit/>
          </a:bodyPr>
          <a:lstStyle/>
          <a:p>
            <a:pPr algn="l"/>
            <a:r>
              <a:rPr lang="en-US" sz="3200" dirty="0" smtClean="0"/>
              <a:t>Healthy Behaviors, Healthy Kids:</a:t>
            </a:r>
            <a:br>
              <a:rPr lang="en-US" sz="3200" dirty="0" smtClean="0"/>
            </a:br>
            <a:r>
              <a:rPr lang="en-US" sz="3200" dirty="0" smtClean="0"/>
              <a:t>Nutrition, Physical Activity, and Sleep in the Out-of-School Setting</a:t>
            </a:r>
            <a:endParaRPr lang="en-US" sz="3200" dirty="0"/>
          </a:p>
        </p:txBody>
      </p:sp>
      <p:sp>
        <p:nvSpPr>
          <p:cNvPr id="3" name="Subtitle 2"/>
          <p:cNvSpPr>
            <a:spLocks noGrp="1"/>
          </p:cNvSpPr>
          <p:nvPr>
            <p:ph type="subTitle" idx="1"/>
          </p:nvPr>
        </p:nvSpPr>
        <p:spPr/>
        <p:txBody>
          <a:bodyPr>
            <a:normAutofit lnSpcReduction="10000"/>
          </a:bodyPr>
          <a:lstStyle/>
          <a:p>
            <a:pPr algn="r"/>
            <a:r>
              <a:rPr lang="en-US" sz="2400" dirty="0"/>
              <a:t>Julia Richards Krapfl, MS</a:t>
            </a:r>
          </a:p>
          <a:p>
            <a:pPr algn="r"/>
            <a:r>
              <a:rPr lang="en-US" sz="2400" dirty="0"/>
              <a:t>Center for Advocacy &amp; Outreach</a:t>
            </a:r>
          </a:p>
          <a:p>
            <a:pPr algn="r"/>
            <a:r>
              <a:rPr lang="en-US" sz="2400" dirty="0"/>
              <a:t>All Kids Healthy Outreach Program</a:t>
            </a:r>
          </a:p>
          <a:p>
            <a:pPr algn="r"/>
            <a:r>
              <a:rPr lang="en-US" sz="2400" dirty="0"/>
              <a:t>Healthy Kids Clinic</a:t>
            </a:r>
          </a:p>
        </p:txBody>
      </p:sp>
    </p:spTree>
    <p:extLst>
      <p:ext uri="{BB962C8B-B14F-4D97-AF65-F5344CB8AC3E}">
        <p14:creationId xmlns:p14="http://schemas.microsoft.com/office/powerpoint/2010/main" val="3388316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for Kids</a:t>
            </a:r>
            <a:endParaRPr lang="en-US" dirty="0"/>
          </a:p>
        </p:txBody>
      </p:sp>
      <p:graphicFrame>
        <p:nvGraphicFramePr>
          <p:cNvPr id="4" name="Object 3"/>
          <p:cNvGraphicFramePr>
            <a:graphicFrameLocks noChangeAspect="1"/>
          </p:cNvGraphicFramePr>
          <p:nvPr>
            <p:extLst/>
          </p:nvPr>
        </p:nvGraphicFramePr>
        <p:xfrm>
          <a:off x="228600" y="6927"/>
          <a:ext cx="8915400" cy="6889173"/>
        </p:xfrm>
        <a:graphic>
          <a:graphicData uri="http://schemas.openxmlformats.org/presentationml/2006/ole">
            <mc:AlternateContent xmlns:mc="http://schemas.openxmlformats.org/markup-compatibility/2006">
              <mc:Choice xmlns:v="urn:schemas-microsoft-com:vml" Requires="v">
                <p:oleObj spid="_x0000_s2055" name="Acrobat Document" r:id="rId3" imgW="7543768" imgH="5829216" progId="AcroExch.Document.11">
                  <p:embed/>
                </p:oleObj>
              </mc:Choice>
              <mc:Fallback>
                <p:oleObj name="Acrobat Document" r:id="rId3" imgW="7543768" imgH="5829216" progId="AcroExch.Document.11">
                  <p:embed/>
                  <p:pic>
                    <p:nvPicPr>
                      <p:cNvPr id="0" name=""/>
                      <p:cNvPicPr/>
                      <p:nvPr/>
                    </p:nvPicPr>
                    <p:blipFill>
                      <a:blip r:embed="rId4"/>
                      <a:stretch>
                        <a:fillRect/>
                      </a:stretch>
                    </p:blipFill>
                    <p:spPr>
                      <a:xfrm>
                        <a:off x="228600" y="6927"/>
                        <a:ext cx="8915400" cy="6889173"/>
                      </a:xfrm>
                      <a:prstGeom prst="rect">
                        <a:avLst/>
                      </a:prstGeom>
                    </p:spPr>
                  </p:pic>
                </p:oleObj>
              </mc:Fallback>
            </mc:AlternateContent>
          </a:graphicData>
        </a:graphic>
      </p:graphicFrame>
    </p:spTree>
    <p:extLst>
      <p:ext uri="{BB962C8B-B14F-4D97-AF65-F5344CB8AC3E}">
        <p14:creationId xmlns:p14="http://schemas.microsoft.com/office/powerpoint/2010/main" val="3376503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500062"/>
          </a:xfrm>
        </p:spPr>
        <p:txBody>
          <a:bodyPr>
            <a:normAutofit fontScale="90000"/>
          </a:bodyPr>
          <a:lstStyle/>
          <a:p>
            <a:r>
              <a:rPr lang="en-US" sz="3200" dirty="0" smtClean="0"/>
              <a:t>What Kids Should Eat</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graphicFrame>
        <p:nvGraphicFramePr>
          <p:cNvPr id="8" name="Table 7"/>
          <p:cNvGraphicFramePr>
            <a:graphicFrameLocks noGrp="1"/>
          </p:cNvGraphicFramePr>
          <p:nvPr>
            <p:extLst/>
          </p:nvPr>
        </p:nvGraphicFramePr>
        <p:xfrm>
          <a:off x="914400" y="1752602"/>
          <a:ext cx="7086600" cy="3962397"/>
        </p:xfrm>
        <a:graphic>
          <a:graphicData uri="http://schemas.openxmlformats.org/drawingml/2006/table">
            <a:tbl>
              <a:tblPr firstRow="1" bandRow="1">
                <a:tableStyleId>{5C22544A-7EE6-4342-B048-85BDC9FD1C3A}</a:tableStyleId>
              </a:tblPr>
              <a:tblGrid>
                <a:gridCol w="1771650"/>
                <a:gridCol w="1771650"/>
                <a:gridCol w="1771650"/>
                <a:gridCol w="1771650"/>
              </a:tblGrid>
              <a:tr h="506737">
                <a:tc>
                  <a:txBody>
                    <a:bodyPr/>
                    <a:lstStyle/>
                    <a:p>
                      <a:endParaRPr lang="en-US" dirty="0"/>
                    </a:p>
                  </a:txBody>
                  <a:tcPr/>
                </a:tc>
                <a:tc>
                  <a:txBody>
                    <a:bodyPr/>
                    <a:lstStyle/>
                    <a:p>
                      <a:r>
                        <a:rPr lang="en-US" dirty="0" smtClean="0"/>
                        <a:t>1600 </a:t>
                      </a:r>
                      <a:r>
                        <a:rPr lang="en-US" dirty="0" err="1" smtClean="0"/>
                        <a:t>cals</a:t>
                      </a:r>
                      <a:endParaRPr lang="en-US" dirty="0"/>
                    </a:p>
                  </a:txBody>
                  <a:tcPr/>
                </a:tc>
                <a:tc>
                  <a:txBody>
                    <a:bodyPr/>
                    <a:lstStyle/>
                    <a:p>
                      <a:r>
                        <a:rPr lang="en-US" dirty="0" smtClean="0"/>
                        <a:t>2000 </a:t>
                      </a:r>
                      <a:r>
                        <a:rPr lang="en-US" dirty="0" err="1" smtClean="0"/>
                        <a:t>cals</a:t>
                      </a:r>
                      <a:endParaRPr lang="en-US" dirty="0"/>
                    </a:p>
                  </a:txBody>
                  <a:tcPr/>
                </a:tc>
                <a:tc>
                  <a:txBody>
                    <a:bodyPr/>
                    <a:lstStyle/>
                    <a:p>
                      <a:r>
                        <a:rPr lang="en-US" dirty="0" smtClean="0"/>
                        <a:t>2600 </a:t>
                      </a:r>
                      <a:r>
                        <a:rPr lang="en-US" dirty="0" err="1" smtClean="0"/>
                        <a:t>cals</a:t>
                      </a:r>
                      <a:endParaRPr lang="en-US" dirty="0" smtClean="0"/>
                    </a:p>
                  </a:txBody>
                  <a:tcPr/>
                </a:tc>
              </a:tr>
              <a:tr h="513774">
                <a:tc>
                  <a:txBody>
                    <a:bodyPr/>
                    <a:lstStyle/>
                    <a:p>
                      <a:r>
                        <a:rPr lang="en-US" dirty="0" smtClean="0"/>
                        <a:t>Fruits</a:t>
                      </a:r>
                      <a:endParaRPr lang="en-US" dirty="0"/>
                    </a:p>
                  </a:txBody>
                  <a:tcPr/>
                </a:tc>
                <a:tc>
                  <a:txBody>
                    <a:bodyPr/>
                    <a:lstStyle/>
                    <a:p>
                      <a:r>
                        <a:rPr lang="en-US" dirty="0" smtClean="0"/>
                        <a:t>1 ½ cups</a:t>
                      </a:r>
                      <a:endParaRPr lang="en-US" dirty="0"/>
                    </a:p>
                  </a:txBody>
                  <a:tcPr/>
                </a:tc>
                <a:tc>
                  <a:txBody>
                    <a:bodyPr/>
                    <a:lstStyle/>
                    <a:p>
                      <a:r>
                        <a:rPr lang="en-US" dirty="0" smtClean="0"/>
                        <a:t>2 cups</a:t>
                      </a:r>
                      <a:endParaRPr lang="en-US" dirty="0"/>
                    </a:p>
                  </a:txBody>
                  <a:tcPr/>
                </a:tc>
                <a:tc>
                  <a:txBody>
                    <a:bodyPr/>
                    <a:lstStyle/>
                    <a:p>
                      <a:r>
                        <a:rPr lang="en-US" dirty="0" smtClean="0"/>
                        <a:t>2 cups</a:t>
                      </a:r>
                      <a:endParaRPr lang="en-US" dirty="0"/>
                    </a:p>
                  </a:txBody>
                  <a:tcPr/>
                </a:tc>
              </a:tr>
              <a:tr h="513774">
                <a:tc>
                  <a:txBody>
                    <a:bodyPr/>
                    <a:lstStyle/>
                    <a:p>
                      <a:r>
                        <a:rPr lang="en-US" dirty="0" smtClean="0"/>
                        <a:t>Veggies</a:t>
                      </a:r>
                      <a:endParaRPr lang="en-US" dirty="0"/>
                    </a:p>
                  </a:txBody>
                  <a:tcPr/>
                </a:tc>
                <a:tc>
                  <a:txBody>
                    <a:bodyPr/>
                    <a:lstStyle/>
                    <a:p>
                      <a:r>
                        <a:rPr lang="en-US" dirty="0" smtClean="0"/>
                        <a:t>2 cups</a:t>
                      </a:r>
                      <a:endParaRPr lang="en-US" dirty="0"/>
                    </a:p>
                  </a:txBody>
                  <a:tcPr/>
                </a:tc>
                <a:tc>
                  <a:txBody>
                    <a:bodyPr/>
                    <a:lstStyle/>
                    <a:p>
                      <a:r>
                        <a:rPr lang="en-US" dirty="0" smtClean="0"/>
                        <a:t>2 ½ cups</a:t>
                      </a:r>
                      <a:endParaRPr lang="en-US" dirty="0"/>
                    </a:p>
                  </a:txBody>
                  <a:tcPr/>
                </a:tc>
                <a:tc>
                  <a:txBody>
                    <a:bodyPr/>
                    <a:lstStyle/>
                    <a:p>
                      <a:r>
                        <a:rPr lang="en-US" dirty="0" smtClean="0"/>
                        <a:t>2 ½ cups</a:t>
                      </a:r>
                      <a:endParaRPr lang="en-US" dirty="0"/>
                    </a:p>
                  </a:txBody>
                  <a:tcPr/>
                </a:tc>
              </a:tr>
              <a:tr h="513774">
                <a:tc>
                  <a:txBody>
                    <a:bodyPr/>
                    <a:lstStyle/>
                    <a:p>
                      <a:r>
                        <a:rPr lang="en-US" dirty="0" smtClean="0"/>
                        <a:t>Grains</a:t>
                      </a:r>
                      <a:endParaRPr lang="en-US" dirty="0"/>
                    </a:p>
                  </a:txBody>
                  <a:tcPr/>
                </a:tc>
                <a:tc>
                  <a:txBody>
                    <a:bodyPr/>
                    <a:lstStyle/>
                    <a:p>
                      <a:r>
                        <a:rPr lang="en-US" dirty="0" smtClean="0"/>
                        <a:t>5 ounces</a:t>
                      </a:r>
                      <a:endParaRPr lang="en-US" dirty="0"/>
                    </a:p>
                  </a:txBody>
                  <a:tcPr/>
                </a:tc>
                <a:tc>
                  <a:txBody>
                    <a:bodyPr/>
                    <a:lstStyle/>
                    <a:p>
                      <a:r>
                        <a:rPr lang="en-US" dirty="0" smtClean="0"/>
                        <a:t>6 ounces</a:t>
                      </a:r>
                      <a:endParaRPr lang="en-US" dirty="0"/>
                    </a:p>
                  </a:txBody>
                  <a:tcPr/>
                </a:tc>
                <a:tc>
                  <a:txBody>
                    <a:bodyPr/>
                    <a:lstStyle/>
                    <a:p>
                      <a:r>
                        <a:rPr lang="en-US" dirty="0" smtClean="0"/>
                        <a:t>9 ounces</a:t>
                      </a:r>
                      <a:endParaRPr lang="en-US" dirty="0"/>
                    </a:p>
                  </a:txBody>
                  <a:tcPr/>
                </a:tc>
              </a:tr>
              <a:tr h="513774">
                <a:tc>
                  <a:txBody>
                    <a:bodyPr/>
                    <a:lstStyle/>
                    <a:p>
                      <a:r>
                        <a:rPr lang="en-US" dirty="0" smtClean="0"/>
                        <a:t>Proteins</a:t>
                      </a:r>
                      <a:endParaRPr lang="en-US" dirty="0"/>
                    </a:p>
                  </a:txBody>
                  <a:tcPr/>
                </a:tc>
                <a:tc>
                  <a:txBody>
                    <a:bodyPr/>
                    <a:lstStyle/>
                    <a:p>
                      <a:r>
                        <a:rPr lang="en-US" dirty="0" smtClean="0"/>
                        <a:t>5 ounces</a:t>
                      </a:r>
                      <a:endParaRPr lang="en-US" dirty="0"/>
                    </a:p>
                  </a:txBody>
                  <a:tcPr/>
                </a:tc>
                <a:tc>
                  <a:txBody>
                    <a:bodyPr/>
                    <a:lstStyle/>
                    <a:p>
                      <a:r>
                        <a:rPr lang="en-US" dirty="0" smtClean="0"/>
                        <a:t>5</a:t>
                      </a:r>
                      <a:r>
                        <a:rPr lang="en-US" baseline="0" dirty="0" smtClean="0"/>
                        <a:t> ½ ounces</a:t>
                      </a:r>
                      <a:endParaRPr lang="en-US" dirty="0"/>
                    </a:p>
                  </a:txBody>
                  <a:tcPr/>
                </a:tc>
                <a:tc>
                  <a:txBody>
                    <a:bodyPr/>
                    <a:lstStyle/>
                    <a:p>
                      <a:r>
                        <a:rPr lang="en-US" dirty="0" smtClean="0"/>
                        <a:t>6 ½ ounces</a:t>
                      </a:r>
                      <a:endParaRPr lang="en-US" dirty="0"/>
                    </a:p>
                  </a:txBody>
                  <a:tcPr/>
                </a:tc>
              </a:tr>
              <a:tr h="513774">
                <a:tc>
                  <a:txBody>
                    <a:bodyPr/>
                    <a:lstStyle/>
                    <a:p>
                      <a:r>
                        <a:rPr lang="en-US" dirty="0" smtClean="0"/>
                        <a:t>Dairy </a:t>
                      </a:r>
                      <a:endParaRPr lang="en-US" dirty="0"/>
                    </a:p>
                  </a:txBody>
                  <a:tcPr/>
                </a:tc>
                <a:tc>
                  <a:txBody>
                    <a:bodyPr/>
                    <a:lstStyle/>
                    <a:p>
                      <a:r>
                        <a:rPr lang="en-US" dirty="0" smtClean="0"/>
                        <a:t>3 cups</a:t>
                      </a:r>
                      <a:endParaRPr lang="en-US" dirty="0"/>
                    </a:p>
                  </a:txBody>
                  <a:tcPr/>
                </a:tc>
                <a:tc>
                  <a:txBody>
                    <a:bodyPr/>
                    <a:lstStyle/>
                    <a:p>
                      <a:r>
                        <a:rPr lang="en-US" dirty="0" smtClean="0"/>
                        <a:t>3 cups</a:t>
                      </a:r>
                      <a:endParaRPr lang="en-US" dirty="0"/>
                    </a:p>
                  </a:txBody>
                  <a:tcPr/>
                </a:tc>
                <a:tc>
                  <a:txBody>
                    <a:bodyPr/>
                    <a:lstStyle/>
                    <a:p>
                      <a:r>
                        <a:rPr lang="en-US" dirty="0" smtClean="0"/>
                        <a:t>3 cups</a:t>
                      </a:r>
                    </a:p>
                  </a:txBody>
                  <a:tcPr/>
                </a:tc>
              </a:tr>
              <a:tr h="886790">
                <a:tc>
                  <a:txBody>
                    <a:bodyPr/>
                    <a:lstStyle/>
                    <a:p>
                      <a:r>
                        <a:rPr lang="en-US" dirty="0" smtClean="0"/>
                        <a:t>Added Sugar</a:t>
                      </a:r>
                      <a:endParaRPr lang="en-US" dirty="0"/>
                    </a:p>
                  </a:txBody>
                  <a:tcPr/>
                </a:tc>
                <a:tc>
                  <a:txBody>
                    <a:bodyPr/>
                    <a:lstStyle/>
                    <a:p>
                      <a:r>
                        <a:rPr lang="en-US" dirty="0" smtClean="0"/>
                        <a:t>20-40g</a:t>
                      </a:r>
                    </a:p>
                    <a:p>
                      <a:r>
                        <a:rPr lang="en-US" dirty="0" smtClean="0"/>
                        <a:t>5-8 tsp</a:t>
                      </a:r>
                      <a:endParaRPr lang="en-US" dirty="0"/>
                    </a:p>
                  </a:txBody>
                  <a:tcPr/>
                </a:tc>
                <a:tc>
                  <a:txBody>
                    <a:bodyPr/>
                    <a:lstStyle/>
                    <a:p>
                      <a:r>
                        <a:rPr lang="en-US" dirty="0" smtClean="0"/>
                        <a:t>20-40 g</a:t>
                      </a:r>
                    </a:p>
                    <a:p>
                      <a:r>
                        <a:rPr lang="en-US" dirty="0" smtClean="0"/>
                        <a:t>5-8 tsp</a:t>
                      </a:r>
                      <a:endParaRPr lang="en-US" dirty="0"/>
                    </a:p>
                  </a:txBody>
                  <a:tcPr/>
                </a:tc>
                <a:tc>
                  <a:txBody>
                    <a:bodyPr/>
                    <a:lstStyle/>
                    <a:p>
                      <a:r>
                        <a:rPr lang="en-US" dirty="0" smtClean="0"/>
                        <a:t>20-40 g</a:t>
                      </a:r>
                    </a:p>
                    <a:p>
                      <a:r>
                        <a:rPr lang="en-US" dirty="0" smtClean="0"/>
                        <a:t>5-8 tsp</a:t>
                      </a:r>
                      <a:endParaRPr lang="en-US" dirty="0"/>
                    </a:p>
                  </a:txBody>
                  <a:tcPr/>
                </a:tc>
              </a:tr>
            </a:tbl>
          </a:graphicData>
        </a:graphic>
      </p:graphicFrame>
      <p:sp>
        <p:nvSpPr>
          <p:cNvPr id="9" name="TextBox 8"/>
          <p:cNvSpPr txBox="1"/>
          <p:nvPr/>
        </p:nvSpPr>
        <p:spPr>
          <a:xfrm>
            <a:off x="914400" y="5975820"/>
            <a:ext cx="6248400" cy="646331"/>
          </a:xfrm>
          <a:prstGeom prst="rect">
            <a:avLst/>
          </a:prstGeom>
          <a:noFill/>
        </p:spPr>
        <p:txBody>
          <a:bodyPr wrap="square" rtlCol="0">
            <a:spAutoFit/>
          </a:bodyPr>
          <a:lstStyle/>
          <a:p>
            <a:r>
              <a:rPr lang="en-US" dirty="0" smtClean="0">
                <a:solidFill>
                  <a:prstClr val="black"/>
                </a:solidFill>
              </a:rPr>
              <a:t>Added sugars: 	12 </a:t>
            </a:r>
            <a:r>
              <a:rPr lang="en-US" dirty="0" err="1" smtClean="0">
                <a:solidFill>
                  <a:prstClr val="black"/>
                </a:solidFill>
              </a:rPr>
              <a:t>oz</a:t>
            </a:r>
            <a:r>
              <a:rPr lang="en-US" dirty="0" smtClean="0">
                <a:solidFill>
                  <a:prstClr val="black"/>
                </a:solidFill>
              </a:rPr>
              <a:t> can Coke 39 g/9.33 tsp</a:t>
            </a:r>
          </a:p>
          <a:p>
            <a:r>
              <a:rPr lang="en-US" dirty="0">
                <a:solidFill>
                  <a:prstClr val="black"/>
                </a:solidFill>
              </a:rPr>
              <a:t>	</a:t>
            </a:r>
            <a:r>
              <a:rPr lang="en-US" dirty="0" smtClean="0">
                <a:solidFill>
                  <a:prstClr val="black"/>
                </a:solidFill>
              </a:rPr>
              <a:t>	1 cup Chocolate milk 13 g/3.25 tsp</a:t>
            </a:r>
            <a:endParaRPr lang="en-US" dirty="0">
              <a:solidFill>
                <a:prstClr val="black"/>
              </a:solidFill>
            </a:endParaRPr>
          </a:p>
        </p:txBody>
      </p:sp>
    </p:spTree>
    <p:extLst>
      <p:ext uri="{BB962C8B-B14F-4D97-AF65-F5344CB8AC3E}">
        <p14:creationId xmlns:p14="http://schemas.microsoft.com/office/powerpoint/2010/main" val="3580190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229600" cy="576262"/>
          </a:xfrm>
        </p:spPr>
        <p:txBody>
          <a:bodyPr>
            <a:normAutofit fontScale="90000"/>
          </a:bodyPr>
          <a:lstStyle/>
          <a:p>
            <a:r>
              <a:rPr lang="en-US" sz="3200" dirty="0" smtClean="0"/>
              <a:t>What’s Important</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sp>
        <p:nvSpPr>
          <p:cNvPr id="5" name="TextBox 4"/>
          <p:cNvSpPr txBox="1"/>
          <p:nvPr/>
        </p:nvSpPr>
        <p:spPr>
          <a:xfrm>
            <a:off x="381000" y="1371600"/>
            <a:ext cx="8534400" cy="5632311"/>
          </a:xfrm>
          <a:prstGeom prst="rect">
            <a:avLst/>
          </a:prstGeom>
          <a:noFill/>
        </p:spPr>
        <p:txBody>
          <a:bodyPr wrap="square" rtlCol="0">
            <a:spAutoFit/>
          </a:bodyPr>
          <a:lstStyle/>
          <a:p>
            <a:r>
              <a:rPr lang="en-US" b="1" dirty="0" smtClean="0">
                <a:solidFill>
                  <a:prstClr val="black"/>
                </a:solidFill>
              </a:rPr>
              <a:t>Look for nutrition</a:t>
            </a:r>
          </a:p>
          <a:p>
            <a:pPr marL="285750" indent="-285750">
              <a:buFont typeface="Arial" panose="020B0604020202020204" pitchFamily="34" charset="0"/>
              <a:buChar char="•"/>
            </a:pPr>
            <a:r>
              <a:rPr lang="en-US" dirty="0" smtClean="0">
                <a:solidFill>
                  <a:prstClr val="black"/>
                </a:solidFill>
              </a:rPr>
              <a:t>100 calories does not equal nutrition</a:t>
            </a:r>
          </a:p>
          <a:p>
            <a:pPr marL="285750" indent="-285750">
              <a:buFont typeface="Arial" panose="020B0604020202020204" pitchFamily="34" charset="0"/>
              <a:buChar char="•"/>
            </a:pPr>
            <a:r>
              <a:rPr lang="en-US" dirty="0" smtClean="0">
                <a:solidFill>
                  <a:prstClr val="black"/>
                </a:solidFill>
              </a:rPr>
              <a:t>May not have added sugars, but also may not have fiber, protein, vitamins, etc.</a:t>
            </a:r>
          </a:p>
          <a:p>
            <a:endParaRPr lang="en-US" dirty="0" smtClean="0">
              <a:solidFill>
                <a:prstClr val="black"/>
              </a:solidFill>
            </a:endParaRPr>
          </a:p>
          <a:p>
            <a:r>
              <a:rPr lang="en-US" b="1" dirty="0" smtClean="0">
                <a:solidFill>
                  <a:prstClr val="black"/>
                </a:solidFill>
              </a:rPr>
              <a:t>Less sugar and less artificial sweetener</a:t>
            </a:r>
          </a:p>
          <a:p>
            <a:endParaRPr lang="en-US" dirty="0" smtClean="0">
              <a:solidFill>
                <a:prstClr val="black"/>
              </a:solidFill>
            </a:endParaRPr>
          </a:p>
          <a:p>
            <a:r>
              <a:rPr lang="en-US" b="1" dirty="0" smtClean="0">
                <a:solidFill>
                  <a:prstClr val="black"/>
                </a:solidFill>
              </a:rPr>
              <a:t>More F&amp;V</a:t>
            </a:r>
          </a:p>
          <a:p>
            <a:pPr marL="285750" indent="-285750">
              <a:buFont typeface="Arial" panose="020B0604020202020204" pitchFamily="34" charset="0"/>
              <a:buChar char="•"/>
            </a:pPr>
            <a:r>
              <a:rPr lang="en-US" dirty="0" smtClean="0">
                <a:solidFill>
                  <a:prstClr val="black"/>
                </a:solidFill>
              </a:rPr>
              <a:t>Meals</a:t>
            </a:r>
          </a:p>
          <a:p>
            <a:pPr marL="285750" indent="-285750">
              <a:buFont typeface="Arial" panose="020B0604020202020204" pitchFamily="34" charset="0"/>
              <a:buChar char="•"/>
            </a:pPr>
            <a:r>
              <a:rPr lang="en-US" dirty="0" smtClean="0">
                <a:solidFill>
                  <a:prstClr val="black"/>
                </a:solidFill>
              </a:rPr>
              <a:t>Snacks</a:t>
            </a:r>
          </a:p>
          <a:p>
            <a:pPr marL="285750" indent="-285750">
              <a:buFont typeface="Arial" panose="020B0604020202020204" pitchFamily="34" charset="0"/>
              <a:buChar char="•"/>
            </a:pPr>
            <a:r>
              <a:rPr lang="en-US" dirty="0" smtClean="0">
                <a:solidFill>
                  <a:prstClr val="black"/>
                </a:solidFill>
              </a:rPr>
              <a:t>Encourage tasting </a:t>
            </a:r>
          </a:p>
          <a:p>
            <a:pPr marL="285750" indent="-285750">
              <a:buFont typeface="Arial" panose="020B0604020202020204" pitchFamily="34" charset="0"/>
              <a:buChar char="•"/>
            </a:pPr>
            <a:r>
              <a:rPr lang="en-US" dirty="0" smtClean="0">
                <a:solidFill>
                  <a:prstClr val="black"/>
                </a:solidFill>
              </a:rPr>
              <a:t>14 or more exposures before kids will try it</a:t>
            </a:r>
          </a:p>
          <a:p>
            <a:pPr marL="285750" indent="-285750">
              <a:buFont typeface="Arial" panose="020B0604020202020204" pitchFamily="34" charset="0"/>
              <a:buChar char="•"/>
            </a:pPr>
            <a:r>
              <a:rPr lang="en-US" dirty="0" smtClean="0">
                <a:solidFill>
                  <a:prstClr val="black"/>
                </a:solidFill>
              </a:rPr>
              <a:t>Multiple colors</a:t>
            </a:r>
          </a:p>
          <a:p>
            <a:endParaRPr lang="en-US" dirty="0">
              <a:solidFill>
                <a:prstClr val="black"/>
              </a:solidFill>
            </a:endParaRPr>
          </a:p>
          <a:p>
            <a:r>
              <a:rPr lang="en-US" b="1" dirty="0" smtClean="0">
                <a:solidFill>
                  <a:prstClr val="black"/>
                </a:solidFill>
              </a:rPr>
              <a:t>Whole Grains: What’s the difference?</a:t>
            </a:r>
          </a:p>
          <a:p>
            <a:pPr marL="285750" indent="-285750">
              <a:buFont typeface="Arial" panose="020B0604020202020204" pitchFamily="34" charset="0"/>
              <a:buChar char="•"/>
            </a:pPr>
            <a:r>
              <a:rPr lang="en-US" dirty="0" smtClean="0">
                <a:solidFill>
                  <a:prstClr val="black"/>
                </a:solidFill>
              </a:rPr>
              <a:t>Whole vs refined</a:t>
            </a:r>
          </a:p>
          <a:p>
            <a:pPr marL="285750" indent="-285750">
              <a:buFont typeface="Arial" panose="020B0604020202020204" pitchFamily="34" charset="0"/>
              <a:buChar char="•"/>
            </a:pPr>
            <a:r>
              <a:rPr lang="en-US" dirty="0" smtClean="0">
                <a:solidFill>
                  <a:prstClr val="black"/>
                </a:solidFill>
              </a:rPr>
              <a:t>Fiber</a:t>
            </a:r>
          </a:p>
          <a:p>
            <a:pPr marL="285750" indent="-285750">
              <a:buFont typeface="Arial" panose="020B0604020202020204" pitchFamily="34" charset="0"/>
              <a:buChar char="•"/>
            </a:pPr>
            <a:endParaRPr lang="en-US" dirty="0" smtClean="0">
              <a:solidFill>
                <a:prstClr val="black"/>
              </a:solidFill>
            </a:endParaRPr>
          </a:p>
          <a:p>
            <a:endParaRPr lang="en-US" dirty="0" smtClean="0">
              <a:solidFill>
                <a:prstClr val="black"/>
              </a:solidFill>
            </a:endParaRPr>
          </a:p>
          <a:p>
            <a:endParaRPr lang="en-US" dirty="0">
              <a:solidFill>
                <a:prstClr val="black"/>
              </a:solidFill>
            </a:endParaRPr>
          </a:p>
          <a:p>
            <a:endParaRPr lang="en-US" dirty="0">
              <a:solidFill>
                <a:prstClr val="black"/>
              </a:solidFill>
            </a:endParaRPr>
          </a:p>
        </p:txBody>
      </p:sp>
      <p:pic>
        <p:nvPicPr>
          <p:cNvPr id="7170" name="Picture 2" descr="C:\Users\krapflj\AppData\Local\Microsoft\Windows\Temporary Internet Files\Content.IE5\O327ZZM1\iStock_000004768089XSmall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650" y="3124200"/>
            <a:ext cx="3434882" cy="2275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91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600200"/>
            <a:ext cx="8458200" cy="3416320"/>
          </a:xfrm>
          <a:prstGeom prst="rect">
            <a:avLst/>
          </a:prstGeom>
        </p:spPr>
        <p:txBody>
          <a:bodyPr wrap="square">
            <a:spAutoFit/>
          </a:bodyPr>
          <a:lstStyle/>
          <a:p>
            <a:r>
              <a:rPr lang="en-US" b="1" dirty="0" smtClean="0"/>
              <a:t>Balanced eating</a:t>
            </a:r>
          </a:p>
          <a:p>
            <a:pPr marL="285750" indent="-285750">
              <a:buFont typeface="Arial" panose="020B0604020202020204" pitchFamily="34" charset="0"/>
              <a:buChar char="•"/>
            </a:pPr>
            <a:r>
              <a:rPr lang="en-US" dirty="0" smtClean="0"/>
              <a:t>Include food from all food groups</a:t>
            </a:r>
          </a:p>
          <a:p>
            <a:pPr marL="285750" indent="-285750">
              <a:buFont typeface="Arial" panose="020B0604020202020204" pitchFamily="34" charset="0"/>
              <a:buChar char="•"/>
            </a:pPr>
            <a:r>
              <a:rPr lang="en-US" dirty="0" smtClean="0"/>
              <a:t>Different </a:t>
            </a:r>
            <a:r>
              <a:rPr lang="en-US" dirty="0"/>
              <a:t>nutrients from different food </a:t>
            </a:r>
            <a:r>
              <a:rPr lang="en-US" dirty="0" smtClean="0"/>
              <a:t>groups</a:t>
            </a:r>
          </a:p>
          <a:p>
            <a:pPr marL="285750" indent="-285750">
              <a:buFont typeface="Arial" panose="020B0604020202020204" pitchFamily="34" charset="0"/>
              <a:buChar char="•"/>
            </a:pPr>
            <a:r>
              <a:rPr lang="en-US" dirty="0" smtClean="0"/>
              <a:t>Substitutions</a:t>
            </a:r>
            <a:endParaRPr lang="en-US" dirty="0"/>
          </a:p>
          <a:p>
            <a:endParaRPr lang="en-US" dirty="0" smtClean="0"/>
          </a:p>
          <a:p>
            <a:endParaRPr lang="en-US" dirty="0" smtClean="0"/>
          </a:p>
          <a:p>
            <a:endParaRPr lang="en-US" dirty="0" smtClean="0"/>
          </a:p>
          <a:p>
            <a:endParaRPr lang="en-US" dirty="0" smtClean="0"/>
          </a:p>
          <a:p>
            <a:endParaRPr lang="en-US" dirty="0" smtClean="0"/>
          </a:p>
          <a:p>
            <a:r>
              <a:rPr lang="en-US" b="1" dirty="0" smtClean="0"/>
              <a:t>Avoid </a:t>
            </a:r>
            <a:r>
              <a:rPr lang="en-US" b="1" dirty="0"/>
              <a:t>overeating and not eating </a:t>
            </a:r>
            <a:r>
              <a:rPr lang="en-US" b="1" dirty="0" smtClean="0"/>
              <a:t>enough</a:t>
            </a:r>
          </a:p>
          <a:p>
            <a:pPr marL="285750" indent="-285750">
              <a:buFont typeface="Arial" panose="020B0604020202020204" pitchFamily="34" charset="0"/>
              <a:buChar char="•"/>
            </a:pPr>
            <a:r>
              <a:rPr lang="en-US" dirty="0" smtClean="0"/>
              <a:t>Need enough fuel for body to perform vital functions</a:t>
            </a:r>
          </a:p>
          <a:p>
            <a:pPr marL="285750" indent="-285750">
              <a:buFont typeface="Arial" panose="020B0604020202020204" pitchFamily="34" charset="0"/>
              <a:buChar char="•"/>
            </a:pPr>
            <a:r>
              <a:rPr lang="en-US" dirty="0" smtClean="0"/>
              <a:t>Nutrition, not just calories</a:t>
            </a:r>
            <a:endParaRPr lang="en-US" dirty="0"/>
          </a:p>
        </p:txBody>
      </p:sp>
      <p:sp>
        <p:nvSpPr>
          <p:cNvPr id="4" name="TextBox 3"/>
          <p:cNvSpPr txBox="1"/>
          <p:nvPr/>
        </p:nvSpPr>
        <p:spPr>
          <a:xfrm>
            <a:off x="762000" y="304800"/>
            <a:ext cx="7848600" cy="584775"/>
          </a:xfrm>
          <a:prstGeom prst="rect">
            <a:avLst/>
          </a:prstGeom>
          <a:noFill/>
        </p:spPr>
        <p:txBody>
          <a:bodyPr wrap="square" rtlCol="0">
            <a:spAutoFit/>
          </a:bodyPr>
          <a:lstStyle/>
          <a:p>
            <a:pPr algn="ctr"/>
            <a:r>
              <a:rPr lang="en-US" sz="3200" dirty="0" smtClean="0">
                <a:solidFill>
                  <a:schemeClr val="bg1"/>
                </a:solidFill>
              </a:rPr>
              <a:t>What’s Important</a:t>
            </a:r>
            <a:endParaRPr lang="en-US" sz="32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00" y="2187418"/>
            <a:ext cx="2895600" cy="2316480"/>
          </a:xfrm>
          <a:prstGeom prst="rect">
            <a:avLst/>
          </a:prstGeom>
        </p:spPr>
      </p:pic>
    </p:spTree>
    <p:extLst>
      <p:ext uri="{BB962C8B-B14F-4D97-AF65-F5344CB8AC3E}">
        <p14:creationId xmlns:p14="http://schemas.microsoft.com/office/powerpoint/2010/main" val="364615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04800"/>
            <a:ext cx="8229600" cy="500062"/>
          </a:xfrm>
        </p:spPr>
        <p:txBody>
          <a:bodyPr>
            <a:normAutofit fontScale="90000"/>
          </a:bodyPr>
          <a:lstStyle/>
          <a:p>
            <a:r>
              <a:rPr lang="en-US" sz="3200" dirty="0" smtClean="0"/>
              <a:t>Is it really “Just One Time?”</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sp>
        <p:nvSpPr>
          <p:cNvPr id="6" name="Content Placeholder 2"/>
          <p:cNvSpPr txBox="1">
            <a:spLocks/>
          </p:cNvSpPr>
          <p:nvPr/>
        </p:nvSpPr>
        <p:spPr>
          <a:xfrm>
            <a:off x="304800" y="1524000"/>
            <a:ext cx="8610600" cy="5200307"/>
          </a:xfrm>
          <a:prstGeom prst="rect">
            <a:avLst/>
          </a:prstGeom>
        </p:spPr>
        <p:txBody>
          <a:bodyPr>
            <a:normAutofit fontScale="55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31B6FD"/>
              </a:buClr>
              <a:buFont typeface="Arial" panose="020B0604020202020204" pitchFamily="34" charset="0"/>
              <a:buChar char="•"/>
            </a:pPr>
            <a:r>
              <a:rPr lang="en-US" sz="3300" dirty="0" smtClean="0">
                <a:solidFill>
                  <a:prstClr val="black"/>
                </a:solidFill>
              </a:rPr>
              <a:t>Classroom birthday treats including teacher’s birthday = 27</a:t>
            </a:r>
          </a:p>
          <a:p>
            <a:pPr>
              <a:buClr>
                <a:srgbClr val="31B6FD"/>
              </a:buClr>
              <a:buFont typeface="Arial" panose="020B0604020202020204" pitchFamily="34" charset="0"/>
              <a:buChar char="•"/>
            </a:pPr>
            <a:r>
              <a:rPr lang="en-US" sz="3300" dirty="0" smtClean="0">
                <a:solidFill>
                  <a:prstClr val="black"/>
                </a:solidFill>
              </a:rPr>
              <a:t>Birthday parties for themselves, 2 friends, 2 parents, 2 sisters, 3 cousins, and 2 other relatives = 12</a:t>
            </a:r>
          </a:p>
          <a:p>
            <a:pPr>
              <a:buClr>
                <a:srgbClr val="31B6FD"/>
              </a:buClr>
              <a:buFont typeface="Arial" panose="020B0604020202020204" pitchFamily="34" charset="0"/>
              <a:buChar char="•"/>
            </a:pPr>
            <a:r>
              <a:rPr lang="en-US" sz="3300" dirty="0" smtClean="0">
                <a:solidFill>
                  <a:prstClr val="black"/>
                </a:solidFill>
              </a:rPr>
              <a:t>Classroom parties, Fun Night, Field Day = 5</a:t>
            </a:r>
          </a:p>
          <a:p>
            <a:pPr>
              <a:buClr>
                <a:srgbClr val="31B6FD"/>
              </a:buClr>
              <a:buFont typeface="Arial" panose="020B0604020202020204" pitchFamily="34" charset="0"/>
              <a:buChar char="•"/>
            </a:pPr>
            <a:r>
              <a:rPr lang="en-US" sz="3300" dirty="0" smtClean="0">
                <a:solidFill>
                  <a:prstClr val="black"/>
                </a:solidFill>
              </a:rPr>
              <a:t>Treats after softball and basketball games and 4-H meetings = 24</a:t>
            </a:r>
          </a:p>
          <a:p>
            <a:pPr>
              <a:buClr>
                <a:srgbClr val="31B6FD"/>
              </a:buClr>
              <a:buFont typeface="Arial" panose="020B0604020202020204" pitchFamily="34" charset="0"/>
              <a:buChar char="•"/>
            </a:pPr>
            <a:r>
              <a:rPr lang="en-US" sz="3300" dirty="0" smtClean="0">
                <a:solidFill>
                  <a:prstClr val="black"/>
                </a:solidFill>
              </a:rPr>
              <a:t>County Fair and State Fair = 6 days</a:t>
            </a:r>
          </a:p>
          <a:p>
            <a:pPr>
              <a:buClr>
                <a:srgbClr val="31B6FD"/>
              </a:buClr>
              <a:buFont typeface="Arial" panose="020B0604020202020204" pitchFamily="34" charset="0"/>
              <a:buChar char="•"/>
            </a:pPr>
            <a:r>
              <a:rPr lang="en-US" sz="3300" dirty="0" smtClean="0">
                <a:solidFill>
                  <a:prstClr val="black"/>
                </a:solidFill>
              </a:rPr>
              <a:t>Halloween candy = 14 days</a:t>
            </a:r>
          </a:p>
          <a:p>
            <a:pPr>
              <a:buClr>
                <a:srgbClr val="31B6FD"/>
              </a:buClr>
              <a:buFont typeface="Arial" panose="020B0604020202020204" pitchFamily="34" charset="0"/>
              <a:buChar char="•"/>
            </a:pPr>
            <a:r>
              <a:rPr lang="en-US" sz="3300" dirty="0" smtClean="0">
                <a:solidFill>
                  <a:prstClr val="black"/>
                </a:solidFill>
              </a:rPr>
              <a:t>Christmas candy and cookies = 14 days</a:t>
            </a:r>
          </a:p>
          <a:p>
            <a:pPr>
              <a:buClr>
                <a:srgbClr val="31B6FD"/>
              </a:buClr>
              <a:buFont typeface="Arial" panose="020B0604020202020204" pitchFamily="34" charset="0"/>
              <a:buChar char="•"/>
            </a:pPr>
            <a:r>
              <a:rPr lang="en-US" sz="3300" dirty="0" smtClean="0">
                <a:solidFill>
                  <a:prstClr val="black"/>
                </a:solidFill>
              </a:rPr>
              <a:t>Holiday gatherings = 3</a:t>
            </a:r>
          </a:p>
          <a:p>
            <a:pPr>
              <a:buClr>
                <a:srgbClr val="31B6FD"/>
              </a:buClr>
              <a:buFont typeface="Arial" panose="020B0604020202020204" pitchFamily="34" charset="0"/>
              <a:buChar char="•"/>
            </a:pPr>
            <a:r>
              <a:rPr lang="en-US" sz="3300" dirty="0" smtClean="0">
                <a:solidFill>
                  <a:prstClr val="black"/>
                </a:solidFill>
              </a:rPr>
              <a:t>Valentine’s Day gifts and classroom exchange candy= 7 days</a:t>
            </a:r>
          </a:p>
          <a:p>
            <a:pPr>
              <a:buClr>
                <a:srgbClr val="31B6FD"/>
              </a:buClr>
              <a:buFont typeface="Arial" panose="020B0604020202020204" pitchFamily="34" charset="0"/>
              <a:buChar char="•"/>
            </a:pPr>
            <a:r>
              <a:rPr lang="en-US" sz="3300" dirty="0" smtClean="0">
                <a:solidFill>
                  <a:prstClr val="black"/>
                </a:solidFill>
              </a:rPr>
              <a:t>Easter gifts and candy = 7 days</a:t>
            </a:r>
          </a:p>
          <a:p>
            <a:pPr marL="0" indent="0">
              <a:buClr>
                <a:srgbClr val="31B6FD"/>
              </a:buClr>
              <a:buFont typeface="Symbol" pitchFamily="18" charset="2"/>
              <a:buNone/>
            </a:pPr>
            <a:r>
              <a:rPr lang="en-US" sz="3300" b="1" dirty="0" smtClean="0">
                <a:solidFill>
                  <a:prstClr val="black"/>
                </a:solidFill>
              </a:rPr>
              <a:t>Total  = 119 days</a:t>
            </a:r>
            <a:endParaRPr lang="en-US" sz="3300" dirty="0" smtClean="0">
              <a:solidFill>
                <a:prstClr val="black"/>
              </a:solidFill>
            </a:endParaRPr>
          </a:p>
          <a:p>
            <a:pPr marL="0" indent="0">
              <a:buClr>
                <a:srgbClr val="31B6FD"/>
              </a:buClr>
              <a:buFont typeface="Symbol" pitchFamily="18" charset="2"/>
              <a:buNone/>
            </a:pPr>
            <a:endParaRPr lang="en-US" sz="3300" dirty="0" smtClean="0">
              <a:solidFill>
                <a:prstClr val="black"/>
              </a:solidFill>
            </a:endParaRPr>
          </a:p>
          <a:p>
            <a:pPr marL="0" indent="0">
              <a:buClr>
                <a:srgbClr val="31B6FD"/>
              </a:buClr>
              <a:buFont typeface="Symbol" pitchFamily="18" charset="2"/>
              <a:buNone/>
            </a:pPr>
            <a:endParaRPr lang="en-US" sz="3300" dirty="0" smtClean="0">
              <a:solidFill>
                <a:prstClr val="black"/>
              </a:solidFill>
            </a:endParaRPr>
          </a:p>
          <a:p>
            <a:pPr marL="0" indent="0">
              <a:buClr>
                <a:srgbClr val="31B6FD"/>
              </a:buClr>
              <a:buFont typeface="Symbol" pitchFamily="18" charset="2"/>
              <a:buNone/>
            </a:pPr>
            <a:r>
              <a:rPr lang="en-US" sz="3300" dirty="0" smtClean="0">
                <a:solidFill>
                  <a:prstClr val="black"/>
                </a:solidFill>
              </a:rPr>
              <a:t>Not included: random sleepovers and playdates, making cookies at home, trips for frozen yogurt, visits to Grandma’s house, concession stand purchases, parades, rewards for immunizations and good grades, and items like chips, regular pizza, and hot dogs.  </a:t>
            </a:r>
          </a:p>
          <a:p>
            <a:pPr marL="0" indent="0">
              <a:buClr>
                <a:srgbClr val="31B6FD"/>
              </a:buClr>
              <a:buFont typeface="Symbol" pitchFamily="18" charset="2"/>
              <a:buNone/>
            </a:pPr>
            <a:r>
              <a:rPr lang="en-US" dirty="0" smtClean="0">
                <a:solidFill>
                  <a:prstClr val="black"/>
                </a:solidFill>
              </a:rPr>
              <a:t> </a:t>
            </a:r>
          </a:p>
          <a:p>
            <a:pPr>
              <a:buClr>
                <a:srgbClr val="31B6FD"/>
              </a:buClr>
            </a:pPr>
            <a:endParaRPr lang="en-US" dirty="0">
              <a:solidFill>
                <a:srgbClr val="073E87"/>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25" y="3010766"/>
            <a:ext cx="181927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95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txEl>
                                              <p:pRg st="10" end="10"/>
                                            </p:txEl>
                                          </p:spTgt>
                                        </p:tgtEl>
                                        <p:attrNameLst>
                                          <p:attrName>style.visibility</p:attrName>
                                        </p:attrNameLst>
                                      </p:cBhvr>
                                      <p:to>
                                        <p:strVal val="visible"/>
                                      </p:to>
                                    </p:set>
                                    <p:animEffect transition="in" filter="fade">
                                      <p:cBhvr>
                                        <p:cTn id="77" dur="1000"/>
                                        <p:tgtEl>
                                          <p:spTgt spid="6">
                                            <p:txEl>
                                              <p:pRg st="10" end="10"/>
                                            </p:txEl>
                                          </p:spTgt>
                                        </p:tgtEl>
                                      </p:cBhvr>
                                    </p:animEffect>
                                    <p:anim calcmode="lin" valueType="num">
                                      <p:cBhvr>
                                        <p:cTn id="7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6">
                                            <p:txEl>
                                              <p:pRg st="13" end="13"/>
                                            </p:txEl>
                                          </p:spTgt>
                                        </p:tgtEl>
                                        <p:attrNameLst>
                                          <p:attrName>style.visibility</p:attrName>
                                        </p:attrNameLst>
                                      </p:cBhvr>
                                      <p:to>
                                        <p:strVal val="visible"/>
                                      </p:to>
                                    </p:set>
                                    <p:animEffect transition="in" filter="fade">
                                      <p:cBhvr>
                                        <p:cTn id="84" dur="1000"/>
                                        <p:tgtEl>
                                          <p:spTgt spid="6">
                                            <p:txEl>
                                              <p:pRg st="13" end="13"/>
                                            </p:txEl>
                                          </p:spTgt>
                                        </p:tgtEl>
                                      </p:cBhvr>
                                    </p:animEffect>
                                    <p:anim calcmode="lin" valueType="num">
                                      <p:cBhvr>
                                        <p:cTn id="85"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6">
                                            <p:txEl>
                                              <p:pRg st="14" end="14"/>
                                            </p:txEl>
                                          </p:spTgt>
                                        </p:tgtEl>
                                        <p:attrNameLst>
                                          <p:attrName>style.visibility</p:attrName>
                                        </p:attrNameLst>
                                      </p:cBhvr>
                                      <p:to>
                                        <p:strVal val="visible"/>
                                      </p:to>
                                    </p:set>
                                    <p:animEffect transition="in" filter="fade">
                                      <p:cBhvr>
                                        <p:cTn id="91" dur="1000"/>
                                        <p:tgtEl>
                                          <p:spTgt spid="6">
                                            <p:txEl>
                                              <p:pRg st="14" end="14"/>
                                            </p:txEl>
                                          </p:spTgt>
                                        </p:tgtEl>
                                      </p:cBhvr>
                                    </p:animEffect>
                                    <p:anim calcmode="lin" valueType="num">
                                      <p:cBhvr>
                                        <p:cTn id="92"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93" dur="1000" fill="hold"/>
                                        <p:tgtEl>
                                          <p:spTgt spid="6">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600200"/>
            <a:ext cx="8458200" cy="3693319"/>
          </a:xfrm>
          <a:prstGeom prst="rect">
            <a:avLst/>
          </a:prstGeom>
        </p:spPr>
        <p:txBody>
          <a:bodyPr wrap="square">
            <a:spAutoFit/>
          </a:bodyPr>
          <a:lstStyle/>
          <a:p>
            <a:r>
              <a:rPr lang="en-US" dirty="0"/>
              <a:t>How </a:t>
            </a:r>
            <a:r>
              <a:rPr lang="en-US" dirty="0" smtClean="0"/>
              <a:t>much		60 minutes</a:t>
            </a:r>
            <a:endParaRPr lang="en-US" dirty="0"/>
          </a:p>
          <a:p>
            <a:endParaRPr lang="en-US" dirty="0"/>
          </a:p>
          <a:p>
            <a:r>
              <a:rPr lang="en-US" dirty="0"/>
              <a:t>Types of physical activity	Cardiovascular</a:t>
            </a:r>
          </a:p>
          <a:p>
            <a:r>
              <a:rPr lang="en-US" dirty="0"/>
              <a:t>			Strength</a:t>
            </a:r>
          </a:p>
          <a:p>
            <a:r>
              <a:rPr lang="en-US" dirty="0"/>
              <a:t>			Flexibility</a:t>
            </a:r>
          </a:p>
          <a:p>
            <a:endParaRPr lang="en-US" dirty="0"/>
          </a:p>
          <a:p>
            <a:r>
              <a:rPr lang="en-US" dirty="0"/>
              <a:t>Why </a:t>
            </a:r>
            <a:r>
              <a:rPr lang="en-US" dirty="0" smtClean="0"/>
              <a:t>important		Prevent chronic diseases		</a:t>
            </a:r>
          </a:p>
          <a:p>
            <a:r>
              <a:rPr lang="en-US" dirty="0"/>
              <a:t>	</a:t>
            </a:r>
            <a:r>
              <a:rPr lang="en-US" dirty="0" smtClean="0"/>
              <a:t>		Control weight</a:t>
            </a:r>
          </a:p>
          <a:p>
            <a:r>
              <a:rPr lang="en-US" dirty="0"/>
              <a:t>	</a:t>
            </a:r>
            <a:r>
              <a:rPr lang="en-US" dirty="0" smtClean="0"/>
              <a:t>		Cardiovascular benefits</a:t>
            </a:r>
          </a:p>
          <a:p>
            <a:r>
              <a:rPr lang="en-US" dirty="0"/>
              <a:t>	</a:t>
            </a:r>
            <a:r>
              <a:rPr lang="en-US" dirty="0" smtClean="0"/>
              <a:t>		Improve sleep</a:t>
            </a:r>
          </a:p>
          <a:p>
            <a:r>
              <a:rPr lang="en-US" dirty="0"/>
              <a:t>	</a:t>
            </a:r>
            <a:r>
              <a:rPr lang="en-US" dirty="0" smtClean="0"/>
              <a:t>		Relieve stress</a:t>
            </a:r>
          </a:p>
          <a:p>
            <a:r>
              <a:rPr lang="en-US" dirty="0"/>
              <a:t>	</a:t>
            </a:r>
            <a:r>
              <a:rPr lang="en-US" dirty="0" smtClean="0"/>
              <a:t>		Increased energy</a:t>
            </a:r>
            <a:endParaRPr lang="en-US" dirty="0"/>
          </a:p>
          <a:p>
            <a:endParaRPr lang="en-US" dirty="0"/>
          </a:p>
        </p:txBody>
      </p:sp>
      <p:sp>
        <p:nvSpPr>
          <p:cNvPr id="4" name="TextBox 3"/>
          <p:cNvSpPr txBox="1"/>
          <p:nvPr/>
        </p:nvSpPr>
        <p:spPr>
          <a:xfrm>
            <a:off x="762000" y="304800"/>
            <a:ext cx="7848600" cy="584775"/>
          </a:xfrm>
          <a:prstGeom prst="rect">
            <a:avLst/>
          </a:prstGeom>
          <a:noFill/>
        </p:spPr>
        <p:txBody>
          <a:bodyPr wrap="square" rtlCol="0">
            <a:spAutoFit/>
          </a:bodyPr>
          <a:lstStyle/>
          <a:p>
            <a:pPr algn="ctr"/>
            <a:r>
              <a:rPr lang="en-US" sz="3200" dirty="0" smtClean="0">
                <a:solidFill>
                  <a:schemeClr val="bg1"/>
                </a:solidFill>
              </a:rPr>
              <a:t>Physical Activity</a:t>
            </a:r>
            <a:endParaRPr lang="en-US" sz="3200" dirty="0">
              <a:solidFill>
                <a:schemeClr val="bg1"/>
              </a:solidFill>
            </a:endParaRPr>
          </a:p>
        </p:txBody>
      </p:sp>
      <p:pic>
        <p:nvPicPr>
          <p:cNvPr id="8194" name="Picture 2" descr="C:\Users\krapflj\AppData\Local\Microsoft\Windows\Temporary Internet Files\Content.IE5\2VB2IR2N\Active_ki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09800"/>
            <a:ext cx="2895600" cy="18862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spTree>
    <p:extLst>
      <p:ext uri="{BB962C8B-B14F-4D97-AF65-F5344CB8AC3E}">
        <p14:creationId xmlns:p14="http://schemas.microsoft.com/office/powerpoint/2010/main" val="176703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229600" cy="576262"/>
          </a:xfrm>
        </p:spPr>
        <p:txBody>
          <a:bodyPr>
            <a:normAutofit fontScale="90000"/>
          </a:bodyPr>
          <a:lstStyle/>
          <a:p>
            <a:r>
              <a:rPr lang="en-US" sz="3200" dirty="0" smtClean="0"/>
              <a:t>Physical Activity</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sp>
        <p:nvSpPr>
          <p:cNvPr id="5" name="TextBox 4"/>
          <p:cNvSpPr txBox="1"/>
          <p:nvPr/>
        </p:nvSpPr>
        <p:spPr>
          <a:xfrm>
            <a:off x="304800" y="1589277"/>
            <a:ext cx="7239000" cy="369332"/>
          </a:xfrm>
          <a:prstGeom prst="rect">
            <a:avLst/>
          </a:prstGeom>
          <a:noFill/>
        </p:spPr>
        <p:txBody>
          <a:bodyPr wrap="square" rtlCol="0">
            <a:spAutoFit/>
          </a:bodyPr>
          <a:lstStyle/>
          <a:p>
            <a:r>
              <a:rPr lang="en-US" b="1" dirty="0" smtClean="0">
                <a:solidFill>
                  <a:prstClr val="black"/>
                </a:solidFill>
              </a:rPr>
              <a:t>Accurate picture of how much physical activity they are getting</a:t>
            </a:r>
          </a:p>
        </p:txBody>
      </p:sp>
      <p:graphicFrame>
        <p:nvGraphicFramePr>
          <p:cNvPr id="4" name="Table 3"/>
          <p:cNvGraphicFramePr>
            <a:graphicFrameLocks noGrp="1"/>
          </p:cNvGraphicFramePr>
          <p:nvPr>
            <p:extLst/>
          </p:nvPr>
        </p:nvGraphicFramePr>
        <p:xfrm>
          <a:off x="1828800" y="2209800"/>
          <a:ext cx="6096000" cy="3281680"/>
        </p:xfrm>
        <a:graphic>
          <a:graphicData uri="http://schemas.openxmlformats.org/drawingml/2006/table">
            <a:tbl>
              <a:tblPr firstRow="1" bandRow="1">
                <a:tableStyleId>{5C22544A-7EE6-4342-B048-85BDC9FD1C3A}</a:tableStyleId>
              </a:tblPr>
              <a:tblGrid>
                <a:gridCol w="2032000"/>
                <a:gridCol w="2032000"/>
                <a:gridCol w="2032000"/>
              </a:tblGrid>
              <a:tr h="447040">
                <a:tc>
                  <a:txBody>
                    <a:bodyPr/>
                    <a:lstStyle/>
                    <a:p>
                      <a:endParaRPr lang="en-US" dirty="0"/>
                    </a:p>
                  </a:txBody>
                  <a:tcPr/>
                </a:tc>
                <a:tc>
                  <a:txBody>
                    <a:bodyPr/>
                    <a:lstStyle/>
                    <a:p>
                      <a:r>
                        <a:rPr lang="en-US" dirty="0" smtClean="0"/>
                        <a:t>11 </a:t>
                      </a:r>
                      <a:r>
                        <a:rPr lang="en-US" dirty="0" err="1" smtClean="0"/>
                        <a:t>yr</a:t>
                      </a:r>
                      <a:r>
                        <a:rPr lang="en-US" baseline="0" dirty="0" smtClean="0"/>
                        <a:t> old</a:t>
                      </a:r>
                      <a:endParaRPr lang="en-US" dirty="0"/>
                    </a:p>
                  </a:txBody>
                  <a:tcPr/>
                </a:tc>
                <a:tc>
                  <a:txBody>
                    <a:bodyPr/>
                    <a:lstStyle/>
                    <a:p>
                      <a:r>
                        <a:rPr lang="en-US" dirty="0" smtClean="0"/>
                        <a:t>15 </a:t>
                      </a:r>
                      <a:r>
                        <a:rPr lang="en-US" dirty="0" err="1" smtClean="0"/>
                        <a:t>yr</a:t>
                      </a:r>
                      <a:r>
                        <a:rPr lang="en-US" dirty="0" smtClean="0"/>
                        <a:t> old</a:t>
                      </a:r>
                      <a:endParaRPr lang="en-US" dirty="0"/>
                    </a:p>
                  </a:txBody>
                  <a:tcPr/>
                </a:tc>
              </a:tr>
              <a:tr h="370840">
                <a:tc>
                  <a:txBody>
                    <a:bodyPr/>
                    <a:lstStyle/>
                    <a:p>
                      <a:r>
                        <a:rPr lang="en-US" dirty="0" smtClean="0"/>
                        <a:t>PE</a:t>
                      </a:r>
                      <a:endParaRPr lang="en-US" dirty="0"/>
                    </a:p>
                  </a:txBody>
                  <a:tcPr/>
                </a:tc>
                <a:tc>
                  <a:txBody>
                    <a:bodyPr/>
                    <a:lstStyle/>
                    <a:p>
                      <a:r>
                        <a:rPr lang="en-US" dirty="0" smtClean="0"/>
                        <a:t>40 min every other day</a:t>
                      </a:r>
                      <a:endParaRPr lang="en-US" dirty="0"/>
                    </a:p>
                  </a:txBody>
                  <a:tcPr/>
                </a:tc>
                <a:tc>
                  <a:txBody>
                    <a:bodyPr/>
                    <a:lstStyle/>
                    <a:p>
                      <a:r>
                        <a:rPr lang="en-US" dirty="0" smtClean="0"/>
                        <a:t>40 min every other day</a:t>
                      </a:r>
                      <a:endParaRPr lang="en-US" dirty="0"/>
                    </a:p>
                  </a:txBody>
                  <a:tcPr/>
                </a:tc>
              </a:tr>
              <a:tr h="370840">
                <a:tc>
                  <a:txBody>
                    <a:bodyPr/>
                    <a:lstStyle/>
                    <a:p>
                      <a:r>
                        <a:rPr lang="en-US" dirty="0" smtClean="0"/>
                        <a:t>Dance/Sport</a:t>
                      </a:r>
                      <a:endParaRPr lang="en-US" dirty="0"/>
                    </a:p>
                  </a:txBody>
                  <a:tcPr/>
                </a:tc>
                <a:tc>
                  <a:txBody>
                    <a:bodyPr/>
                    <a:lstStyle/>
                    <a:p>
                      <a:r>
                        <a:rPr lang="en-US" dirty="0" smtClean="0"/>
                        <a:t>3 days/week</a:t>
                      </a:r>
                    </a:p>
                    <a:p>
                      <a:r>
                        <a:rPr lang="en-US" dirty="0" smtClean="0"/>
                        <a:t>5.5 hours total</a:t>
                      </a:r>
                      <a:endParaRPr lang="en-US" dirty="0"/>
                    </a:p>
                  </a:txBody>
                  <a:tcPr/>
                </a:tc>
                <a:tc>
                  <a:txBody>
                    <a:bodyPr/>
                    <a:lstStyle/>
                    <a:p>
                      <a:r>
                        <a:rPr lang="en-US" dirty="0" smtClean="0"/>
                        <a:t>4 days/week</a:t>
                      </a:r>
                    </a:p>
                    <a:p>
                      <a:r>
                        <a:rPr lang="en-US" dirty="0" smtClean="0"/>
                        <a:t>(3 2x/day)</a:t>
                      </a:r>
                    </a:p>
                    <a:p>
                      <a:r>
                        <a:rPr lang="en-US" dirty="0" smtClean="0"/>
                        <a:t>16.25 hours</a:t>
                      </a:r>
                      <a:endParaRPr lang="en-US" dirty="0"/>
                    </a:p>
                  </a:txBody>
                  <a:tcPr/>
                </a:tc>
              </a:tr>
              <a:tr h="370840">
                <a:tc>
                  <a:txBody>
                    <a:bodyPr/>
                    <a:lstStyle/>
                    <a:p>
                      <a:r>
                        <a:rPr lang="en-US" dirty="0" smtClean="0"/>
                        <a:t>Other</a:t>
                      </a:r>
                      <a:r>
                        <a:rPr lang="en-US" baseline="0" dirty="0" smtClean="0"/>
                        <a:t> Activities</a:t>
                      </a:r>
                      <a:endParaRPr lang="en-US" dirty="0"/>
                    </a:p>
                  </a:txBody>
                  <a:tcPr/>
                </a:tc>
                <a:tc>
                  <a:txBody>
                    <a:bodyPr/>
                    <a:lstStyle/>
                    <a:p>
                      <a:r>
                        <a:rPr lang="en-US" dirty="0" smtClean="0"/>
                        <a:t>Horseback riding</a:t>
                      </a:r>
                    </a:p>
                    <a:p>
                      <a:r>
                        <a:rPr lang="en-US" dirty="0" smtClean="0"/>
                        <a:t> 2-4 hours/week</a:t>
                      </a:r>
                      <a:endParaRPr lang="en-US" dirty="0"/>
                    </a:p>
                  </a:txBody>
                  <a:tcPr/>
                </a:tc>
                <a:tc>
                  <a:txBody>
                    <a:bodyPr/>
                    <a:lstStyle/>
                    <a:p>
                      <a:r>
                        <a:rPr lang="en-US" dirty="0" smtClean="0"/>
                        <a:t>Horseback riding </a:t>
                      </a:r>
                    </a:p>
                    <a:p>
                      <a:r>
                        <a:rPr lang="en-US" dirty="0" smtClean="0"/>
                        <a:t>2-4 hours/week</a:t>
                      </a:r>
                      <a:endParaRPr lang="en-US" dirty="0"/>
                    </a:p>
                  </a:txBody>
                  <a:tcPr/>
                </a:tc>
              </a:tr>
              <a:tr h="370840">
                <a:tc>
                  <a:txBody>
                    <a:bodyPr/>
                    <a:lstStyle/>
                    <a:p>
                      <a:r>
                        <a:rPr lang="en-US" dirty="0" smtClean="0"/>
                        <a:t>Play/Practice at Home</a:t>
                      </a:r>
                      <a:endParaRPr lang="en-US" dirty="0"/>
                    </a:p>
                  </a:txBody>
                  <a:tcPr/>
                </a:tc>
                <a:tc>
                  <a:txBody>
                    <a:bodyPr/>
                    <a:lstStyle/>
                    <a:p>
                      <a:r>
                        <a:rPr lang="en-US" dirty="0" smtClean="0"/>
                        <a:t>5-10 hours/week</a:t>
                      </a:r>
                      <a:endParaRPr lang="en-US" dirty="0"/>
                    </a:p>
                  </a:txBody>
                  <a:tcPr/>
                </a:tc>
                <a:tc>
                  <a:txBody>
                    <a:bodyPr/>
                    <a:lstStyle/>
                    <a:p>
                      <a:r>
                        <a:rPr lang="en-US" dirty="0" smtClean="0"/>
                        <a:t>3-6 hours/week</a:t>
                      </a:r>
                      <a:endParaRPr lang="en-US" dirty="0"/>
                    </a:p>
                  </a:txBody>
                  <a:tcPr/>
                </a:tc>
              </a:tr>
            </a:tbl>
          </a:graphicData>
        </a:graphic>
      </p:graphicFrame>
      <p:sp>
        <p:nvSpPr>
          <p:cNvPr id="6" name="TextBox 5"/>
          <p:cNvSpPr txBox="1"/>
          <p:nvPr/>
        </p:nvSpPr>
        <p:spPr>
          <a:xfrm>
            <a:off x="533400" y="5715000"/>
            <a:ext cx="6705600" cy="646331"/>
          </a:xfrm>
          <a:prstGeom prst="rect">
            <a:avLst/>
          </a:prstGeom>
          <a:noFill/>
        </p:spPr>
        <p:txBody>
          <a:bodyPr wrap="square" rtlCol="0">
            <a:spAutoFit/>
          </a:bodyPr>
          <a:lstStyle/>
          <a:p>
            <a:endParaRPr lang="en-US" b="1" dirty="0" smtClean="0">
              <a:solidFill>
                <a:prstClr val="black"/>
              </a:solidFill>
            </a:endParaRPr>
          </a:p>
          <a:p>
            <a:r>
              <a:rPr lang="en-US" b="1" dirty="0" smtClean="0">
                <a:solidFill>
                  <a:prstClr val="black"/>
                </a:solidFill>
              </a:rPr>
              <a:t>How “active” is their activity?  </a:t>
            </a:r>
            <a:endParaRPr lang="en-US" b="1" dirty="0">
              <a:solidFill>
                <a:prstClr val="black"/>
              </a:solidFill>
            </a:endParaRPr>
          </a:p>
        </p:txBody>
      </p:sp>
    </p:spTree>
    <p:extLst>
      <p:ext uri="{BB962C8B-B14F-4D97-AF65-F5344CB8AC3E}">
        <p14:creationId xmlns:p14="http://schemas.microsoft.com/office/powerpoint/2010/main" val="317365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600200"/>
            <a:ext cx="8458200" cy="3970318"/>
          </a:xfrm>
          <a:prstGeom prst="rect">
            <a:avLst/>
          </a:prstGeom>
        </p:spPr>
        <p:txBody>
          <a:bodyPr wrap="square">
            <a:spAutoFit/>
          </a:bodyPr>
          <a:lstStyle/>
          <a:p>
            <a:r>
              <a:rPr lang="en-US" b="1" dirty="0" smtClean="0"/>
              <a:t>Physical Activity</a:t>
            </a:r>
          </a:p>
          <a:p>
            <a:endParaRPr lang="en-US" b="1" dirty="0"/>
          </a:p>
          <a:p>
            <a:r>
              <a:rPr lang="en-US" dirty="0" smtClean="0"/>
              <a:t>Active Education: Growing Evidence on Physical Activity and Academic Performance 		</a:t>
            </a:r>
            <a:r>
              <a:rPr lang="en-US" i="1" dirty="0" smtClean="0"/>
              <a:t>Active Living Research</a:t>
            </a:r>
            <a:r>
              <a:rPr lang="en-US" dirty="0" smtClean="0"/>
              <a:t>, Research Brief, January 2015.</a:t>
            </a:r>
          </a:p>
          <a:p>
            <a:endParaRPr lang="en-US" dirty="0"/>
          </a:p>
          <a:p>
            <a:r>
              <a:rPr lang="en-US" dirty="0" smtClean="0"/>
              <a:t>Children engaged in regular physical activity performed better on standardized tests than those who were sedentary. </a:t>
            </a:r>
          </a:p>
          <a:p>
            <a:endParaRPr lang="en-US" dirty="0"/>
          </a:p>
          <a:p>
            <a:r>
              <a:rPr lang="en-US" dirty="0" smtClean="0"/>
              <a:t>Improved attention and memory-both crucial to learning</a:t>
            </a:r>
          </a:p>
          <a:p>
            <a:endParaRPr lang="en-US" dirty="0"/>
          </a:p>
          <a:p>
            <a:r>
              <a:rPr lang="en-US" dirty="0" smtClean="0"/>
              <a:t>Brain imaging shows that children who participate in physical activity have increased neural firing than those who were sedentary.</a:t>
            </a:r>
          </a:p>
          <a:p>
            <a:endParaRPr lang="en-US" dirty="0"/>
          </a:p>
          <a:p>
            <a:endParaRPr lang="en-US" dirty="0"/>
          </a:p>
        </p:txBody>
      </p:sp>
      <p:sp>
        <p:nvSpPr>
          <p:cNvPr id="4" name="TextBox 3"/>
          <p:cNvSpPr txBox="1"/>
          <p:nvPr/>
        </p:nvSpPr>
        <p:spPr>
          <a:xfrm>
            <a:off x="762000" y="304800"/>
            <a:ext cx="7848600" cy="584775"/>
          </a:xfrm>
          <a:prstGeom prst="rect">
            <a:avLst/>
          </a:prstGeom>
          <a:noFill/>
        </p:spPr>
        <p:txBody>
          <a:bodyPr wrap="square" rtlCol="0">
            <a:spAutoFit/>
          </a:bodyPr>
          <a:lstStyle/>
          <a:p>
            <a:pPr algn="ctr"/>
            <a:r>
              <a:rPr lang="en-US" sz="3200" dirty="0" smtClean="0">
                <a:solidFill>
                  <a:schemeClr val="bg1"/>
                </a:solidFill>
              </a:rPr>
              <a:t>What’s Important</a:t>
            </a:r>
            <a:endParaRPr lang="en-US" sz="32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spTree>
    <p:extLst>
      <p:ext uri="{BB962C8B-B14F-4D97-AF65-F5344CB8AC3E}">
        <p14:creationId xmlns:p14="http://schemas.microsoft.com/office/powerpoint/2010/main" val="3798033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04800"/>
            <a:ext cx="7848600" cy="584775"/>
          </a:xfrm>
          <a:prstGeom prst="rect">
            <a:avLst/>
          </a:prstGeom>
          <a:noFill/>
        </p:spPr>
        <p:txBody>
          <a:bodyPr wrap="square" rtlCol="0">
            <a:spAutoFit/>
          </a:bodyPr>
          <a:lstStyle/>
          <a:p>
            <a:pPr algn="ctr"/>
            <a:r>
              <a:rPr lang="en-US" sz="3200" dirty="0" smtClean="0">
                <a:solidFill>
                  <a:schemeClr val="bg1"/>
                </a:solidFill>
              </a:rPr>
              <a:t>Sleep</a:t>
            </a:r>
            <a:endParaRPr lang="en-US" sz="32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sp>
        <p:nvSpPr>
          <p:cNvPr id="7" name="TextBox 6"/>
          <p:cNvSpPr txBox="1"/>
          <p:nvPr/>
        </p:nvSpPr>
        <p:spPr>
          <a:xfrm>
            <a:off x="647700" y="1875472"/>
            <a:ext cx="7848600" cy="2308324"/>
          </a:xfrm>
          <a:prstGeom prst="rect">
            <a:avLst/>
          </a:prstGeom>
          <a:noFill/>
        </p:spPr>
        <p:txBody>
          <a:bodyPr wrap="square" rtlCol="0">
            <a:spAutoFit/>
          </a:bodyPr>
          <a:lstStyle/>
          <a:p>
            <a:r>
              <a:rPr lang="en-US" b="1" dirty="0" smtClean="0"/>
              <a:t>How much</a:t>
            </a:r>
            <a:r>
              <a:rPr lang="en-US" dirty="0" smtClean="0"/>
              <a:t>	Ages 6-13	     9-11 hours</a:t>
            </a:r>
          </a:p>
          <a:p>
            <a:endParaRPr lang="en-US" dirty="0"/>
          </a:p>
          <a:p>
            <a:r>
              <a:rPr lang="en-US" b="1" dirty="0" smtClean="0"/>
              <a:t>Times</a:t>
            </a:r>
            <a:r>
              <a:rPr lang="en-US" dirty="0" smtClean="0"/>
              <a:t>		8:00/9</a:t>
            </a:r>
            <a:r>
              <a:rPr lang="en-US" dirty="0" smtClean="0">
                <a:sym typeface="Wingdings" panose="05000000000000000000" pitchFamily="2" charset="2"/>
              </a:rPr>
              <a:t>:00pm	6:00/7:00am</a:t>
            </a:r>
            <a:r>
              <a:rPr lang="en-US" dirty="0" smtClean="0"/>
              <a:t>	</a:t>
            </a:r>
          </a:p>
          <a:p>
            <a:endParaRPr lang="en-US" dirty="0"/>
          </a:p>
          <a:p>
            <a:r>
              <a:rPr lang="en-US" b="1" dirty="0" smtClean="0"/>
              <a:t>Why important?	</a:t>
            </a:r>
            <a:r>
              <a:rPr lang="en-US" dirty="0" smtClean="0"/>
              <a:t>Sleep is when our bodies repair themselves</a:t>
            </a:r>
          </a:p>
          <a:p>
            <a:r>
              <a:rPr lang="en-US" b="1" dirty="0"/>
              <a:t>	</a:t>
            </a:r>
            <a:r>
              <a:rPr lang="en-US" b="1" dirty="0" smtClean="0"/>
              <a:t>	</a:t>
            </a:r>
            <a:r>
              <a:rPr lang="en-US" dirty="0" smtClean="0"/>
              <a:t>Important to attention and memory</a:t>
            </a:r>
          </a:p>
          <a:p>
            <a:r>
              <a:rPr lang="en-US" dirty="0" smtClean="0"/>
              <a:t>		Improved behavior</a:t>
            </a:r>
          </a:p>
          <a:p>
            <a:r>
              <a:rPr lang="en-US" dirty="0"/>
              <a:t>	</a:t>
            </a:r>
            <a:r>
              <a:rPr lang="en-US" dirty="0" smtClean="0"/>
              <a:t>	Better emotional stability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672" y="3810000"/>
            <a:ext cx="3389788" cy="2298700"/>
          </a:xfrm>
          <a:prstGeom prst="rect">
            <a:avLst/>
          </a:prstGeom>
        </p:spPr>
      </p:pic>
    </p:spTree>
    <p:extLst>
      <p:ext uri="{BB962C8B-B14F-4D97-AF65-F5344CB8AC3E}">
        <p14:creationId xmlns:p14="http://schemas.microsoft.com/office/powerpoint/2010/main" val="3544781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04800"/>
            <a:ext cx="7848600" cy="584775"/>
          </a:xfrm>
          <a:prstGeom prst="rect">
            <a:avLst/>
          </a:prstGeom>
          <a:noFill/>
        </p:spPr>
        <p:txBody>
          <a:bodyPr wrap="square" rtlCol="0">
            <a:spAutoFit/>
          </a:bodyPr>
          <a:lstStyle/>
          <a:p>
            <a:pPr algn="ctr"/>
            <a:r>
              <a:rPr lang="en-US" sz="3200" dirty="0" smtClean="0">
                <a:solidFill>
                  <a:schemeClr val="bg1"/>
                </a:solidFill>
              </a:rPr>
              <a:t>Effects of Inadequate Nutrition</a:t>
            </a:r>
            <a:endParaRPr lang="en-US" sz="32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sp>
        <p:nvSpPr>
          <p:cNvPr id="5" name="TextBox 4"/>
          <p:cNvSpPr txBox="1"/>
          <p:nvPr/>
        </p:nvSpPr>
        <p:spPr>
          <a:xfrm>
            <a:off x="647700" y="1875472"/>
            <a:ext cx="7848600" cy="5078313"/>
          </a:xfrm>
          <a:prstGeom prst="rect">
            <a:avLst/>
          </a:prstGeom>
          <a:noFill/>
        </p:spPr>
        <p:txBody>
          <a:bodyPr wrap="square" rtlCol="0">
            <a:spAutoFit/>
          </a:bodyPr>
          <a:lstStyle/>
          <a:p>
            <a:r>
              <a:rPr lang="en-US" b="1" dirty="0" smtClean="0"/>
              <a:t>Health</a:t>
            </a:r>
            <a:r>
              <a:rPr lang="en-US" dirty="0" smtClean="0"/>
              <a:t>		Lacking essential macro and micro nutrients can lead to 			health problems: early puberty, certain cancers, 			osteoporosis, bone and liver problems, Type 2 Diabetes, 			gallstones</a:t>
            </a:r>
          </a:p>
          <a:p>
            <a:r>
              <a:rPr lang="en-US" b="1" dirty="0"/>
              <a:t>	</a:t>
            </a:r>
            <a:r>
              <a:rPr lang="en-US" b="1" dirty="0" smtClean="0"/>
              <a:t>	</a:t>
            </a:r>
          </a:p>
          <a:p>
            <a:r>
              <a:rPr lang="en-US" b="1" dirty="0"/>
              <a:t>	</a:t>
            </a:r>
            <a:r>
              <a:rPr lang="en-US" b="1" dirty="0" smtClean="0"/>
              <a:t>	</a:t>
            </a:r>
            <a:r>
              <a:rPr lang="en-US" dirty="0" smtClean="0"/>
              <a:t>Energy imbalance-can lead to weight gain </a:t>
            </a:r>
          </a:p>
          <a:p>
            <a:endParaRPr lang="en-US" b="1" dirty="0"/>
          </a:p>
          <a:p>
            <a:r>
              <a:rPr lang="en-US" b="1" dirty="0" smtClean="0"/>
              <a:t>		</a:t>
            </a:r>
          </a:p>
          <a:p>
            <a:endParaRPr lang="en-US" b="1" dirty="0"/>
          </a:p>
          <a:p>
            <a:r>
              <a:rPr lang="en-US" b="1" dirty="0" smtClean="0"/>
              <a:t>Attention	</a:t>
            </a:r>
            <a:r>
              <a:rPr lang="en-US" dirty="0" smtClean="0"/>
              <a:t>Difficulty focusing, especially with high-sugar foods</a:t>
            </a:r>
          </a:p>
          <a:p>
            <a:endParaRPr lang="en-US" b="1" dirty="0"/>
          </a:p>
          <a:p>
            <a:r>
              <a:rPr lang="en-US" b="1" dirty="0" smtClean="0"/>
              <a:t>Learning		</a:t>
            </a:r>
            <a:r>
              <a:rPr lang="en-US" dirty="0" smtClean="0"/>
              <a:t>Poor memory</a:t>
            </a:r>
          </a:p>
          <a:p>
            <a:r>
              <a:rPr lang="en-US" dirty="0"/>
              <a:t>	</a:t>
            </a:r>
            <a:r>
              <a:rPr lang="en-US" dirty="0" smtClean="0"/>
              <a:t>	Difficulty retaining information</a:t>
            </a:r>
          </a:p>
          <a:p>
            <a:endParaRPr lang="en-US" dirty="0"/>
          </a:p>
          <a:p>
            <a:r>
              <a:rPr lang="en-US" b="1" dirty="0" smtClean="0"/>
              <a:t>Behavior		</a:t>
            </a:r>
            <a:r>
              <a:rPr lang="en-US" dirty="0" smtClean="0"/>
              <a:t>Poor impulse control</a:t>
            </a:r>
          </a:p>
          <a:p>
            <a:r>
              <a:rPr lang="en-US" b="1" dirty="0"/>
              <a:t>	</a:t>
            </a:r>
            <a:r>
              <a:rPr lang="en-US" b="1" dirty="0" smtClean="0"/>
              <a:t>	</a:t>
            </a:r>
            <a:r>
              <a:rPr lang="en-US" dirty="0" smtClean="0"/>
              <a:t>Easily distracted</a:t>
            </a:r>
          </a:p>
          <a:p>
            <a:r>
              <a:rPr lang="en-US" dirty="0"/>
              <a:t>	</a:t>
            </a:r>
            <a:r>
              <a:rPr lang="en-US" dirty="0" smtClean="0"/>
              <a:t>	Poor decision-making</a:t>
            </a:r>
          </a:p>
          <a:p>
            <a:endParaRPr lang="en-US" b="1" dirty="0"/>
          </a:p>
        </p:txBody>
      </p:sp>
    </p:spTree>
    <p:extLst>
      <p:ext uri="{BB962C8B-B14F-4D97-AF65-F5344CB8AC3E}">
        <p14:creationId xmlns:p14="http://schemas.microsoft.com/office/powerpoint/2010/main" val="2205708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Healthy Behaviors, Healthy Kids</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sp>
        <p:nvSpPr>
          <p:cNvPr id="5" name="TextBox 4"/>
          <p:cNvSpPr txBox="1"/>
          <p:nvPr/>
        </p:nvSpPr>
        <p:spPr>
          <a:xfrm>
            <a:off x="228600" y="2286000"/>
            <a:ext cx="7772400" cy="4524315"/>
          </a:xfrm>
          <a:prstGeom prst="rect">
            <a:avLst/>
          </a:prstGeom>
          <a:noFill/>
        </p:spPr>
        <p:txBody>
          <a:bodyPr wrap="square" rtlCol="0">
            <a:spAutoFit/>
          </a:bodyPr>
          <a:lstStyle/>
          <a:p>
            <a:pPr marL="342900" indent="-342900">
              <a:buFontTx/>
              <a:buAutoNum type="arabicParenR"/>
            </a:pPr>
            <a:r>
              <a:rPr lang="en-US" b="1" dirty="0" smtClean="0">
                <a:solidFill>
                  <a:prstClr val="black"/>
                </a:solidFill>
              </a:rPr>
              <a:t>What should kids eat?</a:t>
            </a:r>
          </a:p>
          <a:p>
            <a:pPr marL="342900" indent="-342900">
              <a:buFontTx/>
              <a:buAutoNum type="arabicParenR"/>
            </a:pPr>
            <a:endParaRPr lang="en-US" b="1" dirty="0" smtClean="0">
              <a:solidFill>
                <a:prstClr val="black"/>
              </a:solidFill>
            </a:endParaRPr>
          </a:p>
          <a:p>
            <a:pPr marL="342900" indent="-342900">
              <a:buFontTx/>
              <a:buAutoNum type="arabicParenR"/>
            </a:pPr>
            <a:r>
              <a:rPr lang="en-US" b="1" dirty="0" smtClean="0">
                <a:solidFill>
                  <a:prstClr val="black"/>
                </a:solidFill>
              </a:rPr>
              <a:t>What’s important in child nutrition?</a:t>
            </a:r>
          </a:p>
          <a:p>
            <a:pPr marL="342900" indent="-342900">
              <a:buFontTx/>
              <a:buAutoNum type="arabicParenR"/>
            </a:pPr>
            <a:endParaRPr lang="en-US" b="1" dirty="0" smtClean="0">
              <a:solidFill>
                <a:prstClr val="black"/>
              </a:solidFill>
            </a:endParaRPr>
          </a:p>
          <a:p>
            <a:pPr marL="342900" indent="-342900">
              <a:buFontTx/>
              <a:buAutoNum type="arabicParenR"/>
            </a:pPr>
            <a:r>
              <a:rPr lang="en-US" b="1" dirty="0" smtClean="0">
                <a:solidFill>
                  <a:prstClr val="black"/>
                </a:solidFill>
              </a:rPr>
              <a:t>Physical Activity and Sleep</a:t>
            </a:r>
          </a:p>
          <a:p>
            <a:pPr marL="342900" indent="-342900">
              <a:buFontTx/>
              <a:buAutoNum type="arabicParenR"/>
            </a:pPr>
            <a:endParaRPr lang="en-US" b="1" dirty="0" smtClean="0">
              <a:solidFill>
                <a:prstClr val="black"/>
              </a:solidFill>
            </a:endParaRPr>
          </a:p>
          <a:p>
            <a:pPr marL="342900" indent="-342900">
              <a:buFontTx/>
              <a:buAutoNum type="arabicParenR"/>
            </a:pPr>
            <a:r>
              <a:rPr lang="en-US" b="1" dirty="0" smtClean="0">
                <a:solidFill>
                  <a:prstClr val="black"/>
                </a:solidFill>
              </a:rPr>
              <a:t>Effects of lack of N/PA/S</a:t>
            </a:r>
          </a:p>
          <a:p>
            <a:pPr marL="342900" indent="-342900">
              <a:buFontTx/>
              <a:buAutoNum type="arabicParenR"/>
            </a:pPr>
            <a:endParaRPr lang="en-US" b="1" dirty="0" smtClean="0">
              <a:solidFill>
                <a:prstClr val="black"/>
              </a:solidFill>
            </a:endParaRPr>
          </a:p>
          <a:p>
            <a:pPr marL="342900" indent="-342900">
              <a:buFontTx/>
              <a:buAutoNum type="arabicParenR"/>
            </a:pPr>
            <a:r>
              <a:rPr lang="en-US" b="1" dirty="0" smtClean="0">
                <a:solidFill>
                  <a:prstClr val="black"/>
                </a:solidFill>
              </a:rPr>
              <a:t>Screen Time</a:t>
            </a:r>
          </a:p>
          <a:p>
            <a:pPr marL="342900" indent="-342900">
              <a:buFontTx/>
              <a:buAutoNum type="arabicParenR"/>
            </a:pPr>
            <a:endParaRPr lang="en-US" b="1" dirty="0" smtClean="0">
              <a:solidFill>
                <a:prstClr val="black"/>
              </a:solidFill>
            </a:endParaRPr>
          </a:p>
          <a:p>
            <a:pPr marL="342900" indent="-342900">
              <a:buFontTx/>
              <a:buAutoNum type="arabicParenR"/>
            </a:pPr>
            <a:r>
              <a:rPr lang="en-US" b="1" dirty="0" smtClean="0">
                <a:solidFill>
                  <a:prstClr val="black"/>
                </a:solidFill>
              </a:rPr>
              <a:t>Factors affecting N/PA/S</a:t>
            </a:r>
          </a:p>
          <a:p>
            <a:pPr marL="342900" indent="-342900">
              <a:buFontTx/>
              <a:buAutoNum type="arabicParenR"/>
            </a:pPr>
            <a:endParaRPr lang="en-US" b="1" dirty="0">
              <a:solidFill>
                <a:prstClr val="black"/>
              </a:solidFill>
            </a:endParaRPr>
          </a:p>
          <a:p>
            <a:pPr marL="342900" indent="-342900">
              <a:buFontTx/>
              <a:buAutoNum type="arabicParenR"/>
            </a:pPr>
            <a:r>
              <a:rPr lang="en-US" b="1" dirty="0" smtClean="0">
                <a:solidFill>
                  <a:prstClr val="black"/>
                </a:solidFill>
              </a:rPr>
              <a:t>Role of the caregiver</a:t>
            </a:r>
          </a:p>
          <a:p>
            <a:endParaRPr lang="en-US" dirty="0" smtClean="0">
              <a:solidFill>
                <a:prstClr val="black"/>
              </a:solidFill>
            </a:endParaRPr>
          </a:p>
          <a:p>
            <a:endParaRPr lang="en-US" dirty="0">
              <a:solidFill>
                <a:prstClr val="black"/>
              </a:solidFill>
            </a:endParaRPr>
          </a:p>
          <a:p>
            <a:endParaRPr lang="en-US" dirty="0">
              <a:solidFill>
                <a:prstClr val="black"/>
              </a:solidFill>
            </a:endParaRPr>
          </a:p>
        </p:txBody>
      </p:sp>
      <p:pic>
        <p:nvPicPr>
          <p:cNvPr id="6147" name="Picture 3" descr="C:\Users\krapflj\AppData\Local\Microsoft\Windows\Temporary Internet Files\Content.IE5\2VB2IR2N\ydk6krh8-14123330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026566"/>
            <a:ext cx="3930912" cy="2489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213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04800"/>
            <a:ext cx="7848600" cy="584775"/>
          </a:xfrm>
          <a:prstGeom prst="rect">
            <a:avLst/>
          </a:prstGeom>
          <a:noFill/>
        </p:spPr>
        <p:txBody>
          <a:bodyPr wrap="square" rtlCol="0">
            <a:spAutoFit/>
          </a:bodyPr>
          <a:lstStyle/>
          <a:p>
            <a:pPr algn="ctr"/>
            <a:r>
              <a:rPr lang="en-US" sz="3200" dirty="0" smtClean="0">
                <a:solidFill>
                  <a:schemeClr val="bg1"/>
                </a:solidFill>
              </a:rPr>
              <a:t>Effects of Inadequate Nutrition</a:t>
            </a:r>
            <a:endParaRPr lang="en-US" sz="32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sp>
        <p:nvSpPr>
          <p:cNvPr id="5" name="TextBox 4"/>
          <p:cNvSpPr txBox="1"/>
          <p:nvPr/>
        </p:nvSpPr>
        <p:spPr>
          <a:xfrm>
            <a:off x="647700" y="1875472"/>
            <a:ext cx="7848600" cy="3693319"/>
          </a:xfrm>
          <a:prstGeom prst="rect">
            <a:avLst/>
          </a:prstGeom>
          <a:noFill/>
        </p:spPr>
        <p:txBody>
          <a:bodyPr wrap="square" rtlCol="0">
            <a:spAutoFit/>
          </a:bodyPr>
          <a:lstStyle/>
          <a:p>
            <a:endParaRPr lang="en-US" b="1" dirty="0"/>
          </a:p>
          <a:p>
            <a:r>
              <a:rPr lang="en-US" b="1" dirty="0" smtClean="0"/>
              <a:t>How this looks in the school/out-of-school setting</a:t>
            </a:r>
          </a:p>
          <a:p>
            <a:endParaRPr lang="en-US" b="1" dirty="0"/>
          </a:p>
          <a:p>
            <a:r>
              <a:rPr lang="en-US" dirty="0" smtClean="0"/>
              <a:t>Inability to focus on or finish homework, play game</a:t>
            </a:r>
          </a:p>
          <a:p>
            <a:endParaRPr lang="en-US" dirty="0" smtClean="0"/>
          </a:p>
          <a:p>
            <a:r>
              <a:rPr lang="en-US" dirty="0" smtClean="0"/>
              <a:t>Impulsive, easily distracted</a:t>
            </a:r>
          </a:p>
          <a:p>
            <a:endParaRPr lang="en-US" dirty="0"/>
          </a:p>
          <a:p>
            <a:r>
              <a:rPr lang="en-US" dirty="0" smtClean="0"/>
              <a:t>Irritable, mood swings</a:t>
            </a:r>
          </a:p>
          <a:p>
            <a:r>
              <a:rPr lang="en-US" dirty="0" smtClean="0"/>
              <a:t>Difficulty controlling emotions</a:t>
            </a:r>
          </a:p>
          <a:p>
            <a:endParaRPr lang="en-US" dirty="0"/>
          </a:p>
          <a:p>
            <a:r>
              <a:rPr lang="en-US" dirty="0" smtClean="0"/>
              <a:t>Tired, low energy</a:t>
            </a:r>
          </a:p>
          <a:p>
            <a:endParaRPr lang="en-US" dirty="0"/>
          </a:p>
          <a:p>
            <a:endParaRPr lang="en-US"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333" y="3276600"/>
            <a:ext cx="4229267" cy="2820888"/>
          </a:xfrm>
          <a:prstGeom prst="rect">
            <a:avLst/>
          </a:prstGeom>
        </p:spPr>
      </p:pic>
    </p:spTree>
    <p:extLst>
      <p:ext uri="{BB962C8B-B14F-4D97-AF65-F5344CB8AC3E}">
        <p14:creationId xmlns:p14="http://schemas.microsoft.com/office/powerpoint/2010/main" val="4235642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04800"/>
            <a:ext cx="7848600" cy="584775"/>
          </a:xfrm>
          <a:prstGeom prst="rect">
            <a:avLst/>
          </a:prstGeom>
          <a:noFill/>
        </p:spPr>
        <p:txBody>
          <a:bodyPr wrap="square" rtlCol="0">
            <a:spAutoFit/>
          </a:bodyPr>
          <a:lstStyle/>
          <a:p>
            <a:pPr algn="ctr"/>
            <a:r>
              <a:rPr lang="en-US" sz="3200" dirty="0" smtClean="0">
                <a:solidFill>
                  <a:schemeClr val="bg1"/>
                </a:solidFill>
              </a:rPr>
              <a:t>Effects of Lack of Physical Activity</a:t>
            </a:r>
            <a:endParaRPr lang="en-US" sz="32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sp>
        <p:nvSpPr>
          <p:cNvPr id="7" name="TextBox 6"/>
          <p:cNvSpPr txBox="1"/>
          <p:nvPr/>
        </p:nvSpPr>
        <p:spPr>
          <a:xfrm>
            <a:off x="647700" y="1875472"/>
            <a:ext cx="7848600" cy="4801314"/>
          </a:xfrm>
          <a:prstGeom prst="rect">
            <a:avLst/>
          </a:prstGeom>
          <a:noFill/>
        </p:spPr>
        <p:txBody>
          <a:bodyPr wrap="square" rtlCol="0">
            <a:spAutoFit/>
          </a:bodyPr>
          <a:lstStyle/>
          <a:p>
            <a:r>
              <a:rPr lang="en-US" b="1" dirty="0" smtClean="0"/>
              <a:t>Health</a:t>
            </a:r>
            <a:r>
              <a:rPr lang="en-US" dirty="0" smtClean="0"/>
              <a:t>		Risk of health problems-bone and cardiovascular illnesses</a:t>
            </a:r>
          </a:p>
          <a:p>
            <a:r>
              <a:rPr lang="en-US" b="1" dirty="0"/>
              <a:t>	</a:t>
            </a:r>
            <a:r>
              <a:rPr lang="en-US" b="1" dirty="0" smtClean="0"/>
              <a:t>	</a:t>
            </a:r>
            <a:r>
              <a:rPr lang="en-US" dirty="0" smtClean="0"/>
              <a:t>Energy imbalance</a:t>
            </a:r>
          </a:p>
          <a:p>
            <a:r>
              <a:rPr lang="en-US" dirty="0"/>
              <a:t>	</a:t>
            </a:r>
            <a:r>
              <a:rPr lang="en-US" dirty="0" smtClean="0"/>
              <a:t>	Increase risk of injury with physical activity</a:t>
            </a:r>
          </a:p>
          <a:p>
            <a:r>
              <a:rPr lang="en-US" dirty="0"/>
              <a:t>	</a:t>
            </a:r>
            <a:r>
              <a:rPr lang="en-US" dirty="0" smtClean="0"/>
              <a:t>	Tire easily</a:t>
            </a:r>
          </a:p>
          <a:p>
            <a:r>
              <a:rPr lang="en-US" dirty="0"/>
              <a:t>	</a:t>
            </a:r>
            <a:r>
              <a:rPr lang="en-US" dirty="0" smtClean="0"/>
              <a:t>	Sleep problems</a:t>
            </a:r>
          </a:p>
          <a:p>
            <a:endParaRPr lang="en-US" b="1" dirty="0"/>
          </a:p>
          <a:p>
            <a:r>
              <a:rPr lang="en-US" b="1" dirty="0" smtClean="0"/>
              <a:t>Attention	</a:t>
            </a:r>
            <a:r>
              <a:rPr lang="en-US" dirty="0" smtClean="0"/>
              <a:t>Difficulty focusing</a:t>
            </a:r>
            <a:endParaRPr lang="en-US" b="1" dirty="0" smtClean="0"/>
          </a:p>
          <a:p>
            <a:endParaRPr lang="en-US" b="1" dirty="0"/>
          </a:p>
          <a:p>
            <a:r>
              <a:rPr lang="en-US" b="1" dirty="0" smtClean="0"/>
              <a:t>Learning		</a:t>
            </a:r>
            <a:r>
              <a:rPr lang="en-US" dirty="0" smtClean="0"/>
              <a:t>Difficulty with memory</a:t>
            </a:r>
          </a:p>
          <a:p>
            <a:endParaRPr lang="en-US" b="1" dirty="0"/>
          </a:p>
          <a:p>
            <a:r>
              <a:rPr lang="en-US" b="1" dirty="0" smtClean="0"/>
              <a:t>Behavior		</a:t>
            </a:r>
            <a:r>
              <a:rPr lang="en-US" dirty="0" smtClean="0"/>
              <a:t>Lack of energy</a:t>
            </a:r>
          </a:p>
          <a:p>
            <a:r>
              <a:rPr lang="en-US" dirty="0"/>
              <a:t>	</a:t>
            </a:r>
            <a:r>
              <a:rPr lang="en-US" dirty="0" smtClean="0"/>
              <a:t>	Restless</a:t>
            </a:r>
          </a:p>
          <a:p>
            <a:endParaRPr lang="en-US" b="1" dirty="0"/>
          </a:p>
          <a:p>
            <a:r>
              <a:rPr lang="en-US" b="1" dirty="0" smtClean="0"/>
              <a:t>Mental Health	</a:t>
            </a:r>
            <a:r>
              <a:rPr lang="en-US" dirty="0" smtClean="0"/>
              <a:t>Evidence suggesting regular activity can improve mood and 		some mental health symptoms</a:t>
            </a:r>
          </a:p>
          <a:p>
            <a:endParaRPr lang="en-US" b="1" dirty="0"/>
          </a:p>
          <a:p>
            <a:r>
              <a:rPr lang="en-US" b="1" dirty="0" smtClean="0"/>
              <a:t>How this looks in the school/out-of-school setting</a:t>
            </a:r>
            <a:endParaRPr lang="en-US" b="1" dirty="0"/>
          </a:p>
        </p:txBody>
      </p:sp>
    </p:spTree>
    <p:extLst>
      <p:ext uri="{BB962C8B-B14F-4D97-AF65-F5344CB8AC3E}">
        <p14:creationId xmlns:p14="http://schemas.microsoft.com/office/powerpoint/2010/main" val="1660835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04800"/>
            <a:ext cx="7848600" cy="584775"/>
          </a:xfrm>
          <a:prstGeom prst="rect">
            <a:avLst/>
          </a:prstGeom>
          <a:noFill/>
        </p:spPr>
        <p:txBody>
          <a:bodyPr wrap="square" rtlCol="0">
            <a:spAutoFit/>
          </a:bodyPr>
          <a:lstStyle/>
          <a:p>
            <a:pPr algn="ctr"/>
            <a:r>
              <a:rPr lang="en-US" sz="3200" dirty="0" smtClean="0">
                <a:solidFill>
                  <a:schemeClr val="bg1"/>
                </a:solidFill>
              </a:rPr>
              <a:t>Effects of Lack of Physical Activity</a:t>
            </a:r>
            <a:endParaRPr lang="en-US" sz="32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sp>
        <p:nvSpPr>
          <p:cNvPr id="7" name="TextBox 6"/>
          <p:cNvSpPr txBox="1"/>
          <p:nvPr/>
        </p:nvSpPr>
        <p:spPr>
          <a:xfrm>
            <a:off x="647700" y="1875472"/>
            <a:ext cx="7848600" cy="2308324"/>
          </a:xfrm>
          <a:prstGeom prst="rect">
            <a:avLst/>
          </a:prstGeom>
          <a:noFill/>
        </p:spPr>
        <p:txBody>
          <a:bodyPr wrap="square" rtlCol="0">
            <a:spAutoFit/>
          </a:bodyPr>
          <a:lstStyle/>
          <a:p>
            <a:endParaRPr lang="en-US" b="1" dirty="0"/>
          </a:p>
          <a:p>
            <a:r>
              <a:rPr lang="en-US" b="1" dirty="0" smtClean="0"/>
              <a:t>How this looks in the school/out-of-school setting</a:t>
            </a:r>
          </a:p>
          <a:p>
            <a:endParaRPr lang="en-US" b="1" dirty="0"/>
          </a:p>
          <a:p>
            <a:r>
              <a:rPr lang="en-US" dirty="0" smtClean="0"/>
              <a:t>Child may have trouble sitting still</a:t>
            </a:r>
          </a:p>
          <a:p>
            <a:endParaRPr lang="en-US" dirty="0"/>
          </a:p>
          <a:p>
            <a:r>
              <a:rPr lang="en-US" dirty="0" smtClean="0"/>
              <a:t>Child may have low energy and not want to participate in physical activity</a:t>
            </a:r>
          </a:p>
          <a:p>
            <a:endParaRPr lang="en-US" dirty="0"/>
          </a:p>
          <a:p>
            <a:r>
              <a:rPr lang="en-US" dirty="0" smtClean="0"/>
              <a:t>Difficulty with attention and memory</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4321622"/>
            <a:ext cx="3229505" cy="1833067"/>
          </a:xfrm>
          <a:prstGeom prst="rect">
            <a:avLst/>
          </a:prstGeom>
        </p:spPr>
      </p:pic>
    </p:spTree>
    <p:extLst>
      <p:ext uri="{BB962C8B-B14F-4D97-AF65-F5344CB8AC3E}">
        <p14:creationId xmlns:p14="http://schemas.microsoft.com/office/powerpoint/2010/main" val="1887701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04800"/>
            <a:ext cx="7848600" cy="584775"/>
          </a:xfrm>
          <a:prstGeom prst="rect">
            <a:avLst/>
          </a:prstGeom>
          <a:noFill/>
        </p:spPr>
        <p:txBody>
          <a:bodyPr wrap="square" rtlCol="0">
            <a:spAutoFit/>
          </a:bodyPr>
          <a:lstStyle/>
          <a:p>
            <a:pPr algn="ctr"/>
            <a:r>
              <a:rPr lang="en-US" sz="3200" dirty="0" smtClean="0">
                <a:solidFill>
                  <a:schemeClr val="bg1"/>
                </a:solidFill>
              </a:rPr>
              <a:t>Effects of Lack of Sleep</a:t>
            </a:r>
            <a:endParaRPr lang="en-US" sz="32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sp>
        <p:nvSpPr>
          <p:cNvPr id="7" name="TextBox 6"/>
          <p:cNvSpPr txBox="1"/>
          <p:nvPr/>
        </p:nvSpPr>
        <p:spPr>
          <a:xfrm>
            <a:off x="647700" y="1875472"/>
            <a:ext cx="7848600" cy="4524315"/>
          </a:xfrm>
          <a:prstGeom prst="rect">
            <a:avLst/>
          </a:prstGeom>
          <a:noFill/>
        </p:spPr>
        <p:txBody>
          <a:bodyPr wrap="square" rtlCol="0">
            <a:spAutoFit/>
          </a:bodyPr>
          <a:lstStyle/>
          <a:p>
            <a:r>
              <a:rPr lang="en-US" b="1" dirty="0" smtClean="0"/>
              <a:t>Health</a:t>
            </a:r>
            <a:r>
              <a:rPr lang="en-US" dirty="0" smtClean="0"/>
              <a:t>		Increased risk for various health concerns</a:t>
            </a:r>
          </a:p>
          <a:p>
            <a:r>
              <a:rPr lang="en-US" b="1" dirty="0"/>
              <a:t>	</a:t>
            </a:r>
            <a:r>
              <a:rPr lang="en-US" b="1" dirty="0" smtClean="0"/>
              <a:t>	</a:t>
            </a:r>
            <a:r>
              <a:rPr lang="en-US" dirty="0" smtClean="0"/>
              <a:t>Overeating</a:t>
            </a:r>
          </a:p>
          <a:p>
            <a:r>
              <a:rPr lang="en-US" b="1" dirty="0"/>
              <a:t>	</a:t>
            </a:r>
            <a:r>
              <a:rPr lang="en-US" b="1" dirty="0" smtClean="0"/>
              <a:t>	</a:t>
            </a:r>
            <a:r>
              <a:rPr lang="en-US" dirty="0" smtClean="0"/>
              <a:t>Tired, lack of energy</a:t>
            </a:r>
          </a:p>
          <a:p>
            <a:r>
              <a:rPr lang="en-US" dirty="0"/>
              <a:t>	</a:t>
            </a:r>
            <a:r>
              <a:rPr lang="en-US" dirty="0" smtClean="0"/>
              <a:t>	Unable to recover from illness</a:t>
            </a:r>
          </a:p>
          <a:p>
            <a:r>
              <a:rPr lang="en-US" b="1" dirty="0"/>
              <a:t>	</a:t>
            </a:r>
            <a:r>
              <a:rPr lang="en-US" b="1" dirty="0" smtClean="0"/>
              <a:t>	</a:t>
            </a:r>
          </a:p>
          <a:p>
            <a:endParaRPr lang="en-US" b="1" dirty="0"/>
          </a:p>
          <a:p>
            <a:r>
              <a:rPr lang="en-US" b="1" dirty="0" smtClean="0"/>
              <a:t>Attention	</a:t>
            </a:r>
            <a:r>
              <a:rPr lang="en-US" dirty="0" smtClean="0"/>
              <a:t>Difficulty focusing</a:t>
            </a:r>
          </a:p>
          <a:p>
            <a:r>
              <a:rPr lang="en-US" dirty="0"/>
              <a:t>	</a:t>
            </a:r>
            <a:r>
              <a:rPr lang="en-US" dirty="0" smtClean="0"/>
              <a:t>	Falling asleep</a:t>
            </a:r>
            <a:r>
              <a:rPr lang="en-US" b="1" dirty="0" smtClean="0"/>
              <a:t>	</a:t>
            </a:r>
          </a:p>
          <a:p>
            <a:endParaRPr lang="en-US" b="1" dirty="0"/>
          </a:p>
          <a:p>
            <a:r>
              <a:rPr lang="en-US" b="1" dirty="0" smtClean="0"/>
              <a:t>Learning		</a:t>
            </a:r>
            <a:r>
              <a:rPr lang="en-US" dirty="0" smtClean="0"/>
              <a:t>Inability to retain information (memory)</a:t>
            </a:r>
          </a:p>
          <a:p>
            <a:endParaRPr lang="en-US" dirty="0"/>
          </a:p>
          <a:p>
            <a:r>
              <a:rPr lang="en-US" b="1" dirty="0" smtClean="0"/>
              <a:t>Behavior		</a:t>
            </a:r>
            <a:r>
              <a:rPr lang="en-US" dirty="0" smtClean="0"/>
              <a:t>Irritable</a:t>
            </a:r>
          </a:p>
          <a:p>
            <a:r>
              <a:rPr lang="en-US" dirty="0"/>
              <a:t>	</a:t>
            </a:r>
            <a:r>
              <a:rPr lang="en-US" dirty="0" smtClean="0"/>
              <a:t>	Impulsive</a:t>
            </a:r>
          </a:p>
          <a:p>
            <a:r>
              <a:rPr lang="en-US" dirty="0"/>
              <a:t>	</a:t>
            </a:r>
            <a:r>
              <a:rPr lang="en-US" dirty="0" smtClean="0"/>
              <a:t>	Poor decision making</a:t>
            </a:r>
          </a:p>
          <a:p>
            <a:r>
              <a:rPr lang="en-US" b="1" dirty="0"/>
              <a:t>	</a:t>
            </a:r>
            <a:r>
              <a:rPr lang="en-US" b="1" dirty="0" smtClean="0"/>
              <a:t>	</a:t>
            </a:r>
          </a:p>
          <a:p>
            <a:endParaRPr lang="en-US" b="1" dirty="0"/>
          </a:p>
        </p:txBody>
      </p:sp>
    </p:spTree>
    <p:extLst>
      <p:ext uri="{BB962C8B-B14F-4D97-AF65-F5344CB8AC3E}">
        <p14:creationId xmlns:p14="http://schemas.microsoft.com/office/powerpoint/2010/main" val="2846102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04800"/>
            <a:ext cx="7848600" cy="584775"/>
          </a:xfrm>
          <a:prstGeom prst="rect">
            <a:avLst/>
          </a:prstGeom>
          <a:noFill/>
        </p:spPr>
        <p:txBody>
          <a:bodyPr wrap="square" rtlCol="0">
            <a:spAutoFit/>
          </a:bodyPr>
          <a:lstStyle/>
          <a:p>
            <a:pPr algn="ctr"/>
            <a:r>
              <a:rPr lang="en-US" sz="3200" dirty="0" smtClean="0">
                <a:solidFill>
                  <a:schemeClr val="bg1"/>
                </a:solidFill>
              </a:rPr>
              <a:t>Effects of Lack of Sleep</a:t>
            </a:r>
            <a:endParaRPr lang="en-US" sz="32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sp>
        <p:nvSpPr>
          <p:cNvPr id="7" name="TextBox 6"/>
          <p:cNvSpPr txBox="1"/>
          <p:nvPr/>
        </p:nvSpPr>
        <p:spPr>
          <a:xfrm>
            <a:off x="647700" y="1875472"/>
            <a:ext cx="7848600" cy="2585323"/>
          </a:xfrm>
          <a:prstGeom prst="rect">
            <a:avLst/>
          </a:prstGeom>
          <a:noFill/>
        </p:spPr>
        <p:txBody>
          <a:bodyPr wrap="square" rtlCol="0">
            <a:spAutoFit/>
          </a:bodyPr>
          <a:lstStyle/>
          <a:p>
            <a:r>
              <a:rPr lang="en-US" b="1" dirty="0" smtClean="0"/>
              <a:t>How this looks in the school/out-of-school setting</a:t>
            </a:r>
          </a:p>
          <a:p>
            <a:endParaRPr lang="en-US" b="1" dirty="0"/>
          </a:p>
          <a:p>
            <a:r>
              <a:rPr lang="en-US" dirty="0" smtClean="0"/>
              <a:t>Falling asleep </a:t>
            </a:r>
          </a:p>
          <a:p>
            <a:endParaRPr lang="en-US" dirty="0"/>
          </a:p>
          <a:p>
            <a:r>
              <a:rPr lang="en-US" dirty="0" smtClean="0"/>
              <a:t>Lack of interest in participating in activities</a:t>
            </a:r>
          </a:p>
          <a:p>
            <a:endParaRPr lang="en-US" dirty="0"/>
          </a:p>
          <a:p>
            <a:r>
              <a:rPr lang="en-US" dirty="0" smtClean="0"/>
              <a:t>Low-energy</a:t>
            </a:r>
          </a:p>
          <a:p>
            <a:endParaRPr lang="en-US" dirty="0"/>
          </a:p>
          <a:p>
            <a:r>
              <a:rPr lang="en-US" dirty="0" smtClean="0"/>
              <a:t>Depressed mood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3174" y="3657600"/>
            <a:ext cx="3439806" cy="2293204"/>
          </a:xfrm>
          <a:prstGeom prst="rect">
            <a:avLst/>
          </a:prstGeom>
        </p:spPr>
      </p:pic>
    </p:spTree>
    <p:extLst>
      <p:ext uri="{BB962C8B-B14F-4D97-AF65-F5344CB8AC3E}">
        <p14:creationId xmlns:p14="http://schemas.microsoft.com/office/powerpoint/2010/main" val="878816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04800"/>
            <a:ext cx="7848600" cy="584775"/>
          </a:xfrm>
          <a:prstGeom prst="rect">
            <a:avLst/>
          </a:prstGeom>
          <a:noFill/>
        </p:spPr>
        <p:txBody>
          <a:bodyPr wrap="square" rtlCol="0">
            <a:spAutoFit/>
          </a:bodyPr>
          <a:lstStyle/>
          <a:p>
            <a:pPr algn="ctr"/>
            <a:r>
              <a:rPr lang="en-US" sz="3200" dirty="0" smtClean="0">
                <a:solidFill>
                  <a:schemeClr val="bg1"/>
                </a:solidFill>
              </a:rPr>
              <a:t>Screen Time</a:t>
            </a:r>
            <a:endParaRPr lang="en-US" sz="32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sp>
        <p:nvSpPr>
          <p:cNvPr id="5" name="TextBox 4"/>
          <p:cNvSpPr txBox="1"/>
          <p:nvPr/>
        </p:nvSpPr>
        <p:spPr>
          <a:xfrm>
            <a:off x="647700" y="1875472"/>
            <a:ext cx="7848600" cy="5078313"/>
          </a:xfrm>
          <a:prstGeom prst="rect">
            <a:avLst/>
          </a:prstGeom>
          <a:noFill/>
        </p:spPr>
        <p:txBody>
          <a:bodyPr wrap="square" rtlCol="0">
            <a:spAutoFit/>
          </a:bodyPr>
          <a:lstStyle/>
          <a:p>
            <a:r>
              <a:rPr lang="en-US" b="1" dirty="0" smtClean="0"/>
              <a:t>What it is</a:t>
            </a:r>
            <a:r>
              <a:rPr lang="en-US" dirty="0" smtClean="0"/>
              <a:t>		Any time spent on a screen that is not for 				educational purposes</a:t>
            </a:r>
          </a:p>
          <a:p>
            <a:r>
              <a:rPr lang="en-US" b="1" dirty="0" smtClean="0"/>
              <a:t>		</a:t>
            </a:r>
            <a:endParaRPr lang="en-US" dirty="0" smtClean="0"/>
          </a:p>
          <a:p>
            <a:r>
              <a:rPr lang="en-US" b="1" dirty="0"/>
              <a:t>	</a:t>
            </a:r>
            <a:r>
              <a:rPr lang="en-US" b="1" dirty="0" smtClean="0"/>
              <a:t>		</a:t>
            </a:r>
            <a:r>
              <a:rPr lang="en-US" dirty="0" smtClean="0"/>
              <a:t>Cell phones, tablets (</a:t>
            </a:r>
            <a:r>
              <a:rPr lang="en-US" dirty="0" err="1" smtClean="0"/>
              <a:t>Ipad</a:t>
            </a:r>
            <a:r>
              <a:rPr lang="en-US" dirty="0" smtClean="0"/>
              <a:t>), TV, movies, video 				games</a:t>
            </a:r>
          </a:p>
          <a:p>
            <a:endParaRPr lang="en-US" b="1" dirty="0"/>
          </a:p>
          <a:p>
            <a:r>
              <a:rPr lang="en-US" b="1" dirty="0" smtClean="0"/>
              <a:t>What is recommended 	</a:t>
            </a:r>
            <a:r>
              <a:rPr lang="en-US" dirty="0" smtClean="0"/>
              <a:t>2 hours or less</a:t>
            </a:r>
          </a:p>
          <a:p>
            <a:r>
              <a:rPr lang="en-US" dirty="0"/>
              <a:t>	</a:t>
            </a:r>
            <a:r>
              <a:rPr lang="en-US" dirty="0" smtClean="0"/>
              <a:t>		Break up into 30 minute segments</a:t>
            </a:r>
          </a:p>
          <a:p>
            <a:endParaRPr lang="en-US" b="1" dirty="0"/>
          </a:p>
          <a:p>
            <a:r>
              <a:rPr lang="en-US" b="1" dirty="0" smtClean="0"/>
              <a:t>Health			</a:t>
            </a:r>
            <a:r>
              <a:rPr lang="en-US" dirty="0" smtClean="0"/>
              <a:t>Sedentary</a:t>
            </a:r>
          </a:p>
          <a:p>
            <a:r>
              <a:rPr lang="en-US" dirty="0"/>
              <a:t>	</a:t>
            </a:r>
            <a:r>
              <a:rPr lang="en-US" dirty="0" smtClean="0"/>
              <a:t>		Over or </a:t>
            </a:r>
            <a:r>
              <a:rPr lang="en-US" dirty="0" err="1" smtClean="0"/>
              <a:t>undereating</a:t>
            </a:r>
            <a:endParaRPr lang="en-US" dirty="0" smtClean="0"/>
          </a:p>
          <a:p>
            <a:r>
              <a:rPr lang="en-US" dirty="0"/>
              <a:t>	</a:t>
            </a:r>
            <a:r>
              <a:rPr lang="en-US" dirty="0" smtClean="0"/>
              <a:t>		Difficulty falling asleep</a:t>
            </a:r>
          </a:p>
          <a:p>
            <a:endParaRPr lang="en-US" b="1" dirty="0"/>
          </a:p>
          <a:p>
            <a:r>
              <a:rPr lang="en-US" b="1" dirty="0" smtClean="0"/>
              <a:t>Attention		</a:t>
            </a:r>
            <a:r>
              <a:rPr lang="en-US" dirty="0" smtClean="0"/>
              <a:t>Difficulty focusing</a:t>
            </a:r>
            <a:endParaRPr lang="en-US" b="1" dirty="0"/>
          </a:p>
          <a:p>
            <a:r>
              <a:rPr lang="en-US" b="1" dirty="0" smtClean="0"/>
              <a:t>Learning			</a:t>
            </a:r>
            <a:r>
              <a:rPr lang="en-US" dirty="0" smtClean="0"/>
              <a:t>Memory attention</a:t>
            </a:r>
            <a:endParaRPr lang="en-US" b="1" dirty="0"/>
          </a:p>
          <a:p>
            <a:r>
              <a:rPr lang="en-US" b="1" dirty="0" smtClean="0"/>
              <a:t>Behavior			</a:t>
            </a:r>
            <a:r>
              <a:rPr lang="en-US" dirty="0" smtClean="0"/>
              <a:t>Impulsive</a:t>
            </a:r>
          </a:p>
          <a:p>
            <a:r>
              <a:rPr lang="en-US" dirty="0"/>
              <a:t>	</a:t>
            </a:r>
            <a:r>
              <a:rPr lang="en-US" dirty="0" smtClean="0"/>
              <a:t>		Upset when screen-time is limited</a:t>
            </a:r>
          </a:p>
          <a:p>
            <a:endParaRPr lang="en-US" dirty="0"/>
          </a:p>
        </p:txBody>
      </p:sp>
    </p:spTree>
    <p:extLst>
      <p:ext uri="{BB962C8B-B14F-4D97-AF65-F5344CB8AC3E}">
        <p14:creationId xmlns:p14="http://schemas.microsoft.com/office/powerpoint/2010/main" val="2052894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04800"/>
            <a:ext cx="7848600" cy="584775"/>
          </a:xfrm>
          <a:prstGeom prst="rect">
            <a:avLst/>
          </a:prstGeom>
          <a:noFill/>
        </p:spPr>
        <p:txBody>
          <a:bodyPr wrap="square" rtlCol="0">
            <a:spAutoFit/>
          </a:bodyPr>
          <a:lstStyle/>
          <a:p>
            <a:pPr algn="ctr"/>
            <a:r>
              <a:rPr lang="en-US" sz="3200" dirty="0" smtClean="0">
                <a:solidFill>
                  <a:schemeClr val="bg1"/>
                </a:solidFill>
              </a:rPr>
              <a:t>Screen Time</a:t>
            </a:r>
            <a:endParaRPr lang="en-US" sz="32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sp>
        <p:nvSpPr>
          <p:cNvPr id="5" name="TextBox 4"/>
          <p:cNvSpPr txBox="1"/>
          <p:nvPr/>
        </p:nvSpPr>
        <p:spPr>
          <a:xfrm>
            <a:off x="647700" y="1875472"/>
            <a:ext cx="7848600" cy="3693319"/>
          </a:xfrm>
          <a:prstGeom prst="rect">
            <a:avLst/>
          </a:prstGeom>
          <a:noFill/>
        </p:spPr>
        <p:txBody>
          <a:bodyPr wrap="square" rtlCol="0">
            <a:spAutoFit/>
          </a:bodyPr>
          <a:lstStyle/>
          <a:p>
            <a:r>
              <a:rPr lang="en-US" b="1" dirty="0" smtClean="0"/>
              <a:t>How this looks in the out-of-school setting</a:t>
            </a:r>
          </a:p>
          <a:p>
            <a:endParaRPr lang="en-US" b="1" dirty="0"/>
          </a:p>
          <a:p>
            <a:r>
              <a:rPr lang="en-US" dirty="0" smtClean="0"/>
              <a:t>Lack of interest in participating in non-screen activities</a:t>
            </a:r>
          </a:p>
          <a:p>
            <a:endParaRPr lang="en-US" dirty="0"/>
          </a:p>
          <a:p>
            <a:r>
              <a:rPr lang="en-US" dirty="0" smtClean="0"/>
              <a:t>Short attention span</a:t>
            </a:r>
          </a:p>
          <a:p>
            <a:endParaRPr lang="en-US" dirty="0"/>
          </a:p>
          <a:p>
            <a:r>
              <a:rPr lang="en-US" dirty="0" smtClean="0"/>
              <a:t>Irritable with being limited on screen-time</a:t>
            </a:r>
          </a:p>
          <a:p>
            <a:endParaRPr lang="en-US" dirty="0"/>
          </a:p>
          <a:p>
            <a:r>
              <a:rPr lang="en-US" dirty="0" smtClean="0"/>
              <a:t>Sneaking in devices</a:t>
            </a:r>
          </a:p>
          <a:p>
            <a:endParaRPr lang="en-US" dirty="0"/>
          </a:p>
          <a:p>
            <a:r>
              <a:rPr lang="en-US" dirty="0" smtClean="0"/>
              <a:t>All of the lack of PA/Sleep symptoms</a:t>
            </a:r>
          </a:p>
          <a:p>
            <a:endParaRPr lang="en-US"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1470" y="3657600"/>
            <a:ext cx="2806700" cy="1943100"/>
          </a:xfrm>
          <a:prstGeom prst="rect">
            <a:avLst/>
          </a:prstGeom>
        </p:spPr>
      </p:pic>
    </p:spTree>
    <p:extLst>
      <p:ext uri="{BB962C8B-B14F-4D97-AF65-F5344CB8AC3E}">
        <p14:creationId xmlns:p14="http://schemas.microsoft.com/office/powerpoint/2010/main" val="1120474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8180" y="228600"/>
            <a:ext cx="7848600" cy="1077218"/>
          </a:xfrm>
          <a:prstGeom prst="rect">
            <a:avLst/>
          </a:prstGeom>
          <a:noFill/>
        </p:spPr>
        <p:txBody>
          <a:bodyPr wrap="square" rtlCol="0">
            <a:spAutoFit/>
          </a:bodyPr>
          <a:lstStyle/>
          <a:p>
            <a:pPr algn="ctr"/>
            <a:r>
              <a:rPr lang="en-US" sz="3200" dirty="0" smtClean="0">
                <a:solidFill>
                  <a:schemeClr val="bg1"/>
                </a:solidFill>
              </a:rPr>
              <a:t>Factors Influencing Nutrition, Physical Activity, and Sleep</a:t>
            </a:r>
            <a:endParaRPr lang="en-US" sz="32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sp>
        <p:nvSpPr>
          <p:cNvPr id="7" name="TextBox 6"/>
          <p:cNvSpPr txBox="1"/>
          <p:nvPr/>
        </p:nvSpPr>
        <p:spPr>
          <a:xfrm>
            <a:off x="647700" y="1875472"/>
            <a:ext cx="7848600" cy="3693319"/>
          </a:xfrm>
          <a:prstGeom prst="rect">
            <a:avLst/>
          </a:prstGeom>
          <a:noFill/>
        </p:spPr>
        <p:txBody>
          <a:bodyPr wrap="square" rtlCol="0">
            <a:spAutoFit/>
          </a:bodyPr>
          <a:lstStyle/>
          <a:p>
            <a:r>
              <a:rPr lang="en-US" b="1" dirty="0" smtClean="0"/>
              <a:t>Food insecurity</a:t>
            </a:r>
          </a:p>
          <a:p>
            <a:endParaRPr lang="en-US" b="1" dirty="0"/>
          </a:p>
          <a:p>
            <a:r>
              <a:rPr lang="en-US" b="1" dirty="0" smtClean="0"/>
              <a:t>Misinformation</a:t>
            </a:r>
          </a:p>
          <a:p>
            <a:endParaRPr lang="en-US" b="1" dirty="0"/>
          </a:p>
          <a:p>
            <a:r>
              <a:rPr lang="en-US" b="1" dirty="0" smtClean="0"/>
              <a:t>Parents work schedules</a:t>
            </a:r>
          </a:p>
          <a:p>
            <a:endParaRPr lang="en-US" b="1" dirty="0"/>
          </a:p>
          <a:p>
            <a:r>
              <a:rPr lang="en-US" b="1" dirty="0" smtClean="0"/>
              <a:t>Caregivers</a:t>
            </a:r>
          </a:p>
          <a:p>
            <a:endParaRPr lang="en-US" b="1" dirty="0"/>
          </a:p>
          <a:p>
            <a:r>
              <a:rPr lang="en-US" b="1" dirty="0" smtClean="0"/>
              <a:t>Home environment</a:t>
            </a:r>
          </a:p>
          <a:p>
            <a:endParaRPr lang="en-US" b="1" dirty="0"/>
          </a:p>
          <a:p>
            <a:r>
              <a:rPr lang="en-US" b="1" dirty="0" smtClean="0"/>
              <a:t>Appropriate sleeping space</a:t>
            </a:r>
          </a:p>
          <a:p>
            <a:endParaRPr lang="en-US" b="1" dirty="0"/>
          </a:p>
          <a:p>
            <a:r>
              <a:rPr lang="en-US" b="1" dirty="0" smtClean="0"/>
              <a:t>Unregulated screen time</a:t>
            </a:r>
            <a:endParaRPr lang="en-US" b="1" dirty="0"/>
          </a:p>
        </p:txBody>
      </p:sp>
    </p:spTree>
    <p:extLst>
      <p:ext uri="{BB962C8B-B14F-4D97-AF65-F5344CB8AC3E}">
        <p14:creationId xmlns:p14="http://schemas.microsoft.com/office/powerpoint/2010/main" val="2904560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81000"/>
            <a:ext cx="7848600" cy="584775"/>
          </a:xfrm>
          <a:prstGeom prst="rect">
            <a:avLst/>
          </a:prstGeom>
          <a:noFill/>
        </p:spPr>
        <p:txBody>
          <a:bodyPr wrap="square" rtlCol="0">
            <a:spAutoFit/>
          </a:bodyPr>
          <a:lstStyle/>
          <a:p>
            <a:pPr algn="ctr"/>
            <a:r>
              <a:rPr lang="en-US" sz="3200" dirty="0" smtClean="0">
                <a:solidFill>
                  <a:schemeClr val="bg1"/>
                </a:solidFill>
              </a:rPr>
              <a:t>Your Role in Promoting Health Behaviors</a:t>
            </a:r>
            <a:endParaRPr lang="en-US" sz="32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sp>
        <p:nvSpPr>
          <p:cNvPr id="5" name="TextBox 4"/>
          <p:cNvSpPr txBox="1"/>
          <p:nvPr/>
        </p:nvSpPr>
        <p:spPr>
          <a:xfrm>
            <a:off x="762000" y="2514600"/>
            <a:ext cx="7848600" cy="3416320"/>
          </a:xfrm>
          <a:prstGeom prst="rect">
            <a:avLst/>
          </a:prstGeom>
          <a:noFill/>
        </p:spPr>
        <p:txBody>
          <a:bodyPr wrap="square" rtlCol="0">
            <a:spAutoFit/>
          </a:bodyPr>
          <a:lstStyle/>
          <a:p>
            <a:r>
              <a:rPr lang="en-US" b="1" dirty="0" smtClean="0"/>
              <a:t>Food insecurity</a:t>
            </a:r>
            <a:r>
              <a:rPr lang="en-US" dirty="0"/>
              <a:t>	</a:t>
            </a:r>
            <a:r>
              <a:rPr lang="en-US" dirty="0" smtClean="0"/>
              <a:t>Provide education, provide healthy snacks, list of resources, 		backpack program, grants</a:t>
            </a:r>
          </a:p>
          <a:p>
            <a:endParaRPr lang="en-US" dirty="0"/>
          </a:p>
          <a:p>
            <a:r>
              <a:rPr lang="en-US" b="1" dirty="0" smtClean="0"/>
              <a:t>Misinformation	</a:t>
            </a:r>
            <a:r>
              <a:rPr lang="en-US" dirty="0" smtClean="0"/>
              <a:t>Educate yourself, provide evidence-based curriculum on 			health</a:t>
            </a:r>
          </a:p>
          <a:p>
            <a:endParaRPr lang="en-US" dirty="0"/>
          </a:p>
          <a:p>
            <a:r>
              <a:rPr lang="en-US" b="1" dirty="0" smtClean="0"/>
              <a:t>You are the example	</a:t>
            </a:r>
            <a:r>
              <a:rPr lang="en-US" dirty="0" smtClean="0"/>
              <a:t>What you eat, drink, do</a:t>
            </a:r>
          </a:p>
          <a:p>
            <a:r>
              <a:rPr lang="en-US" dirty="0"/>
              <a:t>	</a:t>
            </a:r>
            <a:r>
              <a:rPr lang="en-US" dirty="0" smtClean="0"/>
              <a:t>		Talk about what you ate, did, etc.</a:t>
            </a:r>
          </a:p>
          <a:p>
            <a:endParaRPr lang="en-US" dirty="0"/>
          </a:p>
          <a:p>
            <a:r>
              <a:rPr lang="en-US" b="1" dirty="0" smtClean="0"/>
              <a:t>Provide quiet space for kids who need a break</a:t>
            </a:r>
          </a:p>
          <a:p>
            <a:endParaRPr lang="en-US" dirty="0"/>
          </a:p>
          <a:p>
            <a:r>
              <a:rPr lang="en-US" b="1" dirty="0" smtClean="0"/>
              <a:t>Limit screen time</a:t>
            </a:r>
            <a:r>
              <a:rPr lang="en-US" dirty="0"/>
              <a:t> </a:t>
            </a:r>
            <a:r>
              <a:rPr lang="en-US" dirty="0" smtClean="0"/>
              <a:t>	Out-of-school is a place for homework and fun activities</a:t>
            </a:r>
            <a:endParaRPr lang="en-US" dirty="0"/>
          </a:p>
        </p:txBody>
      </p:sp>
    </p:spTree>
    <p:extLst>
      <p:ext uri="{BB962C8B-B14F-4D97-AF65-F5344CB8AC3E}">
        <p14:creationId xmlns:p14="http://schemas.microsoft.com/office/powerpoint/2010/main" val="4286327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04800"/>
            <a:ext cx="8229600" cy="500062"/>
          </a:xfrm>
        </p:spPr>
        <p:txBody>
          <a:bodyPr>
            <a:normAutofit fontScale="90000"/>
          </a:bodyPr>
          <a:lstStyle/>
          <a:p>
            <a:r>
              <a:rPr lang="en-US" sz="3200" dirty="0" smtClean="0"/>
              <a:t>Resources</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sp>
        <p:nvSpPr>
          <p:cNvPr id="5" name="TextBox 4"/>
          <p:cNvSpPr txBox="1"/>
          <p:nvPr/>
        </p:nvSpPr>
        <p:spPr>
          <a:xfrm>
            <a:off x="609600" y="1752600"/>
            <a:ext cx="7772400"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Academy of Nutrition and Dietetics  </a:t>
            </a:r>
            <a:r>
              <a:rPr lang="en-US" u="sng" dirty="0" smtClean="0">
                <a:solidFill>
                  <a:srgbClr val="073E87">
                    <a:lumMod val="60000"/>
                    <a:lumOff val="40000"/>
                  </a:srgbClr>
                </a:solidFill>
              </a:rPr>
              <a:t>EatRight.org</a:t>
            </a:r>
          </a:p>
          <a:p>
            <a:pPr marL="285750" indent="-285750">
              <a:buFont typeface="Arial" panose="020B0604020202020204" pitchFamily="34" charset="0"/>
              <a:buChar char="•"/>
            </a:pPr>
            <a:endParaRPr lang="en-US" u="sng" dirty="0" smtClean="0">
              <a:solidFill>
                <a:prstClr val="black"/>
              </a:solidFill>
            </a:endParaRPr>
          </a:p>
          <a:p>
            <a:pPr marL="285750" indent="-285750">
              <a:buFont typeface="Arial" panose="020B0604020202020204" pitchFamily="34" charset="0"/>
              <a:buChar char="•"/>
            </a:pPr>
            <a:r>
              <a:rPr lang="en-US" dirty="0" smtClean="0">
                <a:solidFill>
                  <a:prstClr val="black"/>
                </a:solidFill>
              </a:rPr>
              <a:t>Midwest Dairy  </a:t>
            </a:r>
            <a:r>
              <a:rPr lang="en-US" u="sng" dirty="0" smtClean="0">
                <a:solidFill>
                  <a:srgbClr val="073E87">
                    <a:lumMod val="60000"/>
                    <a:lumOff val="40000"/>
                  </a:srgbClr>
                </a:solidFill>
              </a:rPr>
              <a:t>midwestdairy.com</a:t>
            </a: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Spend Smart. Eat Smart.  App </a:t>
            </a:r>
            <a:r>
              <a:rPr lang="en-US" dirty="0">
                <a:solidFill>
                  <a:prstClr val="black"/>
                </a:solidFill>
              </a:rPr>
              <a:t>and website  </a:t>
            </a:r>
            <a:r>
              <a:rPr lang="en-US" u="sng" dirty="0">
                <a:solidFill>
                  <a:srgbClr val="073E87">
                    <a:lumMod val="60000"/>
                    <a:lumOff val="40000"/>
                  </a:srgbClr>
                </a:solidFill>
              </a:rPr>
              <a:t>spendsmart.extension.iastate.edu</a:t>
            </a:r>
            <a:endParaRPr lang="en-US" u="sng" dirty="0" smtClean="0">
              <a:solidFill>
                <a:srgbClr val="073E87">
                  <a:lumMod val="60000"/>
                  <a:lumOff val="40000"/>
                </a:srgbClr>
              </a:solidFill>
            </a:endParaRP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American Academy of Pediatrics  </a:t>
            </a:r>
            <a:r>
              <a:rPr lang="en-US" u="sng" dirty="0" smtClean="0">
                <a:solidFill>
                  <a:srgbClr val="073E87">
                    <a:lumMod val="60000"/>
                    <a:lumOff val="40000"/>
                  </a:srgbClr>
                </a:solidFill>
              </a:rPr>
              <a:t>Healthychildren.org</a:t>
            </a: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5210 Let’s Go!  </a:t>
            </a:r>
            <a:r>
              <a:rPr lang="en-US" u="sng" dirty="0" smtClean="0">
                <a:solidFill>
                  <a:srgbClr val="073E87">
                    <a:lumMod val="60000"/>
                    <a:lumOff val="40000"/>
                  </a:srgbClr>
                </a:solidFill>
              </a:rPr>
              <a:t>Let’sGo.org</a:t>
            </a: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Central Iowa 5210  </a:t>
            </a:r>
            <a:r>
              <a:rPr lang="en-US" u="sng" dirty="0" smtClean="0">
                <a:solidFill>
                  <a:srgbClr val="073E87">
                    <a:lumMod val="60000"/>
                    <a:lumOff val="40000"/>
                  </a:srgbClr>
                </a:solidFill>
              </a:rPr>
              <a:t>unitedwaydm.org/5210</a:t>
            </a:r>
          </a:p>
          <a:p>
            <a:endParaRPr lang="en-US" dirty="0" smtClean="0">
              <a:solidFill>
                <a:prstClr val="black"/>
              </a:solidFill>
            </a:endParaRPr>
          </a:p>
          <a:p>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971751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04800"/>
            <a:ext cx="8229600" cy="576262"/>
          </a:xfrm>
        </p:spPr>
        <p:txBody>
          <a:bodyPr>
            <a:noAutofit/>
          </a:bodyPr>
          <a:lstStyle/>
          <a:p>
            <a:r>
              <a:rPr lang="en-US" sz="3200" dirty="0" smtClean="0"/>
              <a:t>What Kids Should Eat</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293262"/>
            <a:ext cx="3733800" cy="33943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3124200"/>
            <a:ext cx="4133967" cy="2263172"/>
          </a:xfrm>
          <a:prstGeom prst="rect">
            <a:avLst/>
          </a:prstGeom>
        </p:spPr>
      </p:pic>
    </p:spTree>
    <p:extLst>
      <p:ext uri="{BB962C8B-B14F-4D97-AF65-F5344CB8AC3E}">
        <p14:creationId xmlns:p14="http://schemas.microsoft.com/office/powerpoint/2010/main" val="247138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8138"/>
            <a:ext cx="8229600" cy="1252537"/>
          </a:xfrm>
        </p:spPr>
        <p:txBody>
          <a:bodyPr>
            <a:normAutofit fontScale="90000"/>
          </a:bodyPr>
          <a:lstStyle/>
          <a:p>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endParaRPr lang="en-US" dirty="0"/>
          </a:p>
        </p:txBody>
      </p:sp>
      <p:sp>
        <p:nvSpPr>
          <p:cNvPr id="12" name="Content Placeholder 2"/>
          <p:cNvSpPr>
            <a:spLocks noGrp="1"/>
          </p:cNvSpPr>
          <p:nvPr>
            <p:ph idx="4294967295"/>
          </p:nvPr>
        </p:nvSpPr>
        <p:spPr>
          <a:xfrm>
            <a:off x="346364" y="1451894"/>
            <a:ext cx="8229600" cy="4983163"/>
          </a:xfrm>
        </p:spPr>
        <p:txBody>
          <a:bodyPr rtlCol="0">
            <a:normAutofit/>
          </a:bodyPr>
          <a:lstStyle/>
          <a:p>
            <a:pPr lvl="1" eaLnBrk="1" fontAlgn="auto" hangingPunct="1">
              <a:buFont typeface="Arial" pitchFamily="34" charset="0"/>
              <a:buChar char="•"/>
              <a:defRPr/>
            </a:pPr>
            <a:r>
              <a:rPr lang="en-US" sz="1800" dirty="0" smtClean="0">
                <a:solidFill>
                  <a:schemeClr val="tx1"/>
                </a:solidFill>
              </a:rPr>
              <a:t>Fuel up to Play 60  </a:t>
            </a:r>
            <a:r>
              <a:rPr lang="en-US" sz="1800" dirty="0" smtClean="0">
                <a:solidFill>
                  <a:schemeClr val="tx1"/>
                </a:solidFill>
                <a:hlinkClick r:id="rId3"/>
              </a:rPr>
              <a:t>www.fueluptoplay60.com</a:t>
            </a:r>
            <a:endParaRPr lang="en-US" sz="1800" dirty="0" smtClean="0">
              <a:solidFill>
                <a:schemeClr val="tx1"/>
              </a:solidFill>
            </a:endParaRPr>
          </a:p>
          <a:p>
            <a:pPr lvl="1" eaLnBrk="1" fontAlgn="auto" hangingPunct="1">
              <a:buFont typeface="Arial" pitchFamily="34" charset="0"/>
              <a:buChar char="•"/>
              <a:defRPr/>
            </a:pPr>
            <a:endParaRPr lang="en-US" sz="1800" dirty="0" smtClean="0">
              <a:solidFill>
                <a:schemeClr val="tx1"/>
              </a:solidFill>
            </a:endParaRPr>
          </a:p>
          <a:p>
            <a:pPr lvl="1" eaLnBrk="1" fontAlgn="auto" hangingPunct="1">
              <a:buFont typeface="Arial" pitchFamily="34" charset="0"/>
              <a:buChar char="•"/>
              <a:defRPr/>
            </a:pPr>
            <a:r>
              <a:rPr lang="en-US" sz="1800" dirty="0" smtClean="0">
                <a:solidFill>
                  <a:schemeClr val="tx1"/>
                </a:solidFill>
              </a:rPr>
              <a:t>Alliance for a Healthier Generation  </a:t>
            </a:r>
            <a:r>
              <a:rPr lang="en-US" sz="1800" dirty="0" smtClean="0">
                <a:solidFill>
                  <a:schemeClr val="tx1"/>
                </a:solidFill>
                <a:hlinkClick r:id="rId4"/>
              </a:rPr>
              <a:t>www.healthiergeneration.org</a:t>
            </a:r>
            <a:endParaRPr lang="en-US" sz="1800" dirty="0" smtClean="0">
              <a:solidFill>
                <a:schemeClr val="tx1"/>
              </a:solidFill>
            </a:endParaRPr>
          </a:p>
          <a:p>
            <a:pPr lvl="1">
              <a:buFont typeface="Arial" panose="020B0604020202020204" pitchFamily="34" charset="0"/>
              <a:buChar char="•"/>
              <a:defRPr/>
            </a:pPr>
            <a:endParaRPr lang="en-US" sz="1800" dirty="0" smtClean="0">
              <a:solidFill>
                <a:schemeClr val="tx1"/>
              </a:solidFill>
            </a:endParaRPr>
          </a:p>
          <a:p>
            <a:pPr lvl="1">
              <a:buFont typeface="Arial" panose="020B0604020202020204" pitchFamily="34" charset="0"/>
              <a:buChar char="•"/>
              <a:defRPr/>
            </a:pPr>
            <a:r>
              <a:rPr lang="en-US" sz="1800" dirty="0" smtClean="0">
                <a:solidFill>
                  <a:schemeClr val="tx1"/>
                </a:solidFill>
              </a:rPr>
              <a:t>Team Nutrition </a:t>
            </a:r>
            <a:r>
              <a:rPr lang="en-US" sz="1800" dirty="0" smtClean="0">
                <a:solidFill>
                  <a:schemeClr val="tx1"/>
                </a:solidFill>
                <a:hlinkClick r:id="rId5"/>
              </a:rPr>
              <a:t>www.fns.usda.gov/tn/</a:t>
            </a:r>
            <a:r>
              <a:rPr lang="en-US" sz="1800" dirty="0" smtClean="0">
                <a:solidFill>
                  <a:schemeClr val="tx1"/>
                </a:solidFill>
              </a:rPr>
              <a:t> and </a:t>
            </a:r>
            <a:r>
              <a:rPr lang="en-US" sz="1800" dirty="0">
                <a:solidFill>
                  <a:schemeClr val="tx1"/>
                </a:solidFill>
                <a:hlinkClick r:id="rId6"/>
              </a:rPr>
              <a:t>https://</a:t>
            </a:r>
            <a:r>
              <a:rPr lang="en-US" sz="1800" dirty="0" smtClean="0">
                <a:solidFill>
                  <a:schemeClr val="tx1"/>
                </a:solidFill>
                <a:hlinkClick r:id="rId6"/>
              </a:rPr>
              <a:t>www.educateiowa.gov/sites/files/ed/documents/Indoor%20Recess%20101_0.pdf</a:t>
            </a:r>
            <a:endParaRPr lang="en-US" sz="1800" dirty="0" smtClean="0">
              <a:solidFill>
                <a:schemeClr val="tx1"/>
              </a:solidFill>
            </a:endParaRPr>
          </a:p>
          <a:p>
            <a:pPr lvl="1" eaLnBrk="1" fontAlgn="auto" hangingPunct="1">
              <a:buFont typeface="Arial" pitchFamily="34" charset="0"/>
              <a:buChar char="•"/>
              <a:defRPr/>
            </a:pPr>
            <a:endParaRPr lang="en-US" sz="1800" dirty="0" smtClean="0">
              <a:solidFill>
                <a:schemeClr val="tx1"/>
              </a:solidFill>
            </a:endParaRPr>
          </a:p>
          <a:p>
            <a:pPr lvl="1" eaLnBrk="1" fontAlgn="auto" hangingPunct="1">
              <a:buFont typeface="Arial" pitchFamily="34" charset="0"/>
              <a:buChar char="•"/>
              <a:defRPr/>
            </a:pPr>
            <a:r>
              <a:rPr lang="en-US" sz="1800" dirty="0" smtClean="0">
                <a:solidFill>
                  <a:schemeClr val="tx1"/>
                </a:solidFill>
              </a:rPr>
              <a:t>Live Healthy Iowa Kids </a:t>
            </a:r>
            <a:r>
              <a:rPr lang="en-US" sz="1800" dirty="0" smtClean="0">
                <a:solidFill>
                  <a:schemeClr val="tx1"/>
                </a:solidFill>
                <a:hlinkClick r:id="rId7"/>
              </a:rPr>
              <a:t>www.livehealthyiowakids.org</a:t>
            </a:r>
            <a:endParaRPr lang="en-US" sz="1800" dirty="0" smtClean="0">
              <a:solidFill>
                <a:schemeClr val="tx1"/>
              </a:solidFill>
            </a:endParaRPr>
          </a:p>
          <a:p>
            <a:pPr lvl="1" eaLnBrk="1" fontAlgn="auto" hangingPunct="1">
              <a:buFont typeface="Arial" pitchFamily="34" charset="0"/>
              <a:buChar char="•"/>
              <a:defRPr/>
            </a:pPr>
            <a:endParaRPr lang="en-US" sz="1800" dirty="0" smtClean="0">
              <a:solidFill>
                <a:schemeClr val="tx1"/>
              </a:solidFill>
            </a:endParaRPr>
          </a:p>
          <a:p>
            <a:pPr lvl="1" eaLnBrk="1" fontAlgn="auto" hangingPunct="1">
              <a:buFont typeface="Arial" pitchFamily="34" charset="0"/>
              <a:buChar char="•"/>
              <a:defRPr/>
            </a:pPr>
            <a:r>
              <a:rPr lang="en-US" sz="1800" dirty="0" smtClean="0">
                <a:solidFill>
                  <a:schemeClr val="tx1"/>
                </a:solidFill>
              </a:rPr>
              <a:t>CATCH </a:t>
            </a:r>
            <a:r>
              <a:rPr lang="en-US" sz="1800" dirty="0" smtClean="0">
                <a:solidFill>
                  <a:schemeClr val="tx1"/>
                </a:solidFill>
                <a:hlinkClick r:id="rId8"/>
              </a:rPr>
              <a:t>www.catchinfo.org</a:t>
            </a:r>
            <a:endParaRPr lang="en-US" sz="1800" dirty="0" smtClean="0">
              <a:solidFill>
                <a:schemeClr val="tx1"/>
              </a:solidFill>
            </a:endParaRPr>
          </a:p>
          <a:p>
            <a:pPr lvl="1">
              <a:buFont typeface="Arial" panose="020B0604020202020204" pitchFamily="34" charset="0"/>
              <a:buChar char="•"/>
              <a:defRPr/>
            </a:pPr>
            <a:endParaRPr lang="en-US" sz="1800" dirty="0" smtClean="0">
              <a:solidFill>
                <a:schemeClr val="tx1"/>
              </a:solidFill>
            </a:endParaRPr>
          </a:p>
          <a:p>
            <a:pPr lvl="1">
              <a:buFont typeface="Arial" panose="020B0604020202020204" pitchFamily="34" charset="0"/>
              <a:buChar char="•"/>
              <a:defRPr/>
            </a:pPr>
            <a:r>
              <a:rPr lang="en-US" sz="1800" dirty="0" smtClean="0">
                <a:solidFill>
                  <a:schemeClr val="tx1"/>
                </a:solidFill>
              </a:rPr>
              <a:t>Kids’ Activities Blog </a:t>
            </a:r>
            <a:r>
              <a:rPr lang="en-US" sz="1800" u="sng" dirty="0">
                <a:solidFill>
                  <a:schemeClr val="tx1"/>
                </a:solidFill>
                <a:hlinkClick r:id="rId9"/>
              </a:rPr>
              <a:t>http://kidsactivitiesblog.com/25870/physical-fitness</a:t>
            </a:r>
            <a:endParaRPr lang="en-US" sz="1800" dirty="0">
              <a:solidFill>
                <a:schemeClr val="tx1"/>
              </a:solidFill>
            </a:endParaRPr>
          </a:p>
          <a:p>
            <a:pPr lvl="1" eaLnBrk="1" fontAlgn="auto" hangingPunct="1">
              <a:buFont typeface="Arial" pitchFamily="34" charset="0"/>
              <a:buChar char="•"/>
              <a:defRPr/>
            </a:pPr>
            <a:endParaRPr lang="en-US" sz="1800" dirty="0" smtClean="0"/>
          </a:p>
          <a:p>
            <a:pPr marL="301943" lvl="1" indent="0" eaLnBrk="1" fontAlgn="auto" hangingPunct="1">
              <a:buNone/>
              <a:defRPr/>
            </a:pPr>
            <a:endParaRPr lang="en-US" dirty="0"/>
          </a:p>
          <a:p>
            <a:pPr marL="366713" lvl="1" indent="0" eaLnBrk="1" fontAlgn="auto" hangingPunct="1">
              <a:buFont typeface="Wingdings 2" pitchFamily="18" charset="2"/>
              <a:buNone/>
              <a:defRPr/>
            </a:pPr>
            <a:endParaRPr lang="en-US" dirty="0" smtClean="0"/>
          </a:p>
        </p:txBody>
      </p:sp>
      <p:sp>
        <p:nvSpPr>
          <p:cNvPr id="11" name="Title 1"/>
          <p:cNvSpPr txBox="1">
            <a:spLocks/>
          </p:cNvSpPr>
          <p:nvPr/>
        </p:nvSpPr>
        <p:spPr bwMode="auto">
          <a:xfrm>
            <a:off x="514350" y="274638"/>
            <a:ext cx="809625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Resources</a:t>
            </a:r>
          </a:p>
        </p:txBody>
      </p: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91737" y="6030876"/>
            <a:ext cx="2531481" cy="799415"/>
          </a:xfrm>
          <a:prstGeom prst="rect">
            <a:avLst/>
          </a:prstGeom>
        </p:spPr>
      </p:pic>
    </p:spTree>
    <p:extLst>
      <p:ext uri="{BB962C8B-B14F-4D97-AF65-F5344CB8AC3E}">
        <p14:creationId xmlns:p14="http://schemas.microsoft.com/office/powerpoint/2010/main" val="284890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endParaRPr lang="en-US" dirty="0"/>
          </a:p>
        </p:txBody>
      </p:sp>
      <p:sp>
        <p:nvSpPr>
          <p:cNvPr id="11" name="Title 1"/>
          <p:cNvSpPr txBox="1">
            <a:spLocks/>
          </p:cNvSpPr>
          <p:nvPr/>
        </p:nvSpPr>
        <p:spPr bwMode="auto">
          <a:xfrm>
            <a:off x="342900" y="285750"/>
            <a:ext cx="8458200" cy="781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rPr>
              <a:t>Thank You!</a:t>
            </a:r>
          </a:p>
        </p:txBody>
      </p:sp>
      <p:sp>
        <p:nvSpPr>
          <p:cNvPr id="12" name="Content Placeholder 2"/>
          <p:cNvSpPr>
            <a:spLocks noGrp="1"/>
          </p:cNvSpPr>
          <p:nvPr>
            <p:ph idx="1"/>
          </p:nvPr>
        </p:nvSpPr>
        <p:spPr bwMode="auto">
          <a:xfrm>
            <a:off x="3296064" y="2286325"/>
            <a:ext cx="662589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2" charset="2"/>
              <a:buNone/>
            </a:pPr>
            <a:endParaRPr lang="en-US" dirty="0" smtClean="0">
              <a:solidFill>
                <a:schemeClr val="tx1"/>
              </a:solidFill>
            </a:endParaRPr>
          </a:p>
          <a:p>
            <a:pPr eaLnBrk="1" hangingPunct="1">
              <a:buFont typeface="Wingdings" pitchFamily="2" charset="2"/>
              <a:buNone/>
            </a:pPr>
            <a:r>
              <a:rPr lang="en-US" dirty="0" smtClean="0">
                <a:solidFill>
                  <a:schemeClr val="tx1"/>
                </a:solidFill>
              </a:rPr>
              <a:t>Julia Richards Krapfl</a:t>
            </a:r>
          </a:p>
          <a:p>
            <a:pPr eaLnBrk="1" hangingPunct="1">
              <a:buFont typeface="Wingdings" pitchFamily="2" charset="2"/>
              <a:buNone/>
            </a:pPr>
            <a:r>
              <a:rPr lang="en-US" dirty="0" smtClean="0">
                <a:solidFill>
                  <a:schemeClr val="tx1"/>
                </a:solidFill>
                <a:hlinkClick r:id="rId3"/>
              </a:rPr>
              <a:t>Julia.Richardskrapfl@unitypoint.org</a:t>
            </a:r>
            <a:endParaRPr lang="en-US" dirty="0" smtClean="0">
              <a:solidFill>
                <a:schemeClr val="tx1"/>
              </a:solidFill>
            </a:endParaRPr>
          </a:p>
          <a:p>
            <a:pPr eaLnBrk="1" hangingPunct="1">
              <a:buFont typeface="Wingdings" pitchFamily="2" charset="2"/>
              <a:buNone/>
            </a:pPr>
            <a:r>
              <a:rPr lang="en-US" dirty="0" smtClean="0">
                <a:solidFill>
                  <a:schemeClr val="tx1"/>
                </a:solidFill>
              </a:rPr>
              <a:t>515-241-3317</a:t>
            </a:r>
          </a:p>
          <a:p>
            <a:pPr eaLnBrk="1" hangingPunct="1">
              <a:buFont typeface="Wingdings" pitchFamily="2" charset="2"/>
              <a:buNone/>
            </a:pPr>
            <a:endParaRPr lang="en-US" dirty="0" smtClean="0"/>
          </a:p>
          <a:p>
            <a:pPr eaLnBrk="1" hangingPunct="1">
              <a:buFont typeface="Wingdings" pitchFamily="2" charset="2"/>
              <a:buNone/>
            </a:pPr>
            <a:r>
              <a:rPr lang="en-US" dirty="0" smtClean="0">
                <a:hlinkClick r:id="rId4"/>
              </a:rPr>
              <a:t>www.blankchildrens.org/allkidshealthy</a:t>
            </a:r>
            <a:endParaRPr lang="en-US" dirty="0" smtClean="0"/>
          </a:p>
          <a:p>
            <a:pPr eaLnBrk="1" hangingPunct="1">
              <a:buFont typeface="Wingdings" pitchFamily="2" charset="2"/>
              <a:buNone/>
            </a:pPr>
            <a:endParaRPr lang="en-US" dirty="0" smtClean="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9009" y="6019800"/>
            <a:ext cx="2531481" cy="79941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2590800"/>
            <a:ext cx="2997200" cy="2238533"/>
          </a:xfrm>
          <a:prstGeom prst="rect">
            <a:avLst/>
          </a:prstGeom>
        </p:spPr>
      </p:pic>
    </p:spTree>
    <p:extLst>
      <p:ext uri="{BB962C8B-B14F-4D97-AF65-F5344CB8AC3E}">
        <p14:creationId xmlns:p14="http://schemas.microsoft.com/office/powerpoint/2010/main" val="302781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7145" y="304800"/>
            <a:ext cx="8229600" cy="500062"/>
          </a:xfrm>
        </p:spPr>
        <p:txBody>
          <a:bodyPr>
            <a:normAutofit fontScale="90000"/>
          </a:bodyPr>
          <a:lstStyle/>
          <a:p>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1432" y="1981200"/>
            <a:ext cx="6837218" cy="3133725"/>
          </a:xfrm>
          <a:prstGeom prst="rect">
            <a:avLst/>
          </a:prstGeom>
        </p:spPr>
      </p:pic>
    </p:spTree>
    <p:extLst>
      <p:ext uri="{BB962C8B-B14F-4D97-AF65-F5344CB8AC3E}">
        <p14:creationId xmlns:p14="http://schemas.microsoft.com/office/powerpoint/2010/main" val="1982389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04800"/>
            <a:ext cx="8229600" cy="500062"/>
          </a:xfrm>
        </p:spPr>
        <p:txBody>
          <a:bodyPr>
            <a:normAutofit fontScale="90000"/>
          </a:bodyPr>
          <a:lstStyle/>
          <a:p>
            <a:r>
              <a:rPr lang="en-US" sz="3200" dirty="0" smtClean="0"/>
              <a:t>Nutrition Basics</a:t>
            </a:r>
            <a:endParaRPr lang="en-US"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sp>
        <p:nvSpPr>
          <p:cNvPr id="5" name="TextBox 4"/>
          <p:cNvSpPr txBox="1"/>
          <p:nvPr/>
        </p:nvSpPr>
        <p:spPr>
          <a:xfrm>
            <a:off x="225440" y="1371600"/>
            <a:ext cx="8689960" cy="5139869"/>
          </a:xfrm>
          <a:prstGeom prst="rect">
            <a:avLst/>
          </a:prstGeom>
          <a:noFill/>
        </p:spPr>
        <p:txBody>
          <a:bodyPr wrap="square" rtlCol="0">
            <a:spAutoFit/>
          </a:bodyPr>
          <a:lstStyle/>
          <a:p>
            <a:r>
              <a:rPr lang="en-US" sz="2400" b="1" dirty="0" smtClean="0">
                <a:solidFill>
                  <a:prstClr val="black"/>
                </a:solidFill>
              </a:rPr>
              <a:t>Macro Nutrients</a:t>
            </a:r>
          </a:p>
          <a:p>
            <a:r>
              <a:rPr lang="en-US" sz="2400" b="1" dirty="0">
                <a:solidFill>
                  <a:prstClr val="black"/>
                </a:solidFill>
              </a:rPr>
              <a:t>	</a:t>
            </a:r>
            <a:r>
              <a:rPr lang="en-US" sz="2000" dirty="0" smtClean="0">
                <a:solidFill>
                  <a:prstClr val="black"/>
                </a:solidFill>
              </a:rPr>
              <a:t>Carbohydrate		Source of energy</a:t>
            </a:r>
          </a:p>
          <a:p>
            <a:r>
              <a:rPr lang="en-US" sz="2000" dirty="0">
                <a:solidFill>
                  <a:prstClr val="black"/>
                </a:solidFill>
              </a:rPr>
              <a:t>	</a:t>
            </a:r>
            <a:r>
              <a:rPr lang="en-US" sz="2000" dirty="0" smtClean="0">
                <a:solidFill>
                  <a:prstClr val="black"/>
                </a:solidFill>
              </a:rPr>
              <a:t>			Sugars and Starches</a:t>
            </a:r>
          </a:p>
          <a:p>
            <a:r>
              <a:rPr lang="en-US" sz="2000" dirty="0">
                <a:solidFill>
                  <a:prstClr val="black"/>
                </a:solidFill>
              </a:rPr>
              <a:t>	</a:t>
            </a:r>
            <a:r>
              <a:rPr lang="en-US" sz="2000" dirty="0" smtClean="0">
                <a:solidFill>
                  <a:prstClr val="black"/>
                </a:solidFill>
              </a:rPr>
              <a:t>			Body breaks them down into glucose 					to feed cells</a:t>
            </a:r>
          </a:p>
          <a:p>
            <a:r>
              <a:rPr lang="en-US" sz="2000" dirty="0">
                <a:solidFill>
                  <a:prstClr val="black"/>
                </a:solidFill>
              </a:rPr>
              <a:t>	</a:t>
            </a:r>
            <a:r>
              <a:rPr lang="en-US" sz="2000" dirty="0" smtClean="0">
                <a:solidFill>
                  <a:prstClr val="black"/>
                </a:solidFill>
              </a:rPr>
              <a:t>			Grains, fruits and vegetables, dairy, 					beans 					</a:t>
            </a:r>
          </a:p>
          <a:p>
            <a:r>
              <a:rPr lang="en-US" sz="2000" dirty="0">
                <a:solidFill>
                  <a:prstClr val="black"/>
                </a:solidFill>
              </a:rPr>
              <a:t>	</a:t>
            </a:r>
            <a:endParaRPr lang="en-US" sz="2000" dirty="0" smtClean="0">
              <a:solidFill>
                <a:prstClr val="black"/>
              </a:solidFill>
            </a:endParaRPr>
          </a:p>
          <a:p>
            <a:r>
              <a:rPr lang="en-US" sz="2000" dirty="0">
                <a:solidFill>
                  <a:prstClr val="black"/>
                </a:solidFill>
              </a:rPr>
              <a:t>	</a:t>
            </a:r>
            <a:r>
              <a:rPr lang="en-US" sz="2000" dirty="0" smtClean="0">
                <a:solidFill>
                  <a:prstClr val="black"/>
                </a:solidFill>
              </a:rPr>
              <a:t>Protein			Used to build and repair muscle</a:t>
            </a:r>
          </a:p>
          <a:p>
            <a:r>
              <a:rPr lang="en-US" sz="2000" dirty="0">
                <a:solidFill>
                  <a:prstClr val="black"/>
                </a:solidFill>
              </a:rPr>
              <a:t>	</a:t>
            </a:r>
            <a:r>
              <a:rPr lang="en-US" sz="2000" dirty="0" smtClean="0">
                <a:solidFill>
                  <a:prstClr val="black"/>
                </a:solidFill>
              </a:rPr>
              <a:t>			Hair and skin</a:t>
            </a:r>
          </a:p>
          <a:p>
            <a:r>
              <a:rPr lang="en-US" sz="2000" dirty="0">
                <a:solidFill>
                  <a:prstClr val="black"/>
                </a:solidFill>
              </a:rPr>
              <a:t>	</a:t>
            </a:r>
            <a:r>
              <a:rPr lang="en-US" sz="2000" dirty="0" smtClean="0">
                <a:solidFill>
                  <a:prstClr val="black"/>
                </a:solidFill>
              </a:rPr>
              <a:t>			Helps us feel full longer</a:t>
            </a:r>
          </a:p>
          <a:p>
            <a:r>
              <a:rPr lang="en-US" sz="2000" dirty="0">
                <a:solidFill>
                  <a:prstClr val="black"/>
                </a:solidFill>
              </a:rPr>
              <a:t>	</a:t>
            </a:r>
            <a:endParaRPr lang="en-US" sz="2000" dirty="0" smtClean="0">
              <a:solidFill>
                <a:prstClr val="black"/>
              </a:solidFill>
            </a:endParaRPr>
          </a:p>
          <a:p>
            <a:r>
              <a:rPr lang="en-US" sz="2000" dirty="0">
                <a:solidFill>
                  <a:prstClr val="black"/>
                </a:solidFill>
              </a:rPr>
              <a:t>	</a:t>
            </a:r>
            <a:r>
              <a:rPr lang="en-US" sz="2000" dirty="0" smtClean="0">
                <a:solidFill>
                  <a:prstClr val="black"/>
                </a:solidFill>
              </a:rPr>
              <a:t>Fat			Source of energy</a:t>
            </a:r>
          </a:p>
          <a:p>
            <a:r>
              <a:rPr lang="en-US" sz="2000" dirty="0">
                <a:solidFill>
                  <a:prstClr val="black"/>
                </a:solidFill>
              </a:rPr>
              <a:t>	</a:t>
            </a:r>
            <a:r>
              <a:rPr lang="en-US" sz="2000" dirty="0" smtClean="0">
                <a:solidFill>
                  <a:prstClr val="black"/>
                </a:solidFill>
              </a:rPr>
              <a:t>			Used to store vitamins and minerals</a:t>
            </a:r>
          </a:p>
          <a:p>
            <a:r>
              <a:rPr lang="en-US" sz="2000" dirty="0">
                <a:solidFill>
                  <a:prstClr val="black"/>
                </a:solidFill>
              </a:rPr>
              <a:t>	</a:t>
            </a:r>
            <a:r>
              <a:rPr lang="en-US" sz="2000" dirty="0" smtClean="0">
                <a:solidFill>
                  <a:prstClr val="black"/>
                </a:solidFill>
              </a:rPr>
              <a:t>			Essential for hormone production</a:t>
            </a:r>
          </a:p>
          <a:p>
            <a:r>
              <a:rPr lang="en-US" sz="2000" dirty="0">
                <a:solidFill>
                  <a:prstClr val="black"/>
                </a:solidFill>
              </a:rPr>
              <a:t>	</a:t>
            </a:r>
            <a:r>
              <a:rPr lang="en-US" sz="2000" dirty="0" smtClean="0">
                <a:solidFill>
                  <a:prstClr val="black"/>
                </a:solidFill>
              </a:rPr>
              <a:t>			Protection for organs</a:t>
            </a:r>
            <a:endParaRPr lang="en-US" sz="2000" dirty="0">
              <a:solidFill>
                <a:prstClr val="black"/>
              </a:solidFill>
            </a:endParaRPr>
          </a:p>
        </p:txBody>
      </p:sp>
    </p:spTree>
    <p:extLst>
      <p:ext uri="{BB962C8B-B14F-4D97-AF65-F5344CB8AC3E}">
        <p14:creationId xmlns:p14="http://schemas.microsoft.com/office/powerpoint/2010/main" val="2750086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04800"/>
            <a:ext cx="8229600" cy="576262"/>
          </a:xfrm>
        </p:spPr>
        <p:txBody>
          <a:bodyPr>
            <a:noAutofit/>
          </a:bodyPr>
          <a:lstStyle/>
          <a:p>
            <a:r>
              <a:rPr lang="en-US" sz="3200" dirty="0" smtClean="0"/>
              <a:t>Nutrition Basics</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sp>
        <p:nvSpPr>
          <p:cNvPr id="7" name="TextBox 6"/>
          <p:cNvSpPr txBox="1"/>
          <p:nvPr/>
        </p:nvSpPr>
        <p:spPr>
          <a:xfrm>
            <a:off x="211583" y="1295400"/>
            <a:ext cx="8703815" cy="6001643"/>
          </a:xfrm>
          <a:prstGeom prst="rect">
            <a:avLst/>
          </a:prstGeom>
          <a:noFill/>
        </p:spPr>
        <p:txBody>
          <a:bodyPr wrap="square" rtlCol="0">
            <a:spAutoFit/>
          </a:bodyPr>
          <a:lstStyle/>
          <a:p>
            <a:r>
              <a:rPr lang="en-US" sz="2400" b="1" dirty="0" smtClean="0"/>
              <a:t>Serving Sizes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Fruit </a:t>
            </a:r>
            <a:r>
              <a:rPr lang="en-US" dirty="0" smtClean="0"/>
              <a:t>		½ cup</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Vegetables</a:t>
            </a:r>
            <a:r>
              <a:rPr lang="en-US" dirty="0" smtClean="0"/>
              <a:t> 	½ cup</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Grains </a:t>
            </a:r>
            <a:r>
              <a:rPr lang="en-US" dirty="0" smtClean="0"/>
              <a:t>	1 ounce equivalent (1 slice bread, 1 cup cereal, ½ cup cooked 			rice/pasta/cereal, 5 whole wheat crackers, 3 cups popcorn,  			1 pancake, ½ English muffin)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Protein</a:t>
            </a:r>
            <a:r>
              <a:rPr lang="en-US" dirty="0" smtClean="0"/>
              <a:t>	1 ounce equivalent (1 ounce meat/poultry/fish, ¼ cup 				cooked beans, 1 egg, 1 tablespoon peanut butter, ½ ounce 			nuts/seeds)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Dairy	</a:t>
            </a:r>
            <a:r>
              <a:rPr lang="en-US" dirty="0" smtClean="0"/>
              <a:t>	1 cup milk (1 ½ ounces hard cheese, 2 cups cottage cheese, 1 			cup yogurt, 2 ounces processed cheese)</a:t>
            </a:r>
          </a:p>
          <a:p>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306279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04800"/>
            <a:ext cx="8229600" cy="500062"/>
          </a:xfrm>
        </p:spPr>
        <p:txBody>
          <a:bodyPr>
            <a:normAutofit fontScale="90000"/>
          </a:bodyPr>
          <a:lstStyle/>
          <a:p>
            <a:r>
              <a:rPr lang="en-US" sz="3200" dirty="0" smtClean="0"/>
              <a:t>What Kids Should Eat</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sp>
        <p:nvSpPr>
          <p:cNvPr id="5" name="TextBox 4"/>
          <p:cNvSpPr txBox="1"/>
          <p:nvPr/>
        </p:nvSpPr>
        <p:spPr>
          <a:xfrm>
            <a:off x="225440" y="1371600"/>
            <a:ext cx="8689960" cy="4708981"/>
          </a:xfrm>
          <a:prstGeom prst="rect">
            <a:avLst/>
          </a:prstGeom>
          <a:noFill/>
        </p:spPr>
        <p:txBody>
          <a:bodyPr wrap="square" rtlCol="0">
            <a:spAutoFit/>
          </a:bodyPr>
          <a:lstStyle/>
          <a:p>
            <a:r>
              <a:rPr lang="en-US" sz="2400" b="1" dirty="0" smtClean="0">
                <a:solidFill>
                  <a:prstClr val="black"/>
                </a:solidFill>
              </a:rPr>
              <a:t>Example 1: </a:t>
            </a:r>
          </a:p>
          <a:p>
            <a:r>
              <a:rPr lang="en-US" dirty="0">
                <a:solidFill>
                  <a:prstClr val="black"/>
                </a:solidFill>
              </a:rPr>
              <a:t>	</a:t>
            </a:r>
            <a:endParaRPr lang="en-US" dirty="0" smtClean="0">
              <a:solidFill>
                <a:prstClr val="black"/>
              </a:solidFill>
            </a:endParaRPr>
          </a:p>
          <a:p>
            <a:r>
              <a:rPr lang="en-US" dirty="0">
                <a:solidFill>
                  <a:prstClr val="black"/>
                </a:solidFill>
              </a:rPr>
              <a:t>	</a:t>
            </a:r>
            <a:r>
              <a:rPr lang="en-US" sz="2000" dirty="0" smtClean="0">
                <a:solidFill>
                  <a:prstClr val="black"/>
                </a:solidFill>
              </a:rPr>
              <a:t>Female   Age 11	4’8”	86 </a:t>
            </a:r>
            <a:r>
              <a:rPr lang="en-US" sz="2000" dirty="0" err="1" smtClean="0">
                <a:solidFill>
                  <a:prstClr val="black"/>
                </a:solidFill>
              </a:rPr>
              <a:t>lbs</a:t>
            </a:r>
            <a:endParaRPr lang="en-US" sz="2000" dirty="0" smtClean="0">
              <a:solidFill>
                <a:prstClr val="black"/>
              </a:solidFill>
            </a:endParaRPr>
          </a:p>
          <a:p>
            <a:r>
              <a:rPr lang="en-US" sz="2000" dirty="0">
                <a:solidFill>
                  <a:prstClr val="black"/>
                </a:solidFill>
              </a:rPr>
              <a:t>	</a:t>
            </a:r>
            <a:r>
              <a:rPr lang="en-US" sz="2000" dirty="0" smtClean="0">
                <a:solidFill>
                  <a:prstClr val="black"/>
                </a:solidFill>
              </a:rPr>
              <a:t>Moderately active over 60 min/day</a:t>
            </a:r>
          </a:p>
          <a:p>
            <a:r>
              <a:rPr lang="en-US" sz="2000" dirty="0">
                <a:solidFill>
                  <a:prstClr val="black"/>
                </a:solidFill>
              </a:rPr>
              <a:t>	</a:t>
            </a:r>
            <a:r>
              <a:rPr lang="en-US" sz="2000" dirty="0" smtClean="0">
                <a:solidFill>
                  <a:prstClr val="black"/>
                </a:solidFill>
              </a:rPr>
              <a:t>6</a:t>
            </a:r>
            <a:r>
              <a:rPr lang="en-US" sz="2000" baseline="30000" dirty="0" smtClean="0">
                <a:solidFill>
                  <a:prstClr val="black"/>
                </a:solidFill>
              </a:rPr>
              <a:t>th</a:t>
            </a:r>
            <a:r>
              <a:rPr lang="en-US" sz="2000" dirty="0" smtClean="0">
                <a:solidFill>
                  <a:prstClr val="black"/>
                </a:solidFill>
              </a:rPr>
              <a:t> Grade </a:t>
            </a:r>
          </a:p>
          <a:p>
            <a:r>
              <a:rPr lang="en-US" sz="2000" dirty="0">
                <a:solidFill>
                  <a:prstClr val="black"/>
                </a:solidFill>
              </a:rPr>
              <a:t>	</a:t>
            </a:r>
            <a:endParaRPr lang="en-US" sz="2000" dirty="0" smtClean="0">
              <a:solidFill>
                <a:prstClr val="black"/>
              </a:solidFill>
            </a:endParaRPr>
          </a:p>
          <a:p>
            <a:endParaRPr lang="en-US" sz="2000" dirty="0">
              <a:solidFill>
                <a:prstClr val="black"/>
              </a:solidFill>
            </a:endParaRPr>
          </a:p>
          <a:p>
            <a:r>
              <a:rPr lang="en-US" sz="2000" dirty="0" smtClean="0">
                <a:solidFill>
                  <a:prstClr val="black"/>
                </a:solidFill>
              </a:rPr>
              <a:t>	</a:t>
            </a:r>
          </a:p>
          <a:p>
            <a:endParaRPr lang="en-US" sz="2000" dirty="0">
              <a:solidFill>
                <a:prstClr val="black"/>
              </a:solidFill>
            </a:endParaRPr>
          </a:p>
          <a:p>
            <a:r>
              <a:rPr lang="en-US" sz="2000" dirty="0" smtClean="0">
                <a:solidFill>
                  <a:prstClr val="black"/>
                </a:solidFill>
              </a:rPr>
              <a:t>Calories: 2000/day</a:t>
            </a:r>
          </a:p>
          <a:p>
            <a:endParaRPr lang="en-US" sz="2000" dirty="0">
              <a:solidFill>
                <a:prstClr val="black"/>
              </a:solidFill>
            </a:endParaRPr>
          </a:p>
          <a:p>
            <a:r>
              <a:rPr lang="en-US" sz="2000" dirty="0" smtClean="0">
                <a:solidFill>
                  <a:prstClr val="black"/>
                </a:solidFill>
              </a:rPr>
              <a:t>	Same child with 30-60 min moderate activity: 1800 calories</a:t>
            </a:r>
          </a:p>
          <a:p>
            <a:endParaRPr lang="en-US" sz="2000" dirty="0" smtClean="0">
              <a:solidFill>
                <a:prstClr val="black"/>
              </a:solidFill>
            </a:endParaRPr>
          </a:p>
          <a:p>
            <a:r>
              <a:rPr lang="en-US" sz="2000" dirty="0" smtClean="0">
                <a:solidFill>
                  <a:prstClr val="black"/>
                </a:solidFill>
              </a:rPr>
              <a:t>	Same child with less than 30 min moderate activity: 1600 calories</a:t>
            </a:r>
            <a:endParaRPr lang="en-US" dirty="0">
              <a:solidFill>
                <a:prstClr val="black"/>
              </a:solidFill>
            </a:endParaRPr>
          </a:p>
          <a:p>
            <a:endParaRPr lang="en-US" dirty="0">
              <a:solidFill>
                <a:prstClr val="black"/>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1752600"/>
            <a:ext cx="2181225" cy="2908300"/>
          </a:xfrm>
          <a:prstGeom prst="rect">
            <a:avLst/>
          </a:prstGeom>
        </p:spPr>
      </p:pic>
    </p:spTree>
    <p:extLst>
      <p:ext uri="{BB962C8B-B14F-4D97-AF65-F5344CB8AC3E}">
        <p14:creationId xmlns:p14="http://schemas.microsoft.com/office/powerpoint/2010/main" val="205185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for Kids</a:t>
            </a:r>
            <a:endParaRPr lang="en-US" dirty="0"/>
          </a:p>
        </p:txBody>
      </p:sp>
      <p:graphicFrame>
        <p:nvGraphicFramePr>
          <p:cNvPr id="4" name="Object 3"/>
          <p:cNvGraphicFramePr>
            <a:graphicFrameLocks noChangeAspect="1"/>
          </p:cNvGraphicFramePr>
          <p:nvPr>
            <p:extLst/>
          </p:nvPr>
        </p:nvGraphicFramePr>
        <p:xfrm>
          <a:off x="192740" y="0"/>
          <a:ext cx="8875060" cy="6858000"/>
        </p:xfrm>
        <a:graphic>
          <a:graphicData uri="http://schemas.openxmlformats.org/presentationml/2006/ole">
            <mc:AlternateContent xmlns:mc="http://schemas.openxmlformats.org/markup-compatibility/2006">
              <mc:Choice xmlns:v="urn:schemas-microsoft-com:vml" Requires="v">
                <p:oleObj spid="_x0000_s1031" name="Acrobat Document" r:id="rId3" imgW="7543607" imgH="5829107" progId="AcroExch.Document.11">
                  <p:embed/>
                </p:oleObj>
              </mc:Choice>
              <mc:Fallback>
                <p:oleObj name="Acrobat Document" r:id="rId3" imgW="7543607" imgH="5829107" progId="AcroExch.Document.11">
                  <p:embed/>
                  <p:pic>
                    <p:nvPicPr>
                      <p:cNvPr id="0" name=""/>
                      <p:cNvPicPr/>
                      <p:nvPr/>
                    </p:nvPicPr>
                    <p:blipFill>
                      <a:blip r:embed="rId4"/>
                      <a:stretch>
                        <a:fillRect/>
                      </a:stretch>
                    </p:blipFill>
                    <p:spPr>
                      <a:xfrm>
                        <a:off x="192740" y="0"/>
                        <a:ext cx="8875060" cy="6858000"/>
                      </a:xfrm>
                      <a:prstGeom prst="rect">
                        <a:avLst/>
                      </a:prstGeom>
                    </p:spPr>
                  </p:pic>
                </p:oleObj>
              </mc:Fallback>
            </mc:AlternateContent>
          </a:graphicData>
        </a:graphic>
      </p:graphicFrame>
    </p:spTree>
    <p:extLst>
      <p:ext uri="{BB962C8B-B14F-4D97-AF65-F5344CB8AC3E}">
        <p14:creationId xmlns:p14="http://schemas.microsoft.com/office/powerpoint/2010/main" val="684935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229600" cy="652462"/>
          </a:xfrm>
        </p:spPr>
        <p:txBody>
          <a:bodyPr>
            <a:normAutofit/>
          </a:bodyPr>
          <a:lstStyle/>
          <a:p>
            <a:r>
              <a:rPr lang="en-US" sz="3200" dirty="0" smtClean="0"/>
              <a:t>What Kids Should Eat</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6292516"/>
            <a:ext cx="1790700" cy="565484"/>
          </a:xfrm>
          <a:prstGeom prst="rect">
            <a:avLst/>
          </a:prstGeom>
        </p:spPr>
      </p:pic>
      <p:sp>
        <p:nvSpPr>
          <p:cNvPr id="5" name="TextBox 4"/>
          <p:cNvSpPr txBox="1"/>
          <p:nvPr/>
        </p:nvSpPr>
        <p:spPr>
          <a:xfrm>
            <a:off x="246220" y="1371600"/>
            <a:ext cx="8703815" cy="4985980"/>
          </a:xfrm>
          <a:prstGeom prst="rect">
            <a:avLst/>
          </a:prstGeom>
          <a:noFill/>
        </p:spPr>
        <p:txBody>
          <a:bodyPr wrap="square" rtlCol="0">
            <a:spAutoFit/>
          </a:bodyPr>
          <a:lstStyle/>
          <a:p>
            <a:r>
              <a:rPr lang="en-US" sz="2400" b="1" dirty="0" smtClean="0">
                <a:solidFill>
                  <a:prstClr val="black"/>
                </a:solidFill>
              </a:rPr>
              <a:t>Example 2: </a:t>
            </a:r>
          </a:p>
          <a:p>
            <a:r>
              <a:rPr lang="en-US" dirty="0">
                <a:solidFill>
                  <a:prstClr val="black"/>
                </a:solidFill>
              </a:rPr>
              <a:t>	</a:t>
            </a:r>
            <a:endParaRPr lang="en-US" dirty="0" smtClean="0">
              <a:solidFill>
                <a:prstClr val="black"/>
              </a:solidFill>
            </a:endParaRPr>
          </a:p>
          <a:p>
            <a:r>
              <a:rPr lang="en-US" dirty="0">
                <a:solidFill>
                  <a:prstClr val="black"/>
                </a:solidFill>
              </a:rPr>
              <a:t>	</a:t>
            </a:r>
            <a:r>
              <a:rPr lang="en-US" sz="2000" dirty="0" smtClean="0">
                <a:solidFill>
                  <a:prstClr val="black"/>
                </a:solidFill>
              </a:rPr>
              <a:t>Female   Age 15	5’6”	142 </a:t>
            </a:r>
            <a:r>
              <a:rPr lang="en-US" sz="2000" dirty="0" err="1" smtClean="0">
                <a:solidFill>
                  <a:prstClr val="black"/>
                </a:solidFill>
              </a:rPr>
              <a:t>lbs</a:t>
            </a:r>
            <a:endParaRPr lang="en-US" sz="2000" dirty="0" smtClean="0">
              <a:solidFill>
                <a:prstClr val="black"/>
              </a:solidFill>
            </a:endParaRPr>
          </a:p>
          <a:p>
            <a:r>
              <a:rPr lang="en-US" sz="2000" dirty="0">
                <a:solidFill>
                  <a:prstClr val="black"/>
                </a:solidFill>
              </a:rPr>
              <a:t>	</a:t>
            </a:r>
            <a:r>
              <a:rPr lang="en-US" sz="2000" dirty="0" smtClean="0">
                <a:solidFill>
                  <a:prstClr val="black"/>
                </a:solidFill>
              </a:rPr>
              <a:t>Moderately active over 60 min/day</a:t>
            </a:r>
          </a:p>
          <a:p>
            <a:r>
              <a:rPr lang="en-US" sz="2000" dirty="0">
                <a:solidFill>
                  <a:prstClr val="black"/>
                </a:solidFill>
              </a:rPr>
              <a:t>	9</a:t>
            </a:r>
            <a:r>
              <a:rPr lang="en-US" sz="2000" baseline="30000" dirty="0" smtClean="0">
                <a:solidFill>
                  <a:prstClr val="black"/>
                </a:solidFill>
              </a:rPr>
              <a:t>th</a:t>
            </a:r>
            <a:r>
              <a:rPr lang="en-US" sz="2000" dirty="0" smtClean="0">
                <a:solidFill>
                  <a:prstClr val="black"/>
                </a:solidFill>
              </a:rPr>
              <a:t> Grade </a:t>
            </a:r>
          </a:p>
          <a:p>
            <a:r>
              <a:rPr lang="en-US" sz="2000" dirty="0">
                <a:solidFill>
                  <a:prstClr val="black"/>
                </a:solidFill>
              </a:rPr>
              <a:t>	</a:t>
            </a:r>
          </a:p>
          <a:p>
            <a:r>
              <a:rPr lang="en-US" sz="2000" dirty="0" smtClean="0">
                <a:solidFill>
                  <a:prstClr val="black"/>
                </a:solidFill>
              </a:rPr>
              <a:t>	</a:t>
            </a:r>
          </a:p>
          <a:p>
            <a:endParaRPr lang="en-US" sz="2000" dirty="0">
              <a:solidFill>
                <a:prstClr val="black"/>
              </a:solidFill>
            </a:endParaRPr>
          </a:p>
          <a:p>
            <a:r>
              <a:rPr lang="en-US" sz="2000" dirty="0" smtClean="0">
                <a:solidFill>
                  <a:prstClr val="black"/>
                </a:solidFill>
              </a:rPr>
              <a:t>	</a:t>
            </a:r>
          </a:p>
          <a:p>
            <a:r>
              <a:rPr lang="en-US" sz="2000" dirty="0" smtClean="0">
                <a:solidFill>
                  <a:prstClr val="black"/>
                </a:solidFill>
              </a:rPr>
              <a:t>Calories: 2600/day</a:t>
            </a:r>
          </a:p>
          <a:p>
            <a:endParaRPr lang="en-US" sz="2000" dirty="0">
              <a:solidFill>
                <a:prstClr val="black"/>
              </a:solidFill>
            </a:endParaRPr>
          </a:p>
          <a:p>
            <a:r>
              <a:rPr lang="en-US" sz="2000" dirty="0" smtClean="0">
                <a:solidFill>
                  <a:prstClr val="black"/>
                </a:solidFill>
              </a:rPr>
              <a:t>	Same </a:t>
            </a:r>
            <a:r>
              <a:rPr lang="en-US" sz="2000" dirty="0">
                <a:solidFill>
                  <a:prstClr val="black"/>
                </a:solidFill>
              </a:rPr>
              <a:t>child with 30-60 min moderate activity: </a:t>
            </a:r>
            <a:r>
              <a:rPr lang="en-US" sz="2000" dirty="0" smtClean="0">
                <a:solidFill>
                  <a:prstClr val="black"/>
                </a:solidFill>
              </a:rPr>
              <a:t>2200 </a:t>
            </a:r>
            <a:r>
              <a:rPr lang="en-US" sz="2000" dirty="0">
                <a:solidFill>
                  <a:prstClr val="black"/>
                </a:solidFill>
              </a:rPr>
              <a:t>calories</a:t>
            </a:r>
          </a:p>
          <a:p>
            <a:r>
              <a:rPr lang="en-US" sz="2000" dirty="0" smtClean="0">
                <a:solidFill>
                  <a:prstClr val="black"/>
                </a:solidFill>
              </a:rPr>
              <a:t>	</a:t>
            </a:r>
          </a:p>
          <a:p>
            <a:r>
              <a:rPr lang="en-US" sz="2000" dirty="0">
                <a:solidFill>
                  <a:prstClr val="black"/>
                </a:solidFill>
              </a:rPr>
              <a:t>	</a:t>
            </a:r>
            <a:r>
              <a:rPr lang="en-US" sz="2000" dirty="0" smtClean="0">
                <a:solidFill>
                  <a:prstClr val="black"/>
                </a:solidFill>
              </a:rPr>
              <a:t>Same </a:t>
            </a:r>
            <a:r>
              <a:rPr lang="en-US" sz="2000" dirty="0">
                <a:solidFill>
                  <a:prstClr val="black"/>
                </a:solidFill>
              </a:rPr>
              <a:t>child with less than 30 min moderate activity: </a:t>
            </a:r>
            <a:r>
              <a:rPr lang="en-US" sz="2000" dirty="0" smtClean="0">
                <a:solidFill>
                  <a:prstClr val="black"/>
                </a:solidFill>
              </a:rPr>
              <a:t>2000 </a:t>
            </a:r>
            <a:r>
              <a:rPr lang="en-US" sz="2000" dirty="0">
                <a:solidFill>
                  <a:prstClr val="black"/>
                </a:solidFill>
              </a:rPr>
              <a:t>calories</a:t>
            </a:r>
          </a:p>
          <a:p>
            <a:endParaRPr lang="en-US" dirty="0">
              <a:solidFill>
                <a:prstClr val="black"/>
              </a:solidFill>
            </a:endParaRPr>
          </a:p>
          <a:p>
            <a:endParaRPr lang="en-US" dirty="0">
              <a:solidFill>
                <a:prstClr val="black"/>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676400"/>
            <a:ext cx="2171700" cy="2895600"/>
          </a:xfrm>
          <a:prstGeom prst="rect">
            <a:avLst/>
          </a:prstGeom>
        </p:spPr>
      </p:pic>
    </p:spTree>
    <p:extLst>
      <p:ext uri="{BB962C8B-B14F-4D97-AF65-F5344CB8AC3E}">
        <p14:creationId xmlns:p14="http://schemas.microsoft.com/office/powerpoint/2010/main" val="172591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1.xml><?xml version="1.0" encoding="utf-8"?>
<a:theme xmlns:a="http://schemas.openxmlformats.org/drawingml/2006/main" name="10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2.xml><?xml version="1.0" encoding="utf-8"?>
<a:theme xmlns:a="http://schemas.openxmlformats.org/drawingml/2006/main" name="1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3.xml><?xml version="1.0" encoding="utf-8"?>
<a:theme xmlns:a="http://schemas.openxmlformats.org/drawingml/2006/main" name="12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4.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2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3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4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5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6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7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9.xml><?xml version="1.0" encoding="utf-8"?>
<a:theme xmlns:a="http://schemas.openxmlformats.org/drawingml/2006/main" name="8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TotalTime>
  <Words>771</Words>
  <Application>Microsoft Office PowerPoint</Application>
  <PresentationFormat>On-screen Show (4:3)</PresentationFormat>
  <Paragraphs>389</Paragraphs>
  <Slides>31</Slides>
  <Notes>3</Notes>
  <HiddenSlides>0</HiddenSlides>
  <MMClips>0</MMClips>
  <ScaleCrop>false</ScaleCrop>
  <HeadingPairs>
    <vt:vector size="8" baseType="variant">
      <vt:variant>
        <vt:lpstr>Fonts Used</vt:lpstr>
      </vt:variant>
      <vt:variant>
        <vt:i4>6</vt:i4>
      </vt:variant>
      <vt:variant>
        <vt:lpstr>Theme</vt:lpstr>
      </vt:variant>
      <vt:variant>
        <vt:i4>14</vt:i4>
      </vt:variant>
      <vt:variant>
        <vt:lpstr>Embedded OLE Servers</vt:lpstr>
      </vt:variant>
      <vt:variant>
        <vt:i4>1</vt:i4>
      </vt:variant>
      <vt:variant>
        <vt:lpstr>Slide Titles</vt:lpstr>
      </vt:variant>
      <vt:variant>
        <vt:i4>31</vt:i4>
      </vt:variant>
    </vt:vector>
  </HeadingPairs>
  <TitlesOfParts>
    <vt:vector size="52" baseType="lpstr">
      <vt:lpstr>Arial</vt:lpstr>
      <vt:lpstr>Calibri</vt:lpstr>
      <vt:lpstr>Candara</vt:lpstr>
      <vt:lpstr>Symbol</vt:lpstr>
      <vt:lpstr>Wingdings</vt:lpstr>
      <vt:lpstr>Wingdings 2</vt:lpstr>
      <vt:lpstr>Office Theme</vt:lpstr>
      <vt:lpstr>1_Waveform</vt:lpstr>
      <vt:lpstr>2_Waveform</vt:lpstr>
      <vt:lpstr>3_Waveform</vt:lpstr>
      <vt:lpstr>4_Waveform</vt:lpstr>
      <vt:lpstr>5_Waveform</vt:lpstr>
      <vt:lpstr>6_Waveform</vt:lpstr>
      <vt:lpstr>7_Waveform</vt:lpstr>
      <vt:lpstr>8_Waveform</vt:lpstr>
      <vt:lpstr>9_Waveform</vt:lpstr>
      <vt:lpstr>10_Waveform</vt:lpstr>
      <vt:lpstr>11_Waveform</vt:lpstr>
      <vt:lpstr>12_Waveform</vt:lpstr>
      <vt:lpstr>Waveform</vt:lpstr>
      <vt:lpstr>Acrobat Document</vt:lpstr>
      <vt:lpstr>Healthy Behaviors, Healthy Kids: Nutrition, Physical Activity, and Sleep in the Out-of-School Setting</vt:lpstr>
      <vt:lpstr>Healthy Behaviors, Healthy Kids</vt:lpstr>
      <vt:lpstr>What Kids Should Eat</vt:lpstr>
      <vt:lpstr>PowerPoint Presentation</vt:lpstr>
      <vt:lpstr>Nutrition Basics</vt:lpstr>
      <vt:lpstr>Nutrition Basics</vt:lpstr>
      <vt:lpstr>What Kids Should Eat</vt:lpstr>
      <vt:lpstr>Nutrition for Kids</vt:lpstr>
      <vt:lpstr>What Kids Should Eat</vt:lpstr>
      <vt:lpstr>Nutrition for Kids</vt:lpstr>
      <vt:lpstr>What Kids Should Eat</vt:lpstr>
      <vt:lpstr>What’s Important</vt:lpstr>
      <vt:lpstr>PowerPoint Presentation</vt:lpstr>
      <vt:lpstr>Is it really “Just One Time?”</vt:lpstr>
      <vt:lpstr>PowerPoint Presentation</vt:lpstr>
      <vt:lpstr>Physical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 </vt:lpstr>
      <vt:lpstr> </vt:lpstr>
    </vt:vector>
  </TitlesOfParts>
  <Company>Iowa Health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Wendt, Erin A.</dc:creator>
  <cp:lastModifiedBy>New</cp:lastModifiedBy>
  <cp:revision>21</cp:revision>
  <dcterms:created xsi:type="dcterms:W3CDTF">2012-09-25T18:47:59Z</dcterms:created>
  <dcterms:modified xsi:type="dcterms:W3CDTF">2019-05-28T13:30:46Z</dcterms:modified>
</cp:coreProperties>
</file>