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56" r:id="rId5"/>
    <p:sldId id="267" r:id="rId6"/>
    <p:sldId id="258" r:id="rId7"/>
    <p:sldId id="268" r:id="rId8"/>
    <p:sldId id="307" r:id="rId9"/>
    <p:sldId id="270" r:id="rId10"/>
    <p:sldId id="308" r:id="rId11"/>
    <p:sldId id="309" r:id="rId12"/>
    <p:sldId id="310" r:id="rId13"/>
    <p:sldId id="311" r:id="rId14"/>
    <p:sldId id="312" r:id="rId15"/>
    <p:sldId id="274" r:id="rId16"/>
    <p:sldId id="275" r:id="rId17"/>
    <p:sldId id="276" r:id="rId18"/>
    <p:sldId id="277" r:id="rId19"/>
    <p:sldId id="278" r:id="rId20"/>
    <p:sldId id="279" r:id="rId21"/>
    <p:sldId id="280" r:id="rId22"/>
    <p:sldId id="306" r:id="rId23"/>
    <p:sldId id="282" r:id="rId24"/>
    <p:sldId id="283" r:id="rId25"/>
    <p:sldId id="284" r:id="rId26"/>
    <p:sldId id="285" r:id="rId27"/>
    <p:sldId id="286" r:id="rId28"/>
    <p:sldId id="287" r:id="rId29"/>
    <p:sldId id="288" r:id="rId30"/>
    <p:sldId id="289" r:id="rId31"/>
    <p:sldId id="290" r:id="rId32"/>
    <p:sldId id="291" r:id="rId33"/>
    <p:sldId id="301" r:id="rId34"/>
    <p:sldId id="305" r:id="rId35"/>
    <p:sldId id="293" r:id="rId36"/>
    <p:sldId id="292" r:id="rId37"/>
    <p:sldId id="294" r:id="rId38"/>
    <p:sldId id="295" r:id="rId39"/>
    <p:sldId id="296" r:id="rId40"/>
    <p:sldId id="297" r:id="rId41"/>
    <p:sldId id="298" r:id="rId42"/>
    <p:sldId id="299" r:id="rId43"/>
    <p:sldId id="300" r:id="rId44"/>
    <p:sldId id="302" r:id="rId45"/>
    <p:sldId id="303" r:id="rId4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83" autoAdjust="0"/>
    <p:restoredTop sz="94737" autoAdjust="0"/>
  </p:normalViewPr>
  <p:slideViewPr>
    <p:cSldViewPr snapToGrid="0">
      <p:cViewPr varScale="1">
        <p:scale>
          <a:sx n="105" d="100"/>
          <a:sy n="105" d="100"/>
        </p:scale>
        <p:origin x="880" y="200"/>
      </p:cViewPr>
      <p:guideLst/>
    </p:cSldViewPr>
  </p:slideViewPr>
  <p:notesTextViewPr>
    <p:cViewPr>
      <p:scale>
        <a:sx n="3" d="2"/>
        <a:sy n="3" d="2"/>
      </p:scale>
      <p:origin x="0" y="0"/>
    </p:cViewPr>
  </p:notesTextViewPr>
  <p:notesViewPr>
    <p:cSldViewPr snapToGrid="0" showGuides="1">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C23F6-F30D-4C93-BD89-FAD4F534A6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D53AA6-2760-4983-BD0E-A8E5A0297C55}">
      <dgm:prSet phldrT="[Text]"/>
      <dgm:spPr/>
      <dgm:t>
        <a:bodyPr/>
        <a:lstStyle/>
        <a:p>
          <a:r>
            <a:rPr lang="en-US" dirty="0">
              <a:latin typeface="+mj-lt"/>
            </a:rPr>
            <a:t>Description of the practice/activity.</a:t>
          </a:r>
        </a:p>
      </dgm:t>
    </dgm:pt>
    <dgm:pt modelId="{E9AF043F-4693-4D21-A747-9E11F024B99A}" type="parTrans" cxnId="{F957B915-AECB-4C4A-9102-88878855E7C9}">
      <dgm:prSet/>
      <dgm:spPr/>
      <dgm:t>
        <a:bodyPr/>
        <a:lstStyle/>
        <a:p>
          <a:endParaRPr lang="en-US">
            <a:latin typeface="+mj-lt"/>
          </a:endParaRPr>
        </a:p>
      </dgm:t>
    </dgm:pt>
    <dgm:pt modelId="{DE13632F-9951-4214-8058-5317558411DF}" type="sibTrans" cxnId="{F957B915-AECB-4C4A-9102-88878855E7C9}">
      <dgm:prSet/>
      <dgm:spPr/>
      <dgm:t>
        <a:bodyPr/>
        <a:lstStyle/>
        <a:p>
          <a:endParaRPr lang="en-US">
            <a:latin typeface="+mj-lt"/>
          </a:endParaRPr>
        </a:p>
      </dgm:t>
    </dgm:pt>
    <dgm:pt modelId="{03689460-107F-4180-A1FF-550471A6D56F}">
      <dgm:prSet phldrT="[Text]"/>
      <dgm:spPr/>
      <dgm:t>
        <a:bodyPr/>
        <a:lstStyle/>
        <a:p>
          <a:r>
            <a:rPr lang="en-US" i="1" dirty="0">
              <a:solidFill>
                <a:srgbClr val="FF0000"/>
              </a:solidFill>
              <a:latin typeface="+mj-lt"/>
            </a:rPr>
            <a:t>Students were given a snack and some physical activity time before working on academic tutoring.</a:t>
          </a:r>
          <a:endParaRPr lang="en-US" dirty="0">
            <a:solidFill>
              <a:srgbClr val="FF0000"/>
            </a:solidFill>
            <a:latin typeface="+mj-lt"/>
          </a:endParaRPr>
        </a:p>
      </dgm:t>
    </dgm:pt>
    <dgm:pt modelId="{9A91DF10-2589-4133-9746-D82B6F2CAA3D}" type="parTrans" cxnId="{D40D970B-34C2-469D-AF62-095773F32A34}">
      <dgm:prSet/>
      <dgm:spPr/>
      <dgm:t>
        <a:bodyPr/>
        <a:lstStyle/>
        <a:p>
          <a:endParaRPr lang="en-US">
            <a:latin typeface="+mj-lt"/>
          </a:endParaRPr>
        </a:p>
      </dgm:t>
    </dgm:pt>
    <dgm:pt modelId="{04B68FB9-776F-4A96-9718-EEE3393E8F47}" type="sibTrans" cxnId="{D40D970B-34C2-469D-AF62-095773F32A34}">
      <dgm:prSet/>
      <dgm:spPr/>
      <dgm:t>
        <a:bodyPr/>
        <a:lstStyle/>
        <a:p>
          <a:endParaRPr lang="en-US">
            <a:latin typeface="+mj-lt"/>
          </a:endParaRPr>
        </a:p>
      </dgm:t>
    </dgm:pt>
    <dgm:pt modelId="{691DF58B-3CDF-4CE1-906C-5D882FCC75CE}">
      <dgm:prSet phldrT="[Text]"/>
      <dgm:spPr/>
      <dgm:t>
        <a:bodyPr/>
        <a:lstStyle/>
        <a:p>
          <a:r>
            <a:rPr lang="en-US" dirty="0">
              <a:latin typeface="+mj-lt"/>
            </a:rPr>
            <a:t>Methodology of measuring success of best practice.</a:t>
          </a:r>
        </a:p>
      </dgm:t>
    </dgm:pt>
    <dgm:pt modelId="{BA113D91-EDDB-4B90-B9D5-895EA2B09FC9}" type="parTrans" cxnId="{34015D58-14C5-4D05-8AD0-C4F610361EF1}">
      <dgm:prSet/>
      <dgm:spPr/>
      <dgm:t>
        <a:bodyPr/>
        <a:lstStyle/>
        <a:p>
          <a:endParaRPr lang="en-US">
            <a:latin typeface="+mj-lt"/>
          </a:endParaRPr>
        </a:p>
      </dgm:t>
    </dgm:pt>
    <dgm:pt modelId="{B82D3859-50CF-4E7E-AFAE-2F52FA3C38B6}" type="sibTrans" cxnId="{34015D58-14C5-4D05-8AD0-C4F610361EF1}">
      <dgm:prSet/>
      <dgm:spPr/>
      <dgm:t>
        <a:bodyPr/>
        <a:lstStyle/>
        <a:p>
          <a:endParaRPr lang="en-US">
            <a:latin typeface="+mj-lt"/>
          </a:endParaRPr>
        </a:p>
      </dgm:t>
    </dgm:pt>
    <dgm:pt modelId="{91EBF8CE-CB1F-460C-A531-408AA5CA51C4}">
      <dgm:prSet phldrT="[Text]"/>
      <dgm:spPr/>
      <dgm:t>
        <a:bodyPr/>
        <a:lstStyle/>
        <a:p>
          <a:r>
            <a:rPr lang="en-US" i="1" dirty="0">
              <a:solidFill>
                <a:srgbClr val="FF0000"/>
              </a:solidFill>
              <a:latin typeface="+mj-lt"/>
            </a:rPr>
            <a:t>Students will become more engaged once they experience some downtime. </a:t>
          </a:r>
        </a:p>
      </dgm:t>
    </dgm:pt>
    <dgm:pt modelId="{9E230673-0723-41B8-9BFB-03A4501F79F7}" type="parTrans" cxnId="{AAE96A0A-3CC4-4AC4-A5ED-70131A6BBEDA}">
      <dgm:prSet/>
      <dgm:spPr/>
      <dgm:t>
        <a:bodyPr/>
        <a:lstStyle/>
        <a:p>
          <a:endParaRPr lang="en-US">
            <a:latin typeface="+mj-lt"/>
          </a:endParaRPr>
        </a:p>
      </dgm:t>
    </dgm:pt>
    <dgm:pt modelId="{0FDC1A81-7749-40EE-B15F-5396657669D3}" type="sibTrans" cxnId="{AAE96A0A-3CC4-4AC4-A5ED-70131A6BBEDA}">
      <dgm:prSet/>
      <dgm:spPr/>
      <dgm:t>
        <a:bodyPr/>
        <a:lstStyle/>
        <a:p>
          <a:endParaRPr lang="en-US">
            <a:latin typeface="+mj-lt"/>
          </a:endParaRPr>
        </a:p>
      </dgm:t>
    </dgm:pt>
    <dgm:pt modelId="{113755F7-D5F1-47E8-A98D-EBBC9D92941E}">
      <dgm:prSet/>
      <dgm:spPr/>
      <dgm:t>
        <a:bodyPr/>
        <a:lstStyle/>
        <a:p>
          <a:r>
            <a:rPr lang="en-US" dirty="0">
              <a:latin typeface="+mj-lt"/>
            </a:rPr>
            <a:t>Information on why practice/activity was implemented.</a:t>
          </a:r>
        </a:p>
      </dgm:t>
    </dgm:pt>
    <dgm:pt modelId="{4909D090-1C66-4270-BA20-F560FF7B263A}" type="parTrans" cxnId="{F7382CC8-FC11-45C9-A01F-E00F6CC09191}">
      <dgm:prSet/>
      <dgm:spPr/>
      <dgm:t>
        <a:bodyPr/>
        <a:lstStyle/>
        <a:p>
          <a:endParaRPr lang="en-US">
            <a:latin typeface="+mj-lt"/>
          </a:endParaRPr>
        </a:p>
      </dgm:t>
    </dgm:pt>
    <dgm:pt modelId="{D683DC19-AC3A-4C55-822F-13F965DCB758}" type="sibTrans" cxnId="{F7382CC8-FC11-45C9-A01F-E00F6CC09191}">
      <dgm:prSet/>
      <dgm:spPr/>
      <dgm:t>
        <a:bodyPr/>
        <a:lstStyle/>
        <a:p>
          <a:endParaRPr lang="en-US">
            <a:latin typeface="+mj-lt"/>
          </a:endParaRPr>
        </a:p>
      </dgm:t>
    </dgm:pt>
    <dgm:pt modelId="{B9FE6439-6B79-4B11-83A0-978A94CAD887}">
      <dgm:prSet/>
      <dgm:spPr/>
      <dgm:t>
        <a:bodyPr/>
        <a:lstStyle/>
        <a:p>
          <a:r>
            <a:rPr lang="en-US" i="1" dirty="0">
              <a:solidFill>
                <a:srgbClr val="FF0000"/>
              </a:solidFill>
              <a:latin typeface="+mj-lt"/>
            </a:rPr>
            <a:t>Students complained and were easily distracted if academic tutoring was immediately after school.</a:t>
          </a:r>
        </a:p>
      </dgm:t>
    </dgm:pt>
    <dgm:pt modelId="{B70BCE0E-EDE6-4D94-BA25-3CEAADF94C6D}" type="parTrans" cxnId="{127BB51A-6F9A-454D-BC7D-BDBF2FB33217}">
      <dgm:prSet/>
      <dgm:spPr/>
      <dgm:t>
        <a:bodyPr/>
        <a:lstStyle/>
        <a:p>
          <a:endParaRPr lang="en-US">
            <a:latin typeface="+mj-lt"/>
          </a:endParaRPr>
        </a:p>
      </dgm:t>
    </dgm:pt>
    <dgm:pt modelId="{C54C9394-4159-4A43-9211-625A9C83ED45}" type="sibTrans" cxnId="{127BB51A-6F9A-454D-BC7D-BDBF2FB33217}">
      <dgm:prSet/>
      <dgm:spPr/>
      <dgm:t>
        <a:bodyPr/>
        <a:lstStyle/>
        <a:p>
          <a:endParaRPr lang="en-US">
            <a:latin typeface="+mj-lt"/>
          </a:endParaRPr>
        </a:p>
      </dgm:t>
    </dgm:pt>
    <dgm:pt modelId="{CE87AA03-A395-48F8-A485-D9134043A13B}">
      <dgm:prSet/>
      <dgm:spPr/>
      <dgm:t>
        <a:bodyPr/>
        <a:lstStyle/>
        <a:p>
          <a:r>
            <a:rPr lang="en-US" dirty="0">
              <a:latin typeface="+mj-lt"/>
            </a:rPr>
            <a:t>Impact of practice/activity on attendance OR student achievement.</a:t>
          </a:r>
        </a:p>
      </dgm:t>
    </dgm:pt>
    <dgm:pt modelId="{5C54F542-F096-4CB8-9F38-27281EA3BD46}" type="parTrans" cxnId="{96BE0CBF-7A5D-4DDE-AEF8-640822B58115}">
      <dgm:prSet/>
      <dgm:spPr/>
      <dgm:t>
        <a:bodyPr/>
        <a:lstStyle/>
        <a:p>
          <a:endParaRPr lang="en-US">
            <a:latin typeface="+mj-lt"/>
          </a:endParaRPr>
        </a:p>
      </dgm:t>
    </dgm:pt>
    <dgm:pt modelId="{59CC9F25-92C3-4432-9281-24F35AF54051}" type="sibTrans" cxnId="{96BE0CBF-7A5D-4DDE-AEF8-640822B58115}">
      <dgm:prSet/>
      <dgm:spPr/>
      <dgm:t>
        <a:bodyPr/>
        <a:lstStyle/>
        <a:p>
          <a:endParaRPr lang="en-US">
            <a:latin typeface="+mj-lt"/>
          </a:endParaRPr>
        </a:p>
      </dgm:t>
    </dgm:pt>
    <dgm:pt modelId="{0290A5D8-C82F-4EDF-BD35-CEF20D8EF36B}">
      <dgm:prSet/>
      <dgm:spPr/>
      <dgm:t>
        <a:bodyPr/>
        <a:lstStyle/>
        <a:p>
          <a:r>
            <a:rPr lang="en-US" i="1" dirty="0">
              <a:solidFill>
                <a:srgbClr val="FF0000"/>
              </a:solidFill>
              <a:latin typeface="+mj-lt"/>
            </a:rPr>
            <a:t>Students were more likely to make gains in grades and test scores. (GPRA Measures 1 and 2)</a:t>
          </a:r>
        </a:p>
      </dgm:t>
    </dgm:pt>
    <dgm:pt modelId="{6FF68458-AB71-489A-BD35-E7307E1BDA96}" type="parTrans" cxnId="{1F0627B2-5A24-456E-9235-EF50F40C0F2D}">
      <dgm:prSet/>
      <dgm:spPr/>
      <dgm:t>
        <a:bodyPr/>
        <a:lstStyle/>
        <a:p>
          <a:endParaRPr lang="en-US">
            <a:latin typeface="+mj-lt"/>
          </a:endParaRPr>
        </a:p>
      </dgm:t>
    </dgm:pt>
    <dgm:pt modelId="{B417410B-6407-4C1A-BE4D-C9CA13608B5A}" type="sibTrans" cxnId="{1F0627B2-5A24-456E-9235-EF50F40C0F2D}">
      <dgm:prSet/>
      <dgm:spPr/>
      <dgm:t>
        <a:bodyPr/>
        <a:lstStyle/>
        <a:p>
          <a:endParaRPr lang="en-US">
            <a:latin typeface="+mj-lt"/>
          </a:endParaRPr>
        </a:p>
      </dgm:t>
    </dgm:pt>
    <dgm:pt modelId="{C87167AB-E37F-4BC6-B187-7FF8F7B28082}" type="pres">
      <dgm:prSet presAssocID="{0ACC23F6-F30D-4C93-BD89-FAD4F534A6D9}" presName="linear" presStyleCnt="0">
        <dgm:presLayoutVars>
          <dgm:animLvl val="lvl"/>
          <dgm:resizeHandles val="exact"/>
        </dgm:presLayoutVars>
      </dgm:prSet>
      <dgm:spPr/>
      <dgm:t>
        <a:bodyPr/>
        <a:lstStyle/>
        <a:p>
          <a:endParaRPr lang="en-US"/>
        </a:p>
      </dgm:t>
    </dgm:pt>
    <dgm:pt modelId="{05055BBD-8FA3-4F9D-85C4-8F7B32A8B643}" type="pres">
      <dgm:prSet presAssocID="{ECD53AA6-2760-4983-BD0E-A8E5A0297C55}" presName="parentText" presStyleLbl="node1" presStyleIdx="0" presStyleCnt="4">
        <dgm:presLayoutVars>
          <dgm:chMax val="0"/>
          <dgm:bulletEnabled val="1"/>
        </dgm:presLayoutVars>
      </dgm:prSet>
      <dgm:spPr/>
      <dgm:t>
        <a:bodyPr/>
        <a:lstStyle/>
        <a:p>
          <a:endParaRPr lang="en-US"/>
        </a:p>
      </dgm:t>
    </dgm:pt>
    <dgm:pt modelId="{111D9FEA-51A2-4261-9C38-B2F7122E1BCE}" type="pres">
      <dgm:prSet presAssocID="{ECD53AA6-2760-4983-BD0E-A8E5A0297C55}" presName="childText" presStyleLbl="revTx" presStyleIdx="0" presStyleCnt="4">
        <dgm:presLayoutVars>
          <dgm:bulletEnabled val="1"/>
        </dgm:presLayoutVars>
      </dgm:prSet>
      <dgm:spPr/>
      <dgm:t>
        <a:bodyPr/>
        <a:lstStyle/>
        <a:p>
          <a:endParaRPr lang="en-US"/>
        </a:p>
      </dgm:t>
    </dgm:pt>
    <dgm:pt modelId="{779211EC-CB46-4F6D-8CB8-F38D6525144F}" type="pres">
      <dgm:prSet presAssocID="{691DF58B-3CDF-4CE1-906C-5D882FCC75CE}" presName="parentText" presStyleLbl="node1" presStyleIdx="1" presStyleCnt="4">
        <dgm:presLayoutVars>
          <dgm:chMax val="0"/>
          <dgm:bulletEnabled val="1"/>
        </dgm:presLayoutVars>
      </dgm:prSet>
      <dgm:spPr/>
      <dgm:t>
        <a:bodyPr/>
        <a:lstStyle/>
        <a:p>
          <a:endParaRPr lang="en-US"/>
        </a:p>
      </dgm:t>
    </dgm:pt>
    <dgm:pt modelId="{19EC35ED-849B-4CC5-9438-4FBA7424856B}" type="pres">
      <dgm:prSet presAssocID="{691DF58B-3CDF-4CE1-906C-5D882FCC75CE}" presName="childText" presStyleLbl="revTx" presStyleIdx="1" presStyleCnt="4">
        <dgm:presLayoutVars>
          <dgm:bulletEnabled val="1"/>
        </dgm:presLayoutVars>
      </dgm:prSet>
      <dgm:spPr/>
      <dgm:t>
        <a:bodyPr/>
        <a:lstStyle/>
        <a:p>
          <a:endParaRPr lang="en-US"/>
        </a:p>
      </dgm:t>
    </dgm:pt>
    <dgm:pt modelId="{7A465577-06EC-4EAB-AF3C-ACED4EF61663}" type="pres">
      <dgm:prSet presAssocID="{113755F7-D5F1-47E8-A98D-EBBC9D92941E}" presName="parentText" presStyleLbl="node1" presStyleIdx="2" presStyleCnt="4">
        <dgm:presLayoutVars>
          <dgm:chMax val="0"/>
          <dgm:bulletEnabled val="1"/>
        </dgm:presLayoutVars>
      </dgm:prSet>
      <dgm:spPr/>
      <dgm:t>
        <a:bodyPr/>
        <a:lstStyle/>
        <a:p>
          <a:endParaRPr lang="en-US"/>
        </a:p>
      </dgm:t>
    </dgm:pt>
    <dgm:pt modelId="{77D5B86B-E44B-49E0-8E11-618F6AB0D1D2}" type="pres">
      <dgm:prSet presAssocID="{113755F7-D5F1-47E8-A98D-EBBC9D92941E}" presName="childText" presStyleLbl="revTx" presStyleIdx="2" presStyleCnt="4">
        <dgm:presLayoutVars>
          <dgm:bulletEnabled val="1"/>
        </dgm:presLayoutVars>
      </dgm:prSet>
      <dgm:spPr/>
      <dgm:t>
        <a:bodyPr/>
        <a:lstStyle/>
        <a:p>
          <a:endParaRPr lang="en-US"/>
        </a:p>
      </dgm:t>
    </dgm:pt>
    <dgm:pt modelId="{FD5FE670-1493-48EE-B489-2301A7565A34}" type="pres">
      <dgm:prSet presAssocID="{CE87AA03-A395-48F8-A485-D9134043A13B}" presName="parentText" presStyleLbl="node1" presStyleIdx="3" presStyleCnt="4">
        <dgm:presLayoutVars>
          <dgm:chMax val="0"/>
          <dgm:bulletEnabled val="1"/>
        </dgm:presLayoutVars>
      </dgm:prSet>
      <dgm:spPr/>
      <dgm:t>
        <a:bodyPr/>
        <a:lstStyle/>
        <a:p>
          <a:endParaRPr lang="en-US"/>
        </a:p>
      </dgm:t>
    </dgm:pt>
    <dgm:pt modelId="{B97D9CEE-C4AB-487D-A617-E4EC6CE6DF2A}" type="pres">
      <dgm:prSet presAssocID="{CE87AA03-A395-48F8-A485-D9134043A13B}" presName="childText" presStyleLbl="revTx" presStyleIdx="3" presStyleCnt="4">
        <dgm:presLayoutVars>
          <dgm:bulletEnabled val="1"/>
        </dgm:presLayoutVars>
      </dgm:prSet>
      <dgm:spPr/>
      <dgm:t>
        <a:bodyPr/>
        <a:lstStyle/>
        <a:p>
          <a:endParaRPr lang="en-US"/>
        </a:p>
      </dgm:t>
    </dgm:pt>
  </dgm:ptLst>
  <dgm:cxnLst>
    <dgm:cxn modelId="{D40D970B-34C2-469D-AF62-095773F32A34}" srcId="{ECD53AA6-2760-4983-BD0E-A8E5A0297C55}" destId="{03689460-107F-4180-A1FF-550471A6D56F}" srcOrd="0" destOrd="0" parTransId="{9A91DF10-2589-4133-9746-D82B6F2CAA3D}" sibTransId="{04B68FB9-776F-4A96-9718-EEE3393E8F47}"/>
    <dgm:cxn modelId="{5B629EE1-0E4D-4E56-8970-B2A0246C2BE5}" type="presOf" srcId="{03689460-107F-4180-A1FF-550471A6D56F}" destId="{111D9FEA-51A2-4261-9C38-B2F7122E1BCE}" srcOrd="0" destOrd="0" presId="urn:microsoft.com/office/officeart/2005/8/layout/vList2"/>
    <dgm:cxn modelId="{F81405F1-7FC4-4F25-96CD-81C06CA6E84E}" type="presOf" srcId="{113755F7-D5F1-47E8-A98D-EBBC9D92941E}" destId="{7A465577-06EC-4EAB-AF3C-ACED4EF61663}" srcOrd="0" destOrd="0" presId="urn:microsoft.com/office/officeart/2005/8/layout/vList2"/>
    <dgm:cxn modelId="{1F0627B2-5A24-456E-9235-EF50F40C0F2D}" srcId="{CE87AA03-A395-48F8-A485-D9134043A13B}" destId="{0290A5D8-C82F-4EDF-BD35-CEF20D8EF36B}" srcOrd="0" destOrd="0" parTransId="{6FF68458-AB71-489A-BD35-E7307E1BDA96}" sibTransId="{B417410B-6407-4C1A-BE4D-C9CA13608B5A}"/>
    <dgm:cxn modelId="{34015D58-14C5-4D05-8AD0-C4F610361EF1}" srcId="{0ACC23F6-F30D-4C93-BD89-FAD4F534A6D9}" destId="{691DF58B-3CDF-4CE1-906C-5D882FCC75CE}" srcOrd="1" destOrd="0" parTransId="{BA113D91-EDDB-4B90-B9D5-895EA2B09FC9}" sibTransId="{B82D3859-50CF-4E7E-AFAE-2F52FA3C38B6}"/>
    <dgm:cxn modelId="{127BB51A-6F9A-454D-BC7D-BDBF2FB33217}" srcId="{113755F7-D5F1-47E8-A98D-EBBC9D92941E}" destId="{B9FE6439-6B79-4B11-83A0-978A94CAD887}" srcOrd="0" destOrd="0" parTransId="{B70BCE0E-EDE6-4D94-BA25-3CEAADF94C6D}" sibTransId="{C54C9394-4159-4A43-9211-625A9C83ED45}"/>
    <dgm:cxn modelId="{AAE96A0A-3CC4-4AC4-A5ED-70131A6BBEDA}" srcId="{691DF58B-3CDF-4CE1-906C-5D882FCC75CE}" destId="{91EBF8CE-CB1F-460C-A531-408AA5CA51C4}" srcOrd="0" destOrd="0" parTransId="{9E230673-0723-41B8-9BFB-03A4501F79F7}" sibTransId="{0FDC1A81-7749-40EE-B15F-5396657669D3}"/>
    <dgm:cxn modelId="{58F090DB-C793-4634-9032-6B5D81632423}" type="presOf" srcId="{CE87AA03-A395-48F8-A485-D9134043A13B}" destId="{FD5FE670-1493-48EE-B489-2301A7565A34}" srcOrd="0" destOrd="0" presId="urn:microsoft.com/office/officeart/2005/8/layout/vList2"/>
    <dgm:cxn modelId="{6337BA91-2D90-4FFF-8502-5B26F524D283}" type="presOf" srcId="{0ACC23F6-F30D-4C93-BD89-FAD4F534A6D9}" destId="{C87167AB-E37F-4BC6-B187-7FF8F7B28082}" srcOrd="0" destOrd="0" presId="urn:microsoft.com/office/officeart/2005/8/layout/vList2"/>
    <dgm:cxn modelId="{1038DD18-A25E-4D45-B26B-3AE62797C5AD}" type="presOf" srcId="{691DF58B-3CDF-4CE1-906C-5D882FCC75CE}" destId="{779211EC-CB46-4F6D-8CB8-F38D6525144F}" srcOrd="0" destOrd="0" presId="urn:microsoft.com/office/officeart/2005/8/layout/vList2"/>
    <dgm:cxn modelId="{216EFBB1-2D24-4A79-8FE4-BB278C47063D}" type="presOf" srcId="{B9FE6439-6B79-4B11-83A0-978A94CAD887}" destId="{77D5B86B-E44B-49E0-8E11-618F6AB0D1D2}" srcOrd="0" destOrd="0" presId="urn:microsoft.com/office/officeart/2005/8/layout/vList2"/>
    <dgm:cxn modelId="{F957B915-AECB-4C4A-9102-88878855E7C9}" srcId="{0ACC23F6-F30D-4C93-BD89-FAD4F534A6D9}" destId="{ECD53AA6-2760-4983-BD0E-A8E5A0297C55}" srcOrd="0" destOrd="0" parTransId="{E9AF043F-4693-4D21-A747-9E11F024B99A}" sibTransId="{DE13632F-9951-4214-8058-5317558411DF}"/>
    <dgm:cxn modelId="{96BE0CBF-7A5D-4DDE-AEF8-640822B58115}" srcId="{0ACC23F6-F30D-4C93-BD89-FAD4F534A6D9}" destId="{CE87AA03-A395-48F8-A485-D9134043A13B}" srcOrd="3" destOrd="0" parTransId="{5C54F542-F096-4CB8-9F38-27281EA3BD46}" sibTransId="{59CC9F25-92C3-4432-9281-24F35AF54051}"/>
    <dgm:cxn modelId="{315B33CA-84F7-4C4A-90D1-A3BF15716968}" type="presOf" srcId="{0290A5D8-C82F-4EDF-BD35-CEF20D8EF36B}" destId="{B97D9CEE-C4AB-487D-A617-E4EC6CE6DF2A}" srcOrd="0" destOrd="0" presId="urn:microsoft.com/office/officeart/2005/8/layout/vList2"/>
    <dgm:cxn modelId="{55E6627A-FAAA-4D74-8384-7D2E6A26DA55}" type="presOf" srcId="{ECD53AA6-2760-4983-BD0E-A8E5A0297C55}" destId="{05055BBD-8FA3-4F9D-85C4-8F7B32A8B643}" srcOrd="0" destOrd="0" presId="urn:microsoft.com/office/officeart/2005/8/layout/vList2"/>
    <dgm:cxn modelId="{F7382CC8-FC11-45C9-A01F-E00F6CC09191}" srcId="{0ACC23F6-F30D-4C93-BD89-FAD4F534A6D9}" destId="{113755F7-D5F1-47E8-A98D-EBBC9D92941E}" srcOrd="2" destOrd="0" parTransId="{4909D090-1C66-4270-BA20-F560FF7B263A}" sibTransId="{D683DC19-AC3A-4C55-822F-13F965DCB758}"/>
    <dgm:cxn modelId="{56040928-704A-40DB-B0E5-BEB4FCEDECB7}" type="presOf" srcId="{91EBF8CE-CB1F-460C-A531-408AA5CA51C4}" destId="{19EC35ED-849B-4CC5-9438-4FBA7424856B}" srcOrd="0" destOrd="0" presId="urn:microsoft.com/office/officeart/2005/8/layout/vList2"/>
    <dgm:cxn modelId="{B5F24455-E3FA-48E8-B7A8-14B12A73D908}" type="presParOf" srcId="{C87167AB-E37F-4BC6-B187-7FF8F7B28082}" destId="{05055BBD-8FA3-4F9D-85C4-8F7B32A8B643}" srcOrd="0" destOrd="0" presId="urn:microsoft.com/office/officeart/2005/8/layout/vList2"/>
    <dgm:cxn modelId="{58D11639-91CE-4FBF-A1A9-DADAC015896E}" type="presParOf" srcId="{C87167AB-E37F-4BC6-B187-7FF8F7B28082}" destId="{111D9FEA-51A2-4261-9C38-B2F7122E1BCE}" srcOrd="1" destOrd="0" presId="urn:microsoft.com/office/officeart/2005/8/layout/vList2"/>
    <dgm:cxn modelId="{FF58A968-CD8A-4366-BC9F-859813B90833}" type="presParOf" srcId="{C87167AB-E37F-4BC6-B187-7FF8F7B28082}" destId="{779211EC-CB46-4F6D-8CB8-F38D6525144F}" srcOrd="2" destOrd="0" presId="urn:microsoft.com/office/officeart/2005/8/layout/vList2"/>
    <dgm:cxn modelId="{E5AB9623-FE91-4118-80A9-79457271F602}" type="presParOf" srcId="{C87167AB-E37F-4BC6-B187-7FF8F7B28082}" destId="{19EC35ED-849B-4CC5-9438-4FBA7424856B}" srcOrd="3" destOrd="0" presId="urn:microsoft.com/office/officeart/2005/8/layout/vList2"/>
    <dgm:cxn modelId="{CC8572A7-0BFC-42FA-B5E2-E31C8F5A879D}" type="presParOf" srcId="{C87167AB-E37F-4BC6-B187-7FF8F7B28082}" destId="{7A465577-06EC-4EAB-AF3C-ACED4EF61663}" srcOrd="4" destOrd="0" presId="urn:microsoft.com/office/officeart/2005/8/layout/vList2"/>
    <dgm:cxn modelId="{74692B8D-4E2A-4BAE-B099-0BF989BE1B61}" type="presParOf" srcId="{C87167AB-E37F-4BC6-B187-7FF8F7B28082}" destId="{77D5B86B-E44B-49E0-8E11-618F6AB0D1D2}" srcOrd="5" destOrd="0" presId="urn:microsoft.com/office/officeart/2005/8/layout/vList2"/>
    <dgm:cxn modelId="{93EB51CF-AA01-48E2-AD41-E7D0AC79A68C}" type="presParOf" srcId="{C87167AB-E37F-4BC6-B187-7FF8F7B28082}" destId="{FD5FE670-1493-48EE-B489-2301A7565A34}" srcOrd="6" destOrd="0" presId="urn:microsoft.com/office/officeart/2005/8/layout/vList2"/>
    <dgm:cxn modelId="{53428823-28CA-49FE-8F30-E82955D4F2C1}" type="presParOf" srcId="{C87167AB-E37F-4BC6-B187-7FF8F7B28082}" destId="{B97D9CEE-C4AB-487D-A617-E4EC6CE6DF2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10/7/2022</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10/7/2022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a:t>
            </a:fld>
            <a:endParaRPr lang="en-US" noProof="0" dirty="0"/>
          </a:p>
        </p:txBody>
      </p:sp>
    </p:spTree>
    <p:extLst>
      <p:ext uri="{BB962C8B-B14F-4D97-AF65-F5344CB8AC3E}">
        <p14:creationId xmlns:p14="http://schemas.microsoft.com/office/powerpoint/2010/main" val="338232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10</a:t>
            </a:fld>
            <a:endParaRPr lang="en-US" noProof="0" dirty="0"/>
          </a:p>
        </p:txBody>
      </p:sp>
    </p:spTree>
    <p:extLst>
      <p:ext uri="{BB962C8B-B14F-4D97-AF65-F5344CB8AC3E}">
        <p14:creationId xmlns:p14="http://schemas.microsoft.com/office/powerpoint/2010/main" val="310144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11</a:t>
            </a:fld>
            <a:endParaRPr lang="en-US" noProof="0" dirty="0"/>
          </a:p>
        </p:txBody>
      </p:sp>
    </p:spTree>
    <p:extLst>
      <p:ext uri="{BB962C8B-B14F-4D97-AF65-F5344CB8AC3E}">
        <p14:creationId xmlns:p14="http://schemas.microsoft.com/office/powerpoint/2010/main" val="150800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12</a:t>
            </a:fld>
            <a:endParaRPr lang="en-US" noProof="0" dirty="0"/>
          </a:p>
        </p:txBody>
      </p:sp>
    </p:spTree>
    <p:extLst>
      <p:ext uri="{BB962C8B-B14F-4D97-AF65-F5344CB8AC3E}">
        <p14:creationId xmlns:p14="http://schemas.microsoft.com/office/powerpoint/2010/main" val="212982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13</a:t>
            </a:fld>
            <a:endParaRPr lang="en-US" noProof="0" dirty="0"/>
          </a:p>
        </p:txBody>
      </p:sp>
    </p:spTree>
    <p:extLst>
      <p:ext uri="{BB962C8B-B14F-4D97-AF65-F5344CB8AC3E}">
        <p14:creationId xmlns:p14="http://schemas.microsoft.com/office/powerpoint/2010/main" val="64976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14</a:t>
            </a:fld>
            <a:endParaRPr lang="en-US" noProof="0" dirty="0"/>
          </a:p>
        </p:txBody>
      </p:sp>
    </p:spTree>
    <p:extLst>
      <p:ext uri="{BB962C8B-B14F-4D97-AF65-F5344CB8AC3E}">
        <p14:creationId xmlns:p14="http://schemas.microsoft.com/office/powerpoint/2010/main" val="1954940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15</a:t>
            </a:fld>
            <a:endParaRPr lang="en-US" noProof="0" dirty="0"/>
          </a:p>
        </p:txBody>
      </p:sp>
    </p:spTree>
    <p:extLst>
      <p:ext uri="{BB962C8B-B14F-4D97-AF65-F5344CB8AC3E}">
        <p14:creationId xmlns:p14="http://schemas.microsoft.com/office/powerpoint/2010/main" val="1547425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16</a:t>
            </a:fld>
            <a:endParaRPr lang="en-US" noProof="0" dirty="0"/>
          </a:p>
        </p:txBody>
      </p:sp>
    </p:spTree>
    <p:extLst>
      <p:ext uri="{BB962C8B-B14F-4D97-AF65-F5344CB8AC3E}">
        <p14:creationId xmlns:p14="http://schemas.microsoft.com/office/powerpoint/2010/main" val="207179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17</a:t>
            </a:fld>
            <a:endParaRPr lang="en-US" noProof="0" dirty="0"/>
          </a:p>
        </p:txBody>
      </p:sp>
    </p:spTree>
    <p:extLst>
      <p:ext uri="{BB962C8B-B14F-4D97-AF65-F5344CB8AC3E}">
        <p14:creationId xmlns:p14="http://schemas.microsoft.com/office/powerpoint/2010/main" val="3269229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18</a:t>
            </a:fld>
            <a:endParaRPr lang="en-US" noProof="0" dirty="0"/>
          </a:p>
        </p:txBody>
      </p:sp>
    </p:spTree>
    <p:extLst>
      <p:ext uri="{BB962C8B-B14F-4D97-AF65-F5344CB8AC3E}">
        <p14:creationId xmlns:p14="http://schemas.microsoft.com/office/powerpoint/2010/main" val="3327297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19</a:t>
            </a:fld>
            <a:endParaRPr lang="en-US" noProof="0" dirty="0"/>
          </a:p>
        </p:txBody>
      </p:sp>
    </p:spTree>
    <p:extLst>
      <p:ext uri="{BB962C8B-B14F-4D97-AF65-F5344CB8AC3E}">
        <p14:creationId xmlns:p14="http://schemas.microsoft.com/office/powerpoint/2010/main" val="220601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a:t>
            </a:fld>
            <a:endParaRPr lang="en-US" noProof="0" dirty="0"/>
          </a:p>
        </p:txBody>
      </p:sp>
    </p:spTree>
    <p:extLst>
      <p:ext uri="{BB962C8B-B14F-4D97-AF65-F5344CB8AC3E}">
        <p14:creationId xmlns:p14="http://schemas.microsoft.com/office/powerpoint/2010/main" val="3678128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20</a:t>
            </a:fld>
            <a:endParaRPr lang="en-US" noProof="0" dirty="0"/>
          </a:p>
        </p:txBody>
      </p:sp>
    </p:spTree>
    <p:extLst>
      <p:ext uri="{BB962C8B-B14F-4D97-AF65-F5344CB8AC3E}">
        <p14:creationId xmlns:p14="http://schemas.microsoft.com/office/powerpoint/2010/main" val="233906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21</a:t>
            </a:fld>
            <a:endParaRPr lang="en-US" noProof="0" dirty="0"/>
          </a:p>
        </p:txBody>
      </p:sp>
    </p:spTree>
    <p:extLst>
      <p:ext uri="{BB962C8B-B14F-4D97-AF65-F5344CB8AC3E}">
        <p14:creationId xmlns:p14="http://schemas.microsoft.com/office/powerpoint/2010/main" val="4078131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22</a:t>
            </a:fld>
            <a:endParaRPr lang="en-US" noProof="0" dirty="0"/>
          </a:p>
        </p:txBody>
      </p:sp>
    </p:spTree>
    <p:extLst>
      <p:ext uri="{BB962C8B-B14F-4D97-AF65-F5344CB8AC3E}">
        <p14:creationId xmlns:p14="http://schemas.microsoft.com/office/powerpoint/2010/main" val="216435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23</a:t>
            </a:fld>
            <a:endParaRPr lang="en-US" noProof="0" dirty="0"/>
          </a:p>
        </p:txBody>
      </p:sp>
    </p:spTree>
    <p:extLst>
      <p:ext uri="{BB962C8B-B14F-4D97-AF65-F5344CB8AC3E}">
        <p14:creationId xmlns:p14="http://schemas.microsoft.com/office/powerpoint/2010/main" val="1262281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24</a:t>
            </a:fld>
            <a:endParaRPr lang="en-US" noProof="0" dirty="0"/>
          </a:p>
        </p:txBody>
      </p:sp>
    </p:spTree>
    <p:extLst>
      <p:ext uri="{BB962C8B-B14F-4D97-AF65-F5344CB8AC3E}">
        <p14:creationId xmlns:p14="http://schemas.microsoft.com/office/powerpoint/2010/main" val="525709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25</a:t>
            </a:fld>
            <a:endParaRPr lang="en-US" noProof="0" dirty="0"/>
          </a:p>
        </p:txBody>
      </p:sp>
    </p:spTree>
    <p:extLst>
      <p:ext uri="{BB962C8B-B14F-4D97-AF65-F5344CB8AC3E}">
        <p14:creationId xmlns:p14="http://schemas.microsoft.com/office/powerpoint/2010/main" val="1695838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26</a:t>
            </a:fld>
            <a:endParaRPr lang="en-US" noProof="0" dirty="0"/>
          </a:p>
        </p:txBody>
      </p:sp>
    </p:spTree>
    <p:extLst>
      <p:ext uri="{BB962C8B-B14F-4D97-AF65-F5344CB8AC3E}">
        <p14:creationId xmlns:p14="http://schemas.microsoft.com/office/powerpoint/2010/main" val="404537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27</a:t>
            </a:fld>
            <a:endParaRPr lang="en-US" noProof="0" dirty="0"/>
          </a:p>
        </p:txBody>
      </p:sp>
    </p:spTree>
    <p:extLst>
      <p:ext uri="{BB962C8B-B14F-4D97-AF65-F5344CB8AC3E}">
        <p14:creationId xmlns:p14="http://schemas.microsoft.com/office/powerpoint/2010/main" val="967863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28</a:t>
            </a:fld>
            <a:endParaRPr lang="en-US" noProof="0" dirty="0"/>
          </a:p>
        </p:txBody>
      </p:sp>
    </p:spTree>
    <p:extLst>
      <p:ext uri="{BB962C8B-B14F-4D97-AF65-F5344CB8AC3E}">
        <p14:creationId xmlns:p14="http://schemas.microsoft.com/office/powerpoint/2010/main" val="3197595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29</a:t>
            </a:fld>
            <a:endParaRPr lang="en-US" noProof="0" dirty="0"/>
          </a:p>
        </p:txBody>
      </p:sp>
    </p:spTree>
    <p:extLst>
      <p:ext uri="{BB962C8B-B14F-4D97-AF65-F5344CB8AC3E}">
        <p14:creationId xmlns:p14="http://schemas.microsoft.com/office/powerpoint/2010/main" val="51706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a:t>
            </a:fld>
            <a:endParaRPr lang="en-US" noProof="0" dirty="0"/>
          </a:p>
        </p:txBody>
      </p:sp>
    </p:spTree>
    <p:extLst>
      <p:ext uri="{BB962C8B-B14F-4D97-AF65-F5344CB8AC3E}">
        <p14:creationId xmlns:p14="http://schemas.microsoft.com/office/powerpoint/2010/main" val="4150654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30</a:t>
            </a:fld>
            <a:endParaRPr lang="en-US" noProof="0" dirty="0"/>
          </a:p>
        </p:txBody>
      </p:sp>
    </p:spTree>
    <p:extLst>
      <p:ext uri="{BB962C8B-B14F-4D97-AF65-F5344CB8AC3E}">
        <p14:creationId xmlns:p14="http://schemas.microsoft.com/office/powerpoint/2010/main" val="3740395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31</a:t>
            </a:fld>
            <a:endParaRPr lang="en-US" noProof="0" dirty="0"/>
          </a:p>
        </p:txBody>
      </p:sp>
    </p:spTree>
    <p:extLst>
      <p:ext uri="{BB962C8B-B14F-4D97-AF65-F5344CB8AC3E}">
        <p14:creationId xmlns:p14="http://schemas.microsoft.com/office/powerpoint/2010/main" val="426773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32</a:t>
            </a:fld>
            <a:endParaRPr lang="en-US" noProof="0" dirty="0"/>
          </a:p>
        </p:txBody>
      </p:sp>
    </p:spTree>
    <p:extLst>
      <p:ext uri="{BB962C8B-B14F-4D97-AF65-F5344CB8AC3E}">
        <p14:creationId xmlns:p14="http://schemas.microsoft.com/office/powerpoint/2010/main" val="288993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33</a:t>
            </a:fld>
            <a:endParaRPr lang="en-US" noProof="0" dirty="0"/>
          </a:p>
        </p:txBody>
      </p:sp>
    </p:spTree>
    <p:extLst>
      <p:ext uri="{BB962C8B-B14F-4D97-AF65-F5344CB8AC3E}">
        <p14:creationId xmlns:p14="http://schemas.microsoft.com/office/powerpoint/2010/main" val="4175040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34</a:t>
            </a:fld>
            <a:endParaRPr lang="en-US" noProof="0" dirty="0"/>
          </a:p>
        </p:txBody>
      </p:sp>
    </p:spTree>
    <p:extLst>
      <p:ext uri="{BB962C8B-B14F-4D97-AF65-F5344CB8AC3E}">
        <p14:creationId xmlns:p14="http://schemas.microsoft.com/office/powerpoint/2010/main" val="2193711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35</a:t>
            </a:fld>
            <a:endParaRPr lang="en-US" noProof="0" dirty="0"/>
          </a:p>
        </p:txBody>
      </p:sp>
    </p:spTree>
    <p:extLst>
      <p:ext uri="{BB962C8B-B14F-4D97-AF65-F5344CB8AC3E}">
        <p14:creationId xmlns:p14="http://schemas.microsoft.com/office/powerpoint/2010/main" val="5215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36</a:t>
            </a:fld>
            <a:endParaRPr lang="en-US" noProof="0" dirty="0"/>
          </a:p>
        </p:txBody>
      </p:sp>
    </p:spTree>
    <p:extLst>
      <p:ext uri="{BB962C8B-B14F-4D97-AF65-F5344CB8AC3E}">
        <p14:creationId xmlns:p14="http://schemas.microsoft.com/office/powerpoint/2010/main" val="2790675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37</a:t>
            </a:fld>
            <a:endParaRPr lang="en-US" noProof="0" dirty="0"/>
          </a:p>
        </p:txBody>
      </p:sp>
    </p:spTree>
    <p:extLst>
      <p:ext uri="{BB962C8B-B14F-4D97-AF65-F5344CB8AC3E}">
        <p14:creationId xmlns:p14="http://schemas.microsoft.com/office/powerpoint/2010/main" val="3411988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38</a:t>
            </a:fld>
            <a:endParaRPr lang="en-US" noProof="0" dirty="0"/>
          </a:p>
        </p:txBody>
      </p:sp>
    </p:spTree>
    <p:extLst>
      <p:ext uri="{BB962C8B-B14F-4D97-AF65-F5344CB8AC3E}">
        <p14:creationId xmlns:p14="http://schemas.microsoft.com/office/powerpoint/2010/main" val="3868722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39</a:t>
            </a:fld>
            <a:endParaRPr lang="en-US" noProof="0" dirty="0"/>
          </a:p>
        </p:txBody>
      </p:sp>
    </p:spTree>
    <p:extLst>
      <p:ext uri="{BB962C8B-B14F-4D97-AF65-F5344CB8AC3E}">
        <p14:creationId xmlns:p14="http://schemas.microsoft.com/office/powerpoint/2010/main" val="92938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4</a:t>
            </a:fld>
            <a:endParaRPr lang="en-US" noProof="0" dirty="0"/>
          </a:p>
        </p:txBody>
      </p:sp>
    </p:spTree>
    <p:extLst>
      <p:ext uri="{BB962C8B-B14F-4D97-AF65-F5344CB8AC3E}">
        <p14:creationId xmlns:p14="http://schemas.microsoft.com/office/powerpoint/2010/main" val="1544033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40</a:t>
            </a:fld>
            <a:endParaRPr lang="en-US" noProof="0" dirty="0"/>
          </a:p>
        </p:txBody>
      </p:sp>
    </p:spTree>
    <p:extLst>
      <p:ext uri="{BB962C8B-B14F-4D97-AF65-F5344CB8AC3E}">
        <p14:creationId xmlns:p14="http://schemas.microsoft.com/office/powerpoint/2010/main" val="11447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41</a:t>
            </a:fld>
            <a:endParaRPr lang="en-US" noProof="0" dirty="0"/>
          </a:p>
        </p:txBody>
      </p:sp>
    </p:spTree>
    <p:extLst>
      <p:ext uri="{BB962C8B-B14F-4D97-AF65-F5344CB8AC3E}">
        <p14:creationId xmlns:p14="http://schemas.microsoft.com/office/powerpoint/2010/main" val="3714825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42</a:t>
            </a:fld>
            <a:endParaRPr lang="en-US" noProof="0" dirty="0"/>
          </a:p>
        </p:txBody>
      </p:sp>
    </p:spTree>
    <p:extLst>
      <p:ext uri="{BB962C8B-B14F-4D97-AF65-F5344CB8AC3E}">
        <p14:creationId xmlns:p14="http://schemas.microsoft.com/office/powerpoint/2010/main" val="303669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5</a:t>
            </a:fld>
            <a:endParaRPr lang="en-US" noProof="0" dirty="0"/>
          </a:p>
        </p:txBody>
      </p:sp>
    </p:spTree>
    <p:extLst>
      <p:ext uri="{BB962C8B-B14F-4D97-AF65-F5344CB8AC3E}">
        <p14:creationId xmlns:p14="http://schemas.microsoft.com/office/powerpoint/2010/main" val="118363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D7B6F-E65C-42E7-86A5-0A01C6C95227}" type="slidenum">
              <a:rPr lang="en-US" noProof="0" smtClean="0"/>
              <a:t>6</a:t>
            </a:fld>
            <a:endParaRPr lang="en-US" noProof="0" dirty="0"/>
          </a:p>
        </p:txBody>
      </p:sp>
    </p:spTree>
    <p:extLst>
      <p:ext uri="{BB962C8B-B14F-4D97-AF65-F5344CB8AC3E}">
        <p14:creationId xmlns:p14="http://schemas.microsoft.com/office/powerpoint/2010/main" val="235435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7</a:t>
            </a:fld>
            <a:endParaRPr lang="en-US" noProof="0" dirty="0"/>
          </a:p>
        </p:txBody>
      </p:sp>
    </p:spTree>
    <p:extLst>
      <p:ext uri="{BB962C8B-B14F-4D97-AF65-F5344CB8AC3E}">
        <p14:creationId xmlns:p14="http://schemas.microsoft.com/office/powerpoint/2010/main" val="38457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8</a:t>
            </a:fld>
            <a:endParaRPr lang="en-US" noProof="0" dirty="0"/>
          </a:p>
        </p:txBody>
      </p:sp>
    </p:spTree>
    <p:extLst>
      <p:ext uri="{BB962C8B-B14F-4D97-AF65-F5344CB8AC3E}">
        <p14:creationId xmlns:p14="http://schemas.microsoft.com/office/powerpoint/2010/main" val="164144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D7B6F-E65C-42E7-86A5-0A01C6C95227}" type="slidenum">
              <a:rPr lang="en-US" noProof="0" smtClean="0"/>
              <a:t>9</a:t>
            </a:fld>
            <a:endParaRPr lang="en-US" noProof="0" dirty="0"/>
          </a:p>
        </p:txBody>
      </p:sp>
    </p:spTree>
    <p:extLst>
      <p:ext uri="{BB962C8B-B14F-4D97-AF65-F5344CB8AC3E}">
        <p14:creationId xmlns:p14="http://schemas.microsoft.com/office/powerpoint/2010/main" val="2631553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cstate="email">
              <a:extLst>
                <a:ext uri="{28A0092B-C50C-407E-A947-70E740481C1C}">
                  <a14:useLocalDpi xmlns:a14="http://schemas.microsoft.com/office/drawing/2010/main"/>
                </a:ext>
              </a:extLst>
            </a:blip>
            <a:srcRect/>
            <a:stretch>
              <a:fillRect t="16306" r="1769"/>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cstate="email">
              <a:extLst>
                <a:ext uri="{28A0092B-C50C-407E-A947-70E740481C1C}">
                  <a14:useLocalDpi xmlns:a14="http://schemas.microsoft.com/office/drawing/2010/main"/>
                </a:ext>
              </a:extLst>
            </a:blip>
            <a:srcRect/>
            <a:stretch>
              <a:fillRect l="10612"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cstate="email">
              <a:extLst>
                <a:ext uri="{28A0092B-C50C-407E-A947-70E740481C1C}">
                  <a14:useLocalDpi xmlns:a14="http://schemas.microsoft.com/office/drawing/2010/main"/>
                </a:ext>
              </a:extLst>
            </a:blip>
            <a:srcRect/>
            <a:stretch>
              <a:fillRect t="6186" r="8111"/>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cstate="email">
                <a:extLst>
                  <a:ext uri="{28A0092B-C50C-407E-A947-70E740481C1C}">
                    <a14:useLocalDpi xmlns:a14="http://schemas.microsoft.com/office/drawing/2010/main"/>
                  </a:ext>
                </a:extLst>
              </a:blip>
              <a:srcRect/>
              <a:stretch>
                <a:fillRect l="8684"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cstate="email">
                <a:extLst>
                  <a:ext uri="{28A0092B-C50C-407E-A947-70E740481C1C}">
                    <a14:useLocalDpi xmlns:a14="http://schemas.microsoft.com/office/drawing/2010/main"/>
                  </a:ext>
                </a:extLst>
              </a:blip>
              <a:srcRect/>
              <a:stretch>
                <a:fillRect t="15838" r="1073"/>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cstate="email">
                <a:extLst>
                  <a:ext uri="{28A0092B-C50C-407E-A947-70E740481C1C}">
                    <a14:useLocalDpi xmlns:a14="http://schemas.microsoft.com/office/drawing/2010/main"/>
                  </a:ext>
                </a:extLst>
              </a:blip>
              <a:srcRect/>
              <a:stretch>
                <a:fillRect t="11183" r="13010"/>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cstate="email">
                <a:extLst>
                  <a:ext uri="{28A0092B-C50C-407E-A947-70E740481C1C}">
                    <a14:useLocalDpi xmlns:a14="http://schemas.microsoft.com/office/drawing/2010/main"/>
                  </a:ext>
                </a:extLst>
              </a:blip>
              <a:srcRect/>
              <a:stretch>
                <a:fillRect t="19266" r="1773"/>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cstate="email">
                <a:extLst>
                  <a:ext uri="{28A0092B-C50C-407E-A947-70E740481C1C}">
                    <a14:useLocalDpi xmlns:a14="http://schemas.microsoft.com/office/drawing/2010/main"/>
                  </a:ext>
                </a:extLst>
              </a:blip>
              <a:srcRect/>
              <a:stretch>
                <a:fillRect l="9984"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endParaRPr lang="en-US" noProof="0" dirty="0"/>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endParaRPr lang="en-US" noProof="0" dirty="0"/>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5240"/>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cstate="email">
              <a:extLst>
                <a:ext uri="{28A0092B-C50C-407E-A947-70E740481C1C}">
                  <a14:useLocalDpi xmlns:a14="http://schemas.microsoft.com/office/drawing/2010/main"/>
                </a:ext>
              </a:extLst>
            </a:blip>
            <a:srcRect/>
            <a:stretch>
              <a:fillRect l="10565"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cstate="email">
              <a:extLst>
                <a:ext uri="{28A0092B-C50C-407E-A947-70E740481C1C}">
                  <a14:useLocalDpi xmlns:a14="http://schemas.microsoft.com/office/drawing/2010/main"/>
                </a:ext>
              </a:extLst>
            </a:blip>
            <a:srcRect/>
            <a:stretch>
              <a:fillRect t="10702" r="6336"/>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a:t>Training Presented by R&amp;R Educational Consulting</a:t>
            </a:r>
            <a:endParaRPr lang="en-US" noProof="0" dirty="0"/>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cstate="email">
              <a:extLst>
                <a:ext uri="{28A0092B-C50C-407E-A947-70E740481C1C}">
                  <a14:useLocalDpi xmlns:a14="http://schemas.microsoft.com/office/drawing/2010/main"/>
                </a:ext>
              </a:extLst>
            </a:blip>
            <a:srcRect/>
            <a:stretch>
              <a:fillRect t="23847" r="3068"/>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cstate="email">
              <a:extLst>
                <a:ext uri="{28A0092B-C50C-407E-A947-70E740481C1C}">
                  <a14:useLocalDpi xmlns:a14="http://schemas.microsoft.com/office/drawing/2010/main"/>
                </a:ext>
              </a:extLst>
            </a:blip>
            <a:srcRect/>
            <a:stretch>
              <a:fillRect l="10185"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endParaRPr lang="en-US" noProof="0" dirty="0"/>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a:t>Training Presented by R&amp;R Educational Consulting</a:t>
            </a:r>
            <a:endParaRPr lang="en-US" noProof="0" dirty="0"/>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2.sv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8.emf"/><Relationship Id="rId4" Type="http://schemas.openxmlformats.org/officeDocument/2006/relationships/image" Target="../media/image57.emf"/></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3" Type="http://schemas.openxmlformats.org/officeDocument/2006/relationships/hyperlink" Target="https://www.iowaafterschoolalliance.org/quality"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64.emf"/></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68.emf"/><Relationship Id="rId4" Type="http://schemas.openxmlformats.org/officeDocument/2006/relationships/image" Target="../media/image67.emf"/></Relationships>
</file>

<file path=ppt/slides/_rels/slide3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70.emf"/><Relationship Id="rId4" Type="http://schemas.openxmlformats.org/officeDocument/2006/relationships/image" Target="../media/image69.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vic.jaras@iowa.gov"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mailto:cravey@rredc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2.emf"/><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lstStyle/>
          <a:p>
            <a:r>
              <a:rPr lang="en-US" dirty="0"/>
              <a:t>October2022</a:t>
            </a:r>
            <a:endParaRPr lang="ru-RU" dirty="0"/>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Autofit/>
          </a:bodyPr>
          <a:lstStyle/>
          <a:p>
            <a:r>
              <a:rPr lang="en-US" sz="4400" dirty="0"/>
              <a:t>Iowa 21st CCLC Local Evaluation Form 2021-2022</a:t>
            </a:r>
            <a:endParaRPr lang="ru-RU" sz="4400" dirty="0"/>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normAutofit/>
          </a:bodyPr>
          <a:lstStyle/>
          <a:p>
            <a:r>
              <a:rPr lang="en-US" sz="2400" dirty="0"/>
              <a:t>R&amp;R Educational Consulting</a:t>
            </a:r>
            <a:endParaRPr lang="ru-RU" sz="2400" dirty="0"/>
          </a:p>
        </p:txBody>
      </p:sp>
      <p:pic>
        <p:nvPicPr>
          <p:cNvPr id="14" name="Picture Placeholder 13" descr="A group of people posing for a photo&#10;&#10;Description automatically generated">
            <a:extLst>
              <a:ext uri="{FF2B5EF4-FFF2-40B4-BE49-F238E27FC236}">
                <a16:creationId xmlns:a16="http://schemas.microsoft.com/office/drawing/2014/main" xmlns="" id="{1FED2026-8A1E-7F4C-9BD7-79F1EF47B743}"/>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7698BB0-EEDB-5CE2-C9B2-FCEF55CEDD35}"/>
              </a:ext>
            </a:extLst>
          </p:cNvPr>
          <p:cNvPicPr>
            <a:picLocks noChangeAspect="1"/>
          </p:cNvPicPr>
          <p:nvPr/>
        </p:nvPicPr>
        <p:blipFill>
          <a:blip r:embed="rId3"/>
          <a:stretch>
            <a:fillRect/>
          </a:stretch>
        </p:blipFill>
        <p:spPr>
          <a:xfrm>
            <a:off x="2797030" y="1835539"/>
            <a:ext cx="9600090" cy="3607306"/>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353684"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sp>
        <p:nvSpPr>
          <p:cNvPr id="11" name="Speech Bubble: Oval 10">
            <a:extLst>
              <a:ext uri="{FF2B5EF4-FFF2-40B4-BE49-F238E27FC236}">
                <a16:creationId xmlns:a16="http://schemas.microsoft.com/office/drawing/2014/main" xmlns="" id="{CEEB3A6D-E4BC-83A9-F2A9-A8BFDEAC6B34}"/>
              </a:ext>
            </a:extLst>
          </p:cNvPr>
          <p:cNvSpPr/>
          <p:nvPr/>
        </p:nvSpPr>
        <p:spPr>
          <a:xfrm>
            <a:off x="276457" y="2066935"/>
            <a:ext cx="2315453" cy="1877322"/>
          </a:xfrm>
          <a:prstGeom prst="wedgeEllipseCallout">
            <a:avLst>
              <a:gd name="adj1" fmla="val 225401"/>
              <a:gd name="adj2" fmla="val -312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Total Attendance</a:t>
            </a:r>
          </a:p>
        </p:txBody>
      </p:sp>
      <p:sp>
        <p:nvSpPr>
          <p:cNvPr id="7" name="Arrow: Down 6">
            <a:extLst>
              <a:ext uri="{FF2B5EF4-FFF2-40B4-BE49-F238E27FC236}">
                <a16:creationId xmlns:a16="http://schemas.microsoft.com/office/drawing/2014/main" xmlns="" id="{E9FCD203-AE08-5AAA-9087-56D0344D5A73}"/>
              </a:ext>
            </a:extLst>
          </p:cNvPr>
          <p:cNvSpPr/>
          <p:nvPr/>
        </p:nvSpPr>
        <p:spPr>
          <a:xfrm>
            <a:off x="9284677" y="1302611"/>
            <a:ext cx="844062"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D4672DB-0AFF-2FCA-0E3A-1B9172B54F8B}"/>
              </a:ext>
            </a:extLst>
          </p:cNvPr>
          <p:cNvSpPr/>
          <p:nvPr/>
        </p:nvSpPr>
        <p:spPr>
          <a:xfrm>
            <a:off x="5590180" y="1942691"/>
            <a:ext cx="2239369" cy="3499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xmlns="" id="{0573B0E0-C00F-6C09-1BDD-FF67A740F17A}"/>
              </a:ext>
            </a:extLst>
          </p:cNvPr>
          <p:cNvCxnSpPr>
            <a:cxnSpLocks/>
          </p:cNvCxnSpPr>
          <p:nvPr/>
        </p:nvCxnSpPr>
        <p:spPr>
          <a:xfrm flipH="1">
            <a:off x="3581400" y="3524250"/>
            <a:ext cx="2514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D7DE5FF1-5D44-503E-4559-7D0ABC2BE9B0}"/>
              </a:ext>
            </a:extLst>
          </p:cNvPr>
          <p:cNvCxnSpPr>
            <a:cxnSpLocks/>
          </p:cNvCxnSpPr>
          <p:nvPr/>
        </p:nvCxnSpPr>
        <p:spPr>
          <a:xfrm flipH="1">
            <a:off x="6264909" y="4305300"/>
            <a:ext cx="2514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E6BD510-037D-22CF-7A58-AB912046A78C}"/>
              </a:ext>
            </a:extLst>
          </p:cNvPr>
          <p:cNvCxnSpPr>
            <a:cxnSpLocks/>
          </p:cNvCxnSpPr>
          <p:nvPr/>
        </p:nvCxnSpPr>
        <p:spPr>
          <a:xfrm flipH="1">
            <a:off x="4838700" y="5143500"/>
            <a:ext cx="2514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F50FCDCC-7F75-04A6-D27E-E72E50F75DEE}"/>
              </a:ext>
            </a:extLst>
          </p:cNvPr>
          <p:cNvCxnSpPr>
            <a:cxnSpLocks/>
          </p:cNvCxnSpPr>
          <p:nvPr/>
        </p:nvCxnSpPr>
        <p:spPr>
          <a:xfrm flipH="1">
            <a:off x="4838700" y="4876800"/>
            <a:ext cx="2514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16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461440"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pic>
        <p:nvPicPr>
          <p:cNvPr id="8" name="Picture 7">
            <a:extLst>
              <a:ext uri="{FF2B5EF4-FFF2-40B4-BE49-F238E27FC236}">
                <a16:creationId xmlns:a16="http://schemas.microsoft.com/office/drawing/2014/main" xmlns="" id="{8453F7BC-812C-7283-6B40-B94462CD8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8" y="1333092"/>
            <a:ext cx="12130842" cy="941186"/>
          </a:xfrm>
          <a:prstGeom prst="rect">
            <a:avLst/>
          </a:prstGeom>
        </p:spPr>
      </p:pic>
      <p:pic>
        <p:nvPicPr>
          <p:cNvPr id="7" name="Picture 6">
            <a:extLst>
              <a:ext uri="{FF2B5EF4-FFF2-40B4-BE49-F238E27FC236}">
                <a16:creationId xmlns:a16="http://schemas.microsoft.com/office/drawing/2014/main" xmlns="" id="{11859454-843C-0E5A-9015-23F77E2627DE}"/>
              </a:ext>
            </a:extLst>
          </p:cNvPr>
          <p:cNvPicPr>
            <a:picLocks noChangeAspect="1"/>
          </p:cNvPicPr>
          <p:nvPr/>
        </p:nvPicPr>
        <p:blipFill>
          <a:blip r:embed="rId4"/>
          <a:stretch>
            <a:fillRect/>
          </a:stretch>
        </p:blipFill>
        <p:spPr>
          <a:xfrm>
            <a:off x="0" y="2342959"/>
            <a:ext cx="12192000" cy="952882"/>
          </a:xfrm>
          <a:prstGeom prst="rect">
            <a:avLst/>
          </a:prstGeom>
        </p:spPr>
      </p:pic>
      <p:pic>
        <p:nvPicPr>
          <p:cNvPr id="11" name="Picture 10">
            <a:extLst>
              <a:ext uri="{FF2B5EF4-FFF2-40B4-BE49-F238E27FC236}">
                <a16:creationId xmlns:a16="http://schemas.microsoft.com/office/drawing/2014/main" xmlns="" id="{900EFF76-8BDA-47D7-D49D-A0ADE5934A99}"/>
              </a:ext>
            </a:extLst>
          </p:cNvPr>
          <p:cNvPicPr>
            <a:picLocks noChangeAspect="1"/>
          </p:cNvPicPr>
          <p:nvPr/>
        </p:nvPicPr>
        <p:blipFill>
          <a:blip r:embed="rId5"/>
          <a:stretch>
            <a:fillRect/>
          </a:stretch>
        </p:blipFill>
        <p:spPr>
          <a:xfrm>
            <a:off x="0" y="3338136"/>
            <a:ext cx="12192000" cy="928449"/>
          </a:xfrm>
          <a:prstGeom prst="rect">
            <a:avLst/>
          </a:prstGeom>
        </p:spPr>
      </p:pic>
      <p:pic>
        <p:nvPicPr>
          <p:cNvPr id="14" name="Picture 13">
            <a:extLst>
              <a:ext uri="{FF2B5EF4-FFF2-40B4-BE49-F238E27FC236}">
                <a16:creationId xmlns:a16="http://schemas.microsoft.com/office/drawing/2014/main" xmlns="" id="{4FF6B112-5266-704F-C9DD-49DC992477B1}"/>
              </a:ext>
            </a:extLst>
          </p:cNvPr>
          <p:cNvPicPr>
            <a:picLocks noChangeAspect="1"/>
          </p:cNvPicPr>
          <p:nvPr/>
        </p:nvPicPr>
        <p:blipFill>
          <a:blip r:embed="rId6"/>
          <a:stretch>
            <a:fillRect/>
          </a:stretch>
        </p:blipFill>
        <p:spPr>
          <a:xfrm>
            <a:off x="61158" y="4276911"/>
            <a:ext cx="12192000" cy="906996"/>
          </a:xfrm>
          <a:prstGeom prst="rect">
            <a:avLst/>
          </a:prstGeom>
        </p:spPr>
      </p:pic>
      <p:pic>
        <p:nvPicPr>
          <p:cNvPr id="19" name="Picture 18">
            <a:extLst>
              <a:ext uri="{FF2B5EF4-FFF2-40B4-BE49-F238E27FC236}">
                <a16:creationId xmlns:a16="http://schemas.microsoft.com/office/drawing/2014/main" xmlns="" id="{865CD61B-5C86-DDFD-5A07-5BA3CA3298FC}"/>
              </a:ext>
            </a:extLst>
          </p:cNvPr>
          <p:cNvPicPr>
            <a:picLocks noChangeAspect="1"/>
          </p:cNvPicPr>
          <p:nvPr/>
        </p:nvPicPr>
        <p:blipFill>
          <a:blip r:embed="rId7"/>
          <a:stretch>
            <a:fillRect/>
          </a:stretch>
        </p:blipFill>
        <p:spPr>
          <a:xfrm>
            <a:off x="49235" y="5339843"/>
            <a:ext cx="12192000" cy="1040781"/>
          </a:xfrm>
          <a:prstGeom prst="rect">
            <a:avLst/>
          </a:prstGeom>
        </p:spPr>
      </p:pic>
      <p:cxnSp>
        <p:nvCxnSpPr>
          <p:cNvPr id="21" name="Straight Connector 20">
            <a:extLst>
              <a:ext uri="{FF2B5EF4-FFF2-40B4-BE49-F238E27FC236}">
                <a16:creationId xmlns:a16="http://schemas.microsoft.com/office/drawing/2014/main" xmlns="" id="{805BAAAD-E22A-244D-6655-9A7CA4A4E0BF}"/>
              </a:ext>
            </a:extLst>
          </p:cNvPr>
          <p:cNvCxnSpPr/>
          <p:nvPr/>
        </p:nvCxnSpPr>
        <p:spPr>
          <a:xfrm>
            <a:off x="5219700" y="1803685"/>
            <a:ext cx="1733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95B29CD9-451A-AB53-DBC9-396ACC8B9DBC}"/>
              </a:ext>
            </a:extLst>
          </p:cNvPr>
          <p:cNvCxnSpPr/>
          <p:nvPr/>
        </p:nvCxnSpPr>
        <p:spPr>
          <a:xfrm>
            <a:off x="5001065" y="2857500"/>
            <a:ext cx="1733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A1FF9BF-CBB8-E36D-FB34-8C0A0F2E5E0F}"/>
              </a:ext>
            </a:extLst>
          </p:cNvPr>
          <p:cNvCxnSpPr/>
          <p:nvPr/>
        </p:nvCxnSpPr>
        <p:spPr>
          <a:xfrm>
            <a:off x="5676900" y="3802360"/>
            <a:ext cx="1733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FA57FA1-3281-5ABC-FDD1-3F44AAAEF313}"/>
              </a:ext>
            </a:extLst>
          </p:cNvPr>
          <p:cNvCxnSpPr/>
          <p:nvPr/>
        </p:nvCxnSpPr>
        <p:spPr>
          <a:xfrm>
            <a:off x="4514850" y="4800544"/>
            <a:ext cx="1733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46AFE89-A455-5ED5-AE78-0FDB67EAFA82}"/>
              </a:ext>
            </a:extLst>
          </p:cNvPr>
          <p:cNvCxnSpPr/>
          <p:nvPr/>
        </p:nvCxnSpPr>
        <p:spPr>
          <a:xfrm>
            <a:off x="4810125" y="5860233"/>
            <a:ext cx="1733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2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Partnership Table</a:t>
            </a:r>
          </a:p>
        </p:txBody>
      </p:sp>
      <p:pic>
        <p:nvPicPr>
          <p:cNvPr id="10" name="Picture 9">
            <a:extLst>
              <a:ext uri="{FF2B5EF4-FFF2-40B4-BE49-F238E27FC236}">
                <a16:creationId xmlns:a16="http://schemas.microsoft.com/office/drawing/2014/main" xmlns="" id="{7EE40C4D-88F5-AF1A-4B3F-A3E2B4845F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26" y="1836011"/>
            <a:ext cx="7783513" cy="2806327"/>
          </a:xfrm>
          <a:prstGeom prst="rect">
            <a:avLst/>
          </a:prstGeom>
        </p:spPr>
      </p:pic>
      <p:grpSp>
        <p:nvGrpSpPr>
          <p:cNvPr id="5" name="Group 4">
            <a:extLst>
              <a:ext uri="{FF2B5EF4-FFF2-40B4-BE49-F238E27FC236}">
                <a16:creationId xmlns:a16="http://schemas.microsoft.com/office/drawing/2014/main" xmlns="" id="{55AC58D7-58E5-8629-D4E7-20A60E712D0B}"/>
              </a:ext>
            </a:extLst>
          </p:cNvPr>
          <p:cNvGrpSpPr/>
          <p:nvPr/>
        </p:nvGrpSpPr>
        <p:grpSpPr>
          <a:xfrm>
            <a:off x="3550548" y="615342"/>
            <a:ext cx="7934323" cy="1621945"/>
            <a:chOff x="3550548" y="615342"/>
            <a:chExt cx="7934323" cy="1621945"/>
          </a:xfrm>
        </p:grpSpPr>
        <p:pic>
          <p:nvPicPr>
            <p:cNvPr id="13" name="Picture 12">
              <a:extLst>
                <a:ext uri="{FF2B5EF4-FFF2-40B4-BE49-F238E27FC236}">
                  <a16:creationId xmlns:a16="http://schemas.microsoft.com/office/drawing/2014/main" xmlns="" id="{D3A432B7-6BCA-85B7-53C0-F45DAD840F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6760" y="615342"/>
              <a:ext cx="3348111" cy="1621945"/>
            </a:xfrm>
            <a:prstGeom prst="rect">
              <a:avLst/>
            </a:prstGeom>
            <a:ln w="12700">
              <a:solidFill>
                <a:srgbClr val="FF0000"/>
              </a:solidFill>
            </a:ln>
          </p:spPr>
        </p:pic>
        <p:cxnSp>
          <p:nvCxnSpPr>
            <p:cNvPr id="15" name="Straight Arrow Connector 14">
              <a:extLst>
                <a:ext uri="{FF2B5EF4-FFF2-40B4-BE49-F238E27FC236}">
                  <a16:creationId xmlns:a16="http://schemas.microsoft.com/office/drawing/2014/main" xmlns="" id="{48921009-F309-0935-D158-059C6882F82E}"/>
                </a:ext>
              </a:extLst>
            </p:cNvPr>
            <p:cNvCxnSpPr>
              <a:stCxn id="13" idx="1"/>
            </p:cNvCxnSpPr>
            <p:nvPr/>
          </p:nvCxnSpPr>
          <p:spPr>
            <a:xfrm flipH="1">
              <a:off x="3550548" y="1426315"/>
              <a:ext cx="4586212" cy="810972"/>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6" name="TextBox 15">
            <a:extLst>
              <a:ext uri="{FF2B5EF4-FFF2-40B4-BE49-F238E27FC236}">
                <a16:creationId xmlns:a16="http://schemas.microsoft.com/office/drawing/2014/main" xmlns="" id="{22425781-A4AA-C84E-AD67-4B08A699AAF2}"/>
              </a:ext>
            </a:extLst>
          </p:cNvPr>
          <p:cNvSpPr txBox="1"/>
          <p:nvPr/>
        </p:nvSpPr>
        <p:spPr>
          <a:xfrm rot="20995531">
            <a:off x="4850862" y="892599"/>
            <a:ext cx="2405576" cy="923330"/>
          </a:xfrm>
          <a:prstGeom prst="rect">
            <a:avLst/>
          </a:prstGeom>
          <a:solidFill>
            <a:srgbClr val="FF0000"/>
          </a:solidFill>
          <a:ln>
            <a:noFill/>
          </a:ln>
        </p:spPr>
        <p:txBody>
          <a:bodyPr wrap="square" rtlCol="0">
            <a:spAutoFit/>
          </a:bodyPr>
          <a:lstStyle/>
          <a:p>
            <a:pPr algn="ctr"/>
            <a:r>
              <a:rPr lang="en-US" dirty="0">
                <a:solidFill>
                  <a:schemeClr val="bg1"/>
                </a:solidFill>
                <a:latin typeface="+mj-lt"/>
              </a:rPr>
              <a:t>Use these (Numbers Only, comma separated)</a:t>
            </a:r>
          </a:p>
        </p:txBody>
      </p:sp>
      <p:sp>
        <p:nvSpPr>
          <p:cNvPr id="17" name="Speech Bubble: Oval 16">
            <a:extLst>
              <a:ext uri="{FF2B5EF4-FFF2-40B4-BE49-F238E27FC236}">
                <a16:creationId xmlns:a16="http://schemas.microsoft.com/office/drawing/2014/main" xmlns="" id="{6026F4A4-4AA1-80B3-BFBE-69D9DF9BDD1F}"/>
              </a:ext>
            </a:extLst>
          </p:cNvPr>
          <p:cNvSpPr/>
          <p:nvPr/>
        </p:nvSpPr>
        <p:spPr>
          <a:xfrm>
            <a:off x="8453655" y="2490339"/>
            <a:ext cx="1773557" cy="1877322"/>
          </a:xfrm>
          <a:prstGeom prst="wedgeEllipseCallout">
            <a:avLst>
              <a:gd name="adj1" fmla="val -111619"/>
              <a:gd name="adj2" fmla="val -500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Total Dollar Value</a:t>
            </a:r>
          </a:p>
        </p:txBody>
      </p:sp>
      <p:sp>
        <p:nvSpPr>
          <p:cNvPr id="18" name="Speech Bubble: Rectangle with Corners Rounded 17">
            <a:extLst>
              <a:ext uri="{FF2B5EF4-FFF2-40B4-BE49-F238E27FC236}">
                <a16:creationId xmlns:a16="http://schemas.microsoft.com/office/drawing/2014/main" xmlns="" id="{F81D1450-A28C-E9D2-14B7-98EEEBD57044}"/>
              </a:ext>
            </a:extLst>
          </p:cNvPr>
          <p:cNvSpPr/>
          <p:nvPr/>
        </p:nvSpPr>
        <p:spPr>
          <a:xfrm>
            <a:off x="3721627" y="4895557"/>
            <a:ext cx="1581893" cy="1223889"/>
          </a:xfrm>
          <a:prstGeom prst="wedgeRoundRectCallout">
            <a:avLst>
              <a:gd name="adj1" fmla="val -127638"/>
              <a:gd name="adj2" fmla="val -252698"/>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Three Types ONLY</a:t>
            </a:r>
          </a:p>
        </p:txBody>
      </p:sp>
    </p:spTree>
    <p:extLst>
      <p:ext uri="{BB962C8B-B14F-4D97-AF65-F5344CB8AC3E}">
        <p14:creationId xmlns:p14="http://schemas.microsoft.com/office/powerpoint/2010/main" val="385884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292627"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Parent Involvement</a:t>
            </a:r>
          </a:p>
        </p:txBody>
      </p:sp>
      <p:pic>
        <p:nvPicPr>
          <p:cNvPr id="6" name="Picture 5">
            <a:extLst>
              <a:ext uri="{FF2B5EF4-FFF2-40B4-BE49-F238E27FC236}">
                <a16:creationId xmlns:a16="http://schemas.microsoft.com/office/drawing/2014/main" xmlns="" id="{87A69B83-E6AF-AE79-2C0E-5667140189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030" y="2073812"/>
            <a:ext cx="9308123" cy="2327031"/>
          </a:xfrm>
          <a:prstGeom prst="rect">
            <a:avLst/>
          </a:prstGeom>
        </p:spPr>
      </p:pic>
      <p:sp>
        <p:nvSpPr>
          <p:cNvPr id="7" name="Arrow: Left 6">
            <a:extLst>
              <a:ext uri="{FF2B5EF4-FFF2-40B4-BE49-F238E27FC236}">
                <a16:creationId xmlns:a16="http://schemas.microsoft.com/office/drawing/2014/main" xmlns="" id="{B0867433-BE38-28D1-135E-691F2643795D}"/>
              </a:ext>
            </a:extLst>
          </p:cNvPr>
          <p:cNvSpPr/>
          <p:nvPr/>
        </p:nvSpPr>
        <p:spPr>
          <a:xfrm rot="19909739">
            <a:off x="1386134" y="1405863"/>
            <a:ext cx="3085884" cy="84406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3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9F9A-7914-429C-8B48-A81473A57190}"/>
              </a:ext>
            </a:extLst>
          </p:cNvPr>
          <p:cNvSpPr>
            <a:spLocks noGrp="1"/>
          </p:cNvSpPr>
          <p:nvPr>
            <p:ph type="title"/>
          </p:nvPr>
        </p:nvSpPr>
        <p:spPr/>
        <p:txBody>
          <a:bodyPr/>
          <a:lstStyle/>
          <a:p>
            <a:r>
              <a:rPr lang="en-US" dirty="0"/>
              <a:t>GPRA Measures</a:t>
            </a:r>
          </a:p>
        </p:txBody>
      </p:sp>
      <p:sp>
        <p:nvSpPr>
          <p:cNvPr id="9" name="Slide Number Placeholder 8">
            <a:extLst>
              <a:ext uri="{FF2B5EF4-FFF2-40B4-BE49-F238E27FC236}">
                <a16:creationId xmlns:a16="http://schemas.microsoft.com/office/drawing/2014/main" xmlns="" id="{F759139A-0794-42B5-84C4-5E9E21B10D1E}"/>
              </a:ext>
            </a:extLst>
          </p:cNvPr>
          <p:cNvSpPr>
            <a:spLocks noGrp="1"/>
          </p:cNvSpPr>
          <p:nvPr>
            <p:ph type="sldNum" sz="quarter" idx="12"/>
          </p:nvPr>
        </p:nvSpPr>
        <p:spPr/>
        <p:txBody>
          <a:bodyPr/>
          <a:lstStyle/>
          <a:p>
            <a:fld id="{98C0CDE5-970C-4CC4-BF43-0DA127E73E82}" type="slidenum">
              <a:rPr lang="en-US" smtClean="0"/>
              <a:pPr/>
              <a:t>14</a:t>
            </a:fld>
            <a:endParaRPr lang="en-US" dirty="0"/>
          </a:p>
        </p:txBody>
      </p:sp>
      <p:pic>
        <p:nvPicPr>
          <p:cNvPr id="6" name="Picture Placeholder 5">
            <a:extLst>
              <a:ext uri="{FF2B5EF4-FFF2-40B4-BE49-F238E27FC236}">
                <a16:creationId xmlns:a16="http://schemas.microsoft.com/office/drawing/2014/main" xmlns="" id="{0523E89B-52E7-F8C1-6157-814DA7D3327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Footer Placeholder 7">
            <a:extLst>
              <a:ext uri="{FF2B5EF4-FFF2-40B4-BE49-F238E27FC236}">
                <a16:creationId xmlns:a16="http://schemas.microsoft.com/office/drawing/2014/main" xmlns="" id="{0616C4DF-BD76-4DFD-9788-A65985F05CA6}"/>
              </a:ext>
            </a:extLst>
          </p:cNvPr>
          <p:cNvSpPr>
            <a:spLocks noGrp="1"/>
          </p:cNvSpPr>
          <p:nvPr>
            <p:ph type="ftr" sz="quarter" idx="11"/>
          </p:nvPr>
        </p:nvSpPr>
        <p:spPr>
          <a:xfrm>
            <a:off x="911225" y="5945824"/>
            <a:ext cx="5184775" cy="365125"/>
          </a:xfrm>
        </p:spPr>
        <p:txBody>
          <a:bodyPr/>
          <a:lstStyle/>
          <a:p>
            <a:r>
              <a:rPr lang="en-US" dirty="0"/>
              <a:t>Training Presented by R&amp;R Educational Consulting</a:t>
            </a:r>
          </a:p>
        </p:txBody>
      </p:sp>
      <p:pic>
        <p:nvPicPr>
          <p:cNvPr id="3" name="Graphic 2" descr="Head with gears outline">
            <a:extLst>
              <a:ext uri="{FF2B5EF4-FFF2-40B4-BE49-F238E27FC236}">
                <a16:creationId xmlns:a16="http://schemas.microsoft.com/office/drawing/2014/main" xmlns="" id="{CA670031-6442-8EEC-A792-FB42E5AE0DB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77566" y="2295782"/>
            <a:ext cx="2147478" cy="2147478"/>
          </a:xfrm>
          <a:prstGeom prst="rect">
            <a:avLst/>
          </a:prstGeom>
        </p:spPr>
      </p:pic>
    </p:spTree>
    <p:extLst>
      <p:ext uri="{BB962C8B-B14F-4D97-AF65-F5344CB8AC3E}">
        <p14:creationId xmlns:p14="http://schemas.microsoft.com/office/powerpoint/2010/main" val="40401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p:txBody>
          <a:bodyPr>
            <a:normAutofit fontScale="90000"/>
          </a:bodyPr>
          <a:lstStyle/>
          <a:p>
            <a:r>
              <a:rPr lang="en-US" dirty="0"/>
              <a:t>GPRA Measures</a:t>
            </a:r>
          </a:p>
        </p:txBody>
      </p:sp>
      <p:sp>
        <p:nvSpPr>
          <p:cNvPr id="5" name="Text Placeholder 4">
            <a:extLst>
              <a:ext uri="{FF2B5EF4-FFF2-40B4-BE49-F238E27FC236}">
                <a16:creationId xmlns:a16="http://schemas.microsoft.com/office/drawing/2014/main" xmlns="" id="{47F58CBE-13EA-4F05-A482-DB6F4B95ACB2}"/>
              </a:ext>
            </a:extLst>
          </p:cNvPr>
          <p:cNvSpPr>
            <a:spLocks noGrp="1"/>
          </p:cNvSpPr>
          <p:nvPr>
            <p:ph type="body" idx="1"/>
          </p:nvPr>
        </p:nvSpPr>
        <p:spPr>
          <a:xfrm>
            <a:off x="748030" y="3314576"/>
            <a:ext cx="3458210" cy="2340636"/>
          </a:xfrm>
          <a:solidFill>
            <a:srgbClr val="FF0000"/>
          </a:solidFill>
        </p:spPr>
        <p:txBody>
          <a:bodyPr tIns="180000" bIns="108000">
            <a:normAutofit fontScale="85000" lnSpcReduction="10000"/>
          </a:bodyPr>
          <a:lstStyle/>
          <a:p>
            <a:pPr marL="342900" indent="-342900">
              <a:buFont typeface="Arial" panose="020B0604020202020204" pitchFamily="34" charset="0"/>
              <a:buChar char="•"/>
            </a:pPr>
            <a:r>
              <a:rPr lang="en-US" dirty="0">
                <a:latin typeface="+mj-lt"/>
              </a:rPr>
              <a:t>Tables mirror APR Tables. DO NOT CHANGE.</a:t>
            </a:r>
          </a:p>
          <a:p>
            <a:pPr marL="342900" indent="-342900">
              <a:buFont typeface="Arial" panose="020B0604020202020204" pitchFamily="34" charset="0"/>
              <a:buChar char="•"/>
            </a:pPr>
            <a:r>
              <a:rPr lang="en-US" dirty="0">
                <a:latin typeface="+mj-lt"/>
              </a:rPr>
              <a:t>Current School Year reference = 2021-2022 School Year</a:t>
            </a:r>
          </a:p>
          <a:p>
            <a:pPr marL="342900" indent="-342900">
              <a:buFont typeface="Arial" panose="020B0604020202020204" pitchFamily="34" charset="0"/>
              <a:buChar char="•"/>
            </a:pPr>
            <a:r>
              <a:rPr lang="en-US" dirty="0">
                <a:latin typeface="+mj-lt"/>
              </a:rPr>
              <a:t>If you have no data for any measure, you MUST explain.</a:t>
            </a:r>
          </a:p>
        </p:txBody>
      </p:sp>
      <p:sp>
        <p:nvSpPr>
          <p:cNvPr id="2" name="Footer Placeholder 1">
            <a:extLst>
              <a:ext uri="{FF2B5EF4-FFF2-40B4-BE49-F238E27FC236}">
                <a16:creationId xmlns:a16="http://schemas.microsoft.com/office/drawing/2014/main" xmlns="" id="{9E4DFBAD-6226-4D42-9E5F-E317F2B65C9E}"/>
              </a:ext>
            </a:extLst>
          </p:cNvPr>
          <p:cNvSpPr>
            <a:spLocks noGrp="1"/>
          </p:cNvSpPr>
          <p:nvPr>
            <p:ph type="ftr" sz="quarter" idx="11"/>
          </p:nvPr>
        </p:nvSpPr>
        <p:spPr>
          <a:xfrm>
            <a:off x="911225" y="5945824"/>
            <a:ext cx="5184775" cy="365125"/>
          </a:xfrm>
        </p:spPr>
        <p:txBody>
          <a:bodyPr/>
          <a:lstStyle/>
          <a:p>
            <a:r>
              <a:rPr lang="en-US" dirty="0"/>
              <a:t>Training Presented by R&amp;R Educational Consulting</a:t>
            </a: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15</a:t>
            </a:fld>
            <a:endParaRPr lang="en-US" dirty="0"/>
          </a:p>
        </p:txBody>
      </p:sp>
      <p:pic>
        <p:nvPicPr>
          <p:cNvPr id="12" name="Picture 11">
            <a:extLst>
              <a:ext uri="{FF2B5EF4-FFF2-40B4-BE49-F238E27FC236}">
                <a16:creationId xmlns:a16="http://schemas.microsoft.com/office/drawing/2014/main" xmlns="" id="{83A443C8-2FA0-A5CC-B90E-CFC46B43F0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080" y="1070641"/>
            <a:ext cx="6096000" cy="3281606"/>
          </a:xfrm>
          <a:prstGeom prst="rect">
            <a:avLst/>
          </a:prstGeom>
        </p:spPr>
      </p:pic>
    </p:spTree>
    <p:extLst>
      <p:ext uri="{BB962C8B-B14F-4D97-AF65-F5344CB8AC3E}">
        <p14:creationId xmlns:p14="http://schemas.microsoft.com/office/powerpoint/2010/main" val="14592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GPRA Measure 1A Reading Progress</a:t>
            </a:r>
          </a:p>
        </p:txBody>
      </p:sp>
      <p:pic>
        <p:nvPicPr>
          <p:cNvPr id="6" name="Picture 5">
            <a:extLst>
              <a:ext uri="{FF2B5EF4-FFF2-40B4-BE49-F238E27FC236}">
                <a16:creationId xmlns:a16="http://schemas.microsoft.com/office/drawing/2014/main" xmlns="" id="{8F6DA5D0-B344-AADF-20D0-F3AC9CA781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2" y="1942691"/>
            <a:ext cx="8900921" cy="2645000"/>
          </a:xfrm>
          <a:prstGeom prst="rect">
            <a:avLst/>
          </a:prstGeom>
        </p:spPr>
      </p:pic>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10082110" y="3915126"/>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2230886" y="4332849"/>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4B8F99-71BB-4331-8F4F-04E178E42D89}"/>
              </a:ext>
            </a:extLst>
          </p:cNvPr>
          <p:cNvSpPr/>
          <p:nvPr/>
        </p:nvSpPr>
        <p:spPr>
          <a:xfrm>
            <a:off x="702622" y="1942691"/>
            <a:ext cx="8900921" cy="1877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5321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319975" y="4712677"/>
            <a:ext cx="6935373" cy="923330"/>
          </a:xfrm>
          <a:prstGeom prst="rect">
            <a:avLst/>
          </a:prstGeom>
          <a:no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4-8</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participating in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programming during the school year and/or summer who demonstrate growth in reading and/or language arts on State Assessments.</a:t>
            </a:r>
            <a:endParaRPr lang="en-US" dirty="0">
              <a:solidFill>
                <a:srgbClr val="000000"/>
              </a:solidFill>
            </a:endParaRPr>
          </a:p>
        </p:txBody>
      </p:sp>
      <p:sp>
        <p:nvSpPr>
          <p:cNvPr id="12" name="Rectangle: Rounded Corners 11">
            <a:extLst>
              <a:ext uri="{FF2B5EF4-FFF2-40B4-BE49-F238E27FC236}">
                <a16:creationId xmlns:a16="http://schemas.microsoft.com/office/drawing/2014/main" xmlns="" id="{F7A5AEAE-9288-662E-6CC1-A4F42EEDA4CA}"/>
              </a:ext>
            </a:extLst>
          </p:cNvPr>
          <p:cNvSpPr/>
          <p:nvPr/>
        </p:nvSpPr>
        <p:spPr>
          <a:xfrm>
            <a:off x="5753686" y="4712677"/>
            <a:ext cx="1139483"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E50BCCD9-32C1-03A4-2E81-A0C9C3E2C691}"/>
              </a:ext>
            </a:extLst>
          </p:cNvPr>
          <p:cNvSpPr/>
          <p:nvPr/>
        </p:nvSpPr>
        <p:spPr>
          <a:xfrm>
            <a:off x="3274833" y="5270247"/>
            <a:ext cx="5925438"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8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5" grpId="0" animBg="1"/>
      <p:bldP spid="8" grpId="0" animBg="1"/>
      <p:bldP spid="10"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2400" dirty="0"/>
              <a:t>GPRA Measure 1A Reading Progress Example</a:t>
            </a:r>
          </a:p>
        </p:txBody>
      </p:sp>
      <p:sp>
        <p:nvSpPr>
          <p:cNvPr id="12" name="TextBox 11">
            <a:extLst>
              <a:ext uri="{FF2B5EF4-FFF2-40B4-BE49-F238E27FC236}">
                <a16:creationId xmlns:a16="http://schemas.microsoft.com/office/drawing/2014/main" xmlns="" id="{6E91C424-23B3-4378-6FE7-A3429B980DB5}"/>
              </a:ext>
            </a:extLst>
          </p:cNvPr>
          <p:cNvSpPr txBox="1"/>
          <p:nvPr/>
        </p:nvSpPr>
        <p:spPr>
          <a:xfrm>
            <a:off x="911225" y="4469127"/>
            <a:ext cx="6372665" cy="923330"/>
          </a:xfrm>
          <a:prstGeom prst="rect">
            <a:avLst/>
          </a:prstGeom>
          <a:solidFill>
            <a:schemeClr val="bg1"/>
          </a:solidFill>
          <a:ln w="38100">
            <a:solidFill>
              <a:srgbClr val="FF0000"/>
            </a:solidFill>
          </a:ln>
        </p:spPr>
        <p:txBody>
          <a:bodyPr wrap="square" rtlCol="0">
            <a:spAutoFit/>
          </a:bodyPr>
          <a:lstStyle/>
          <a:p>
            <a:r>
              <a:rPr lang="en-US" dirty="0">
                <a:solidFill>
                  <a:srgbClr val="FF0000"/>
                </a:solidFill>
              </a:rPr>
              <a:t>The percentage is calculated by dividing the </a:t>
            </a:r>
            <a:r>
              <a:rPr lang="en-US" b="1" dirty="0">
                <a:solidFill>
                  <a:srgbClr val="00B050"/>
                </a:solidFill>
              </a:rPr>
              <a:t>Green</a:t>
            </a:r>
            <a:r>
              <a:rPr lang="en-US" dirty="0"/>
              <a:t> </a:t>
            </a:r>
            <a:r>
              <a:rPr lang="en-US" dirty="0">
                <a:solidFill>
                  <a:srgbClr val="FF0000"/>
                </a:solidFill>
              </a:rPr>
              <a:t>row amounts by the</a:t>
            </a:r>
            <a:r>
              <a:rPr lang="en-US" dirty="0"/>
              <a:t> </a:t>
            </a:r>
            <a:r>
              <a:rPr lang="en-US" b="1" dirty="0">
                <a:solidFill>
                  <a:srgbClr val="7030A0"/>
                </a:solidFill>
              </a:rPr>
              <a:t>Purple</a:t>
            </a:r>
            <a:r>
              <a:rPr lang="en-US" dirty="0"/>
              <a:t> </a:t>
            </a:r>
            <a:r>
              <a:rPr lang="en-US" dirty="0">
                <a:solidFill>
                  <a:srgbClr val="FF0000"/>
                </a:solidFill>
              </a:rPr>
              <a:t>row amounts and multiplying the result by 100. Then round the answer to zero decimal points.</a:t>
            </a:r>
          </a:p>
        </p:txBody>
      </p:sp>
      <p:sp>
        <p:nvSpPr>
          <p:cNvPr id="13" name="TextBox 12">
            <a:extLst>
              <a:ext uri="{FF2B5EF4-FFF2-40B4-BE49-F238E27FC236}">
                <a16:creationId xmlns:a16="http://schemas.microsoft.com/office/drawing/2014/main" xmlns="" id="{7CAD18BE-C739-EF00-35CF-6C2FB6B14AC8}"/>
              </a:ext>
            </a:extLst>
          </p:cNvPr>
          <p:cNvSpPr txBox="1"/>
          <p:nvPr/>
        </p:nvSpPr>
        <p:spPr>
          <a:xfrm>
            <a:off x="7422222" y="4376794"/>
            <a:ext cx="3452103" cy="1908215"/>
          </a:xfrm>
          <a:prstGeom prst="rect">
            <a:avLst/>
          </a:prstGeom>
          <a:noFill/>
          <a:ln w="38100">
            <a:solidFill>
              <a:srgbClr val="FF0000"/>
            </a:solidFill>
          </a:ln>
        </p:spPr>
        <p:txBody>
          <a:bodyPr wrap="square" rtlCol="0">
            <a:spAutoFit/>
          </a:bodyPr>
          <a:lstStyle/>
          <a:p>
            <a:r>
              <a:rPr lang="en-US" dirty="0">
                <a:solidFill>
                  <a:srgbClr val="FF0000"/>
                </a:solidFill>
              </a:rPr>
              <a:t>Example. For Less than 15 hours.</a:t>
            </a:r>
          </a:p>
          <a:p>
            <a:endParaRPr lang="en-US" dirty="0">
              <a:solidFill>
                <a:srgbClr val="FF0000"/>
              </a:solidFill>
            </a:endParaRPr>
          </a:p>
          <a:p>
            <a:r>
              <a:rPr lang="en-US" b="1" dirty="0">
                <a:solidFill>
                  <a:srgbClr val="00B050"/>
                </a:solidFill>
              </a:rPr>
              <a:t>3</a:t>
            </a:r>
            <a:r>
              <a:rPr lang="en-US" dirty="0">
                <a:solidFill>
                  <a:srgbClr val="FF0000"/>
                </a:solidFill>
              </a:rPr>
              <a:t> divided by </a:t>
            </a:r>
            <a:r>
              <a:rPr lang="en-US" b="1" dirty="0">
                <a:solidFill>
                  <a:srgbClr val="7030A0"/>
                </a:solidFill>
              </a:rPr>
              <a:t>10</a:t>
            </a:r>
            <a:r>
              <a:rPr lang="en-US" dirty="0">
                <a:solidFill>
                  <a:srgbClr val="FF0000"/>
                </a:solidFill>
              </a:rPr>
              <a:t> equals </a:t>
            </a:r>
            <a:r>
              <a:rPr lang="en-US" b="1" dirty="0">
                <a:solidFill>
                  <a:srgbClr val="FF0000"/>
                </a:solidFill>
              </a:rPr>
              <a:t>.30</a:t>
            </a:r>
          </a:p>
          <a:p>
            <a:r>
              <a:rPr lang="en-US" b="1" dirty="0">
                <a:solidFill>
                  <a:srgbClr val="FF0000"/>
                </a:solidFill>
              </a:rPr>
              <a:t>.30 </a:t>
            </a:r>
            <a:r>
              <a:rPr lang="en-US" dirty="0">
                <a:solidFill>
                  <a:srgbClr val="FF0000"/>
                </a:solidFill>
              </a:rPr>
              <a:t>times 100 equals </a:t>
            </a:r>
            <a:r>
              <a:rPr lang="en-US" b="1" dirty="0">
                <a:solidFill>
                  <a:srgbClr val="FF0000"/>
                </a:solidFill>
              </a:rPr>
              <a:t>30%</a:t>
            </a:r>
            <a:r>
              <a:rPr lang="en-US" dirty="0">
                <a:solidFill>
                  <a:srgbClr val="FF0000"/>
                </a:solidFill>
              </a:rPr>
              <a:t>.</a:t>
            </a:r>
          </a:p>
          <a:p>
            <a:endParaRPr lang="en-US" dirty="0">
              <a:solidFill>
                <a:srgbClr val="FF0000"/>
              </a:solidFill>
            </a:endParaRPr>
          </a:p>
          <a:p>
            <a:r>
              <a:rPr lang="en-US" sz="2800" b="1" dirty="0">
                <a:solidFill>
                  <a:srgbClr val="FF0000"/>
                </a:solidFill>
              </a:rPr>
              <a:t>(3/10)*100=30%</a:t>
            </a:r>
          </a:p>
        </p:txBody>
      </p:sp>
      <p:pic>
        <p:nvPicPr>
          <p:cNvPr id="7" name="Picture 6">
            <a:extLst>
              <a:ext uri="{FF2B5EF4-FFF2-40B4-BE49-F238E27FC236}">
                <a16:creationId xmlns:a16="http://schemas.microsoft.com/office/drawing/2014/main" xmlns="" id="{25183130-CDE9-0DBC-AA1A-D43D9DA740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140" y="1964138"/>
            <a:ext cx="9997440" cy="2298877"/>
          </a:xfrm>
          <a:prstGeom prst="rect">
            <a:avLst/>
          </a:prstGeom>
        </p:spPr>
      </p:pic>
      <p:sp>
        <p:nvSpPr>
          <p:cNvPr id="11" name="Rectangle 10">
            <a:extLst>
              <a:ext uri="{FF2B5EF4-FFF2-40B4-BE49-F238E27FC236}">
                <a16:creationId xmlns:a16="http://schemas.microsoft.com/office/drawing/2014/main" xmlns="" id="{861E3336-FB2E-08CE-F45F-E222E88FC114}"/>
              </a:ext>
            </a:extLst>
          </p:cNvPr>
          <p:cNvSpPr/>
          <p:nvPr/>
        </p:nvSpPr>
        <p:spPr>
          <a:xfrm>
            <a:off x="648140" y="3386796"/>
            <a:ext cx="2000042" cy="5749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F5AEF788-F1D5-8AEB-5B69-E3968AE7C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48182" y="2367411"/>
            <a:ext cx="7804113" cy="1004699"/>
          </a:xfrm>
          <a:prstGeom prst="rect">
            <a:avLst/>
          </a:prstGeom>
        </p:spPr>
      </p:pic>
      <p:sp>
        <p:nvSpPr>
          <p:cNvPr id="9" name="Rectangle 8">
            <a:extLst>
              <a:ext uri="{FF2B5EF4-FFF2-40B4-BE49-F238E27FC236}">
                <a16:creationId xmlns:a16="http://schemas.microsoft.com/office/drawing/2014/main" xmlns="" id="{863A20FC-49B5-989D-4560-D0AEAF16D43A}"/>
              </a:ext>
            </a:extLst>
          </p:cNvPr>
          <p:cNvSpPr/>
          <p:nvPr/>
        </p:nvSpPr>
        <p:spPr>
          <a:xfrm>
            <a:off x="648140" y="2996418"/>
            <a:ext cx="2000042" cy="3843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98890DD-7DC5-9A09-92AC-12C4926D29A8}"/>
              </a:ext>
            </a:extLst>
          </p:cNvPr>
          <p:cNvSpPr/>
          <p:nvPr/>
        </p:nvSpPr>
        <p:spPr>
          <a:xfrm>
            <a:off x="648140" y="2280778"/>
            <a:ext cx="2000042" cy="57496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70080F61-9421-4972-BF62-59E8722711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2590" y="3525509"/>
            <a:ext cx="680225" cy="384327"/>
          </a:xfrm>
          <a:prstGeom prst="rect">
            <a:avLst/>
          </a:prstGeom>
        </p:spPr>
      </p:pic>
      <p:pic>
        <p:nvPicPr>
          <p:cNvPr id="20" name="Picture 19">
            <a:extLst>
              <a:ext uri="{FF2B5EF4-FFF2-40B4-BE49-F238E27FC236}">
                <a16:creationId xmlns:a16="http://schemas.microsoft.com/office/drawing/2014/main" xmlns="" id="{319BBFA7-92A2-3A09-637A-0F1A483739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6059" y="3521711"/>
            <a:ext cx="6516410" cy="384327"/>
          </a:xfrm>
          <a:prstGeom prst="rect">
            <a:avLst/>
          </a:prstGeom>
        </p:spPr>
      </p:pic>
    </p:spTree>
    <p:extLst>
      <p:ext uri="{BB962C8B-B14F-4D97-AF65-F5344CB8AC3E}">
        <p14:creationId xmlns:p14="http://schemas.microsoft.com/office/powerpoint/2010/main" val="77644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animBg="1"/>
      <p:bldP spid="11"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517710"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GPRA Measure 1B Math Progress</a:t>
            </a:r>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5321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319975" y="4712677"/>
            <a:ext cx="6935373" cy="923330"/>
          </a:xfrm>
          <a:prstGeom prst="rect">
            <a:avLst/>
          </a:prstGeom>
          <a:no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4-8</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participating in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programming during the school year and/or summer who demonstrate growth in mathematics on State Assessments.</a:t>
            </a:r>
            <a:endParaRPr lang="en-US" dirty="0">
              <a:solidFill>
                <a:srgbClr val="000000"/>
              </a:solidFill>
            </a:endParaRPr>
          </a:p>
        </p:txBody>
      </p:sp>
      <p:sp>
        <p:nvSpPr>
          <p:cNvPr id="12" name="Rectangle: Rounded Corners 11">
            <a:extLst>
              <a:ext uri="{FF2B5EF4-FFF2-40B4-BE49-F238E27FC236}">
                <a16:creationId xmlns:a16="http://schemas.microsoft.com/office/drawing/2014/main" xmlns="" id="{E40C3403-F431-8D2D-2A7A-B23705A6376C}"/>
              </a:ext>
            </a:extLst>
          </p:cNvPr>
          <p:cNvSpPr/>
          <p:nvPr/>
        </p:nvSpPr>
        <p:spPr>
          <a:xfrm>
            <a:off x="3376526" y="5270247"/>
            <a:ext cx="4416976"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877074E5-D79D-D3E9-0F7F-B55BCEA5A903}"/>
              </a:ext>
            </a:extLst>
          </p:cNvPr>
          <p:cNvSpPr/>
          <p:nvPr/>
        </p:nvSpPr>
        <p:spPr>
          <a:xfrm>
            <a:off x="5781822" y="4749579"/>
            <a:ext cx="1097280"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xmlns="" id="{FE4829D4-FCCE-0399-E3D1-84FC530B4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2" y="1979105"/>
            <a:ext cx="8900921" cy="2641330"/>
          </a:xfrm>
          <a:prstGeom prst="rect">
            <a:avLst/>
          </a:prstGeom>
        </p:spPr>
      </p:pic>
      <p:sp>
        <p:nvSpPr>
          <p:cNvPr id="5" name="Rectangle 4">
            <a:extLst>
              <a:ext uri="{FF2B5EF4-FFF2-40B4-BE49-F238E27FC236}">
                <a16:creationId xmlns:a16="http://schemas.microsoft.com/office/drawing/2014/main" xmlns="" id="{584B8F99-71BB-4331-8F4F-04E178E42D89}"/>
              </a:ext>
            </a:extLst>
          </p:cNvPr>
          <p:cNvSpPr/>
          <p:nvPr/>
        </p:nvSpPr>
        <p:spPr>
          <a:xfrm>
            <a:off x="702622" y="1942691"/>
            <a:ext cx="8900921" cy="18773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2230886" y="4332849"/>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10082110" y="3915126"/>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Tree>
    <p:extLst>
      <p:ext uri="{BB962C8B-B14F-4D97-AF65-F5344CB8AC3E}">
        <p14:creationId xmlns:p14="http://schemas.microsoft.com/office/powerpoint/2010/main" val="382661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5" grpId="0" animBg="1"/>
      <p:bldP spid="14"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720974"/>
            <a:ext cx="5184775" cy="365125"/>
          </a:xfrm>
        </p:spPr>
        <p:txBody>
          <a:bodyPr/>
          <a:lstStyle/>
          <a:p>
            <a:r>
              <a:rPr lang="en-US" noProof="0" dirty="0"/>
              <a:t>Training Presented by R&amp;R Educational Consulting</a:t>
            </a:r>
          </a:p>
        </p:txBody>
      </p:sp>
      <p:pic>
        <p:nvPicPr>
          <p:cNvPr id="13" name="Picture 12">
            <a:extLst>
              <a:ext uri="{FF2B5EF4-FFF2-40B4-BE49-F238E27FC236}">
                <a16:creationId xmlns:a16="http://schemas.microsoft.com/office/drawing/2014/main" xmlns="" id="{D8460982-6F3E-3731-7306-3939DDD3E2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2" y="1708220"/>
            <a:ext cx="8900921" cy="3151653"/>
          </a:xfrm>
          <a:prstGeom prst="rect">
            <a:avLst/>
          </a:prstGeom>
        </p:spPr>
      </p:pic>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a:xfrm>
            <a:off x="11163743" y="5720974"/>
            <a:ext cx="642257" cy="365125"/>
          </a:xfrm>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142302" y="275879"/>
            <a:ext cx="4608514" cy="1325563"/>
          </a:xfrm>
        </p:spPr>
        <p:txBody>
          <a:bodyPr>
            <a:noAutofit/>
          </a:bodyPr>
          <a:lstStyle/>
          <a:p>
            <a:r>
              <a:rPr lang="en-US" sz="2400" dirty="0"/>
              <a:t>GPRA Measure 2 Academic Achievement GPA</a:t>
            </a:r>
          </a:p>
        </p:txBody>
      </p:sp>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10030625" y="4084171"/>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2446561" y="4540279"/>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4B8F99-71BB-4331-8F4F-04E178E42D89}"/>
              </a:ext>
            </a:extLst>
          </p:cNvPr>
          <p:cNvSpPr/>
          <p:nvPr/>
        </p:nvSpPr>
        <p:spPr>
          <a:xfrm>
            <a:off x="702622" y="1717841"/>
            <a:ext cx="8900921" cy="2269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836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347159" y="4980206"/>
            <a:ext cx="6935373" cy="1200329"/>
          </a:xfrm>
          <a:prstGeom prst="rect">
            <a:avLst/>
          </a:prstGeom>
          <a:solidFill>
            <a:schemeClr val="bg1"/>
          </a:solid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7-8 and 10-12</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attending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programming during the school year and/or summer with a prior-year unweighted Grade Point Average (GPA) of less than 3.0 who demonstrated an improved GPA.</a:t>
            </a:r>
            <a:endParaRPr lang="en-US" dirty="0">
              <a:solidFill>
                <a:srgbClr val="000000"/>
              </a:solidFill>
            </a:endParaRPr>
          </a:p>
        </p:txBody>
      </p:sp>
      <p:sp>
        <p:nvSpPr>
          <p:cNvPr id="6" name="Rectangle: Rounded Corners 5">
            <a:extLst>
              <a:ext uri="{FF2B5EF4-FFF2-40B4-BE49-F238E27FC236}">
                <a16:creationId xmlns:a16="http://schemas.microsoft.com/office/drawing/2014/main" xmlns="" id="{750BF430-E332-3059-620B-C74C102ACB84}"/>
              </a:ext>
            </a:extLst>
          </p:cNvPr>
          <p:cNvSpPr/>
          <p:nvPr/>
        </p:nvSpPr>
        <p:spPr>
          <a:xfrm>
            <a:off x="5726557" y="5007233"/>
            <a:ext cx="2151351" cy="36512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405E500F-B160-49A8-BC94-E1D5953359C5}"/>
              </a:ext>
            </a:extLst>
          </p:cNvPr>
          <p:cNvSpPr/>
          <p:nvPr/>
        </p:nvSpPr>
        <p:spPr>
          <a:xfrm>
            <a:off x="3347159" y="5532778"/>
            <a:ext cx="6734951" cy="57601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A642182B-1F24-702A-A4F2-4D0974836B4F}"/>
              </a:ext>
            </a:extLst>
          </p:cNvPr>
          <p:cNvSpPr/>
          <p:nvPr/>
        </p:nvSpPr>
        <p:spPr>
          <a:xfrm>
            <a:off x="1364105" y="6325849"/>
            <a:ext cx="9218951" cy="5010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Unweighted GPA does not adjust GPA for honors and/or other extra GPA point items.</a:t>
            </a:r>
          </a:p>
        </p:txBody>
      </p:sp>
      <p:sp>
        <p:nvSpPr>
          <p:cNvPr id="15" name="Rectangle: Rounded Corners 14">
            <a:extLst>
              <a:ext uri="{FF2B5EF4-FFF2-40B4-BE49-F238E27FC236}">
                <a16:creationId xmlns:a16="http://schemas.microsoft.com/office/drawing/2014/main" xmlns="" id="{F49CBF20-4299-02DA-3BD1-7CBAE9856E36}"/>
              </a:ext>
            </a:extLst>
          </p:cNvPr>
          <p:cNvSpPr/>
          <p:nvPr/>
        </p:nvSpPr>
        <p:spPr>
          <a:xfrm>
            <a:off x="9336166" y="1762740"/>
            <a:ext cx="2753712" cy="315165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Grade Point Average Determination</a:t>
            </a:r>
          </a:p>
          <a:p>
            <a:pPr algn="ctr"/>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A = 4 points</a:t>
            </a:r>
          </a:p>
          <a:p>
            <a:pPr marL="285750" indent="-285750">
              <a:buFont typeface="Arial" panose="020B0604020202020204" pitchFamily="34" charset="0"/>
              <a:buChar char="•"/>
            </a:pPr>
            <a:r>
              <a:rPr lang="en-US" b="1" dirty="0">
                <a:solidFill>
                  <a:srgbClr val="000000"/>
                </a:solidFill>
              </a:rPr>
              <a:t>B = 3 points</a:t>
            </a:r>
          </a:p>
          <a:p>
            <a:pPr marL="285750" indent="-285750">
              <a:buFont typeface="Arial" panose="020B0604020202020204" pitchFamily="34" charset="0"/>
              <a:buChar char="•"/>
            </a:pPr>
            <a:r>
              <a:rPr lang="en-US" b="1" dirty="0">
                <a:solidFill>
                  <a:srgbClr val="000000"/>
                </a:solidFill>
              </a:rPr>
              <a:t>C = 2 points</a:t>
            </a:r>
          </a:p>
          <a:p>
            <a:pPr marL="285750" indent="-285750">
              <a:buFont typeface="Arial" panose="020B0604020202020204" pitchFamily="34" charset="0"/>
              <a:buChar char="•"/>
            </a:pPr>
            <a:r>
              <a:rPr lang="en-US" b="1" dirty="0">
                <a:solidFill>
                  <a:srgbClr val="000000"/>
                </a:solidFill>
              </a:rPr>
              <a:t>D = 1 Point</a:t>
            </a:r>
          </a:p>
          <a:p>
            <a:pPr marL="285750" indent="-285750">
              <a:buFont typeface="Arial" panose="020B0604020202020204" pitchFamily="34" charset="0"/>
              <a:buChar char="•"/>
            </a:pPr>
            <a:r>
              <a:rPr lang="en-US" b="1" dirty="0">
                <a:solidFill>
                  <a:srgbClr val="000000"/>
                </a:solidFill>
              </a:rPr>
              <a:t>F = 0 points</a:t>
            </a:r>
          </a:p>
          <a:p>
            <a:endParaRPr lang="en-US" b="1" dirty="0">
              <a:solidFill>
                <a:srgbClr val="000000"/>
              </a:solidFill>
            </a:endParaRPr>
          </a:p>
          <a:p>
            <a:r>
              <a:rPr lang="en-US" b="1" dirty="0">
                <a:solidFill>
                  <a:srgbClr val="000000"/>
                </a:solidFill>
              </a:rPr>
              <a:t>Total GPA = the average of all GPA Points</a:t>
            </a:r>
          </a:p>
        </p:txBody>
      </p:sp>
    </p:spTree>
    <p:extLst>
      <p:ext uri="{BB962C8B-B14F-4D97-AF65-F5344CB8AC3E}">
        <p14:creationId xmlns:p14="http://schemas.microsoft.com/office/powerpoint/2010/main" val="411626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2D9D162-C3F3-4DA6-ACF1-E33B89535E11}"/>
              </a:ext>
            </a:extLst>
          </p:cNvPr>
          <p:cNvSpPr>
            <a:spLocks noGrp="1"/>
          </p:cNvSpPr>
          <p:nvPr>
            <p:ph type="title"/>
          </p:nvPr>
        </p:nvSpPr>
        <p:spPr>
          <a:xfrm rot="-360000">
            <a:off x="212527" y="875479"/>
            <a:ext cx="4587772" cy="1061509"/>
          </a:xfrm>
        </p:spPr>
        <p:txBody>
          <a:bodyPr>
            <a:normAutofit fontScale="90000"/>
          </a:bodyPr>
          <a:lstStyle/>
          <a:p>
            <a:r>
              <a:rPr lang="en-US" dirty="0"/>
              <a:t>Changes for </a:t>
            </a:r>
            <a:br>
              <a:rPr lang="en-US" dirty="0"/>
            </a:br>
            <a:r>
              <a:rPr lang="en-US" dirty="0"/>
              <a:t>2021-2022	</a:t>
            </a:r>
          </a:p>
        </p:txBody>
      </p:sp>
      <p:graphicFrame>
        <p:nvGraphicFramePr>
          <p:cNvPr id="7" name="Table Placeholder 6" descr="table">
            <a:extLst>
              <a:ext uri="{FF2B5EF4-FFF2-40B4-BE49-F238E27FC236}">
                <a16:creationId xmlns:a16="http://schemas.microsoft.com/office/drawing/2014/main" xmlns="" id="{D83D9E27-1AC3-4FB1-9CE1-A4C5BB26FFF8}"/>
              </a:ext>
            </a:extLst>
          </p:cNvPr>
          <p:cNvGraphicFramePr>
            <a:graphicFrameLocks noGrp="1"/>
          </p:cNvGraphicFramePr>
          <p:nvPr>
            <p:ph type="tbl" sz="quarter" idx="13"/>
            <p:extLst>
              <p:ext uri="{D42A27DB-BD31-4B8C-83A1-F6EECF244321}">
                <p14:modId xmlns:p14="http://schemas.microsoft.com/office/powerpoint/2010/main" val="3910871342"/>
              </p:ext>
            </p:extLst>
          </p:nvPr>
        </p:nvGraphicFramePr>
        <p:xfrm>
          <a:off x="3124200" y="361950"/>
          <a:ext cx="8274561" cy="5406392"/>
        </p:xfrm>
        <a:graphic>
          <a:graphicData uri="http://schemas.openxmlformats.org/drawingml/2006/table">
            <a:tbl>
              <a:tblPr firstRow="1" bandRow="1">
                <a:solidFill>
                  <a:schemeClr val="accent1">
                    <a:lumMod val="60000"/>
                    <a:lumOff val="40000"/>
                  </a:schemeClr>
                </a:solidFill>
                <a:tableStyleId>{5C22544A-7EE6-4342-B048-85BDC9FD1C3A}</a:tableStyleId>
              </a:tblPr>
              <a:tblGrid>
                <a:gridCol w="2762250">
                  <a:extLst>
                    <a:ext uri="{9D8B030D-6E8A-4147-A177-3AD203B41FA5}">
                      <a16:colId xmlns:a16="http://schemas.microsoft.com/office/drawing/2014/main" xmlns="" val="1078058074"/>
                    </a:ext>
                  </a:extLst>
                </a:gridCol>
                <a:gridCol w="5512311">
                  <a:extLst>
                    <a:ext uri="{9D8B030D-6E8A-4147-A177-3AD203B41FA5}">
                      <a16:colId xmlns:a16="http://schemas.microsoft.com/office/drawing/2014/main" xmlns="" val="3617295776"/>
                    </a:ext>
                  </a:extLst>
                </a:gridCol>
              </a:tblGrid>
              <a:tr h="845820">
                <a:tc>
                  <a:txBody>
                    <a:bodyPr/>
                    <a:lstStyle/>
                    <a:p>
                      <a:r>
                        <a:rPr lang="en-US" sz="1600" b="1" kern="1200" dirty="0">
                          <a:solidFill>
                            <a:schemeClr val="accent4"/>
                          </a:solidFill>
                          <a:latin typeface="+mj-lt"/>
                          <a:ea typeface="+mn-ea"/>
                          <a:cs typeface="+mn-cs"/>
                        </a:rPr>
                        <a:t>Sections</a:t>
                      </a:r>
                      <a:endParaRPr lang="ru-RU" sz="1600" b="1" kern="1200" dirty="0">
                        <a:solidFill>
                          <a:schemeClr val="accent4"/>
                        </a:solidFill>
                        <a:latin typeface="+mj-lt"/>
                        <a:ea typeface="+mn-ea"/>
                        <a:cs typeface="+mn-cs"/>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b="1" dirty="0">
                          <a:solidFill>
                            <a:schemeClr val="accent4"/>
                          </a:solidFill>
                          <a:latin typeface="+mj-lt"/>
                        </a:rPr>
                        <a:t>What Changed</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3402420211"/>
                  </a:ext>
                </a:extLst>
              </a:tr>
              <a:tr h="561023">
                <a:tc>
                  <a:txBody>
                    <a:bodyPr/>
                    <a:lstStyle/>
                    <a:p>
                      <a:pPr marL="342900" marR="0" lvl="0" indent="-342900">
                        <a:lnSpc>
                          <a:spcPct val="107000"/>
                        </a:lnSpc>
                        <a:spcBef>
                          <a:spcPts val="0"/>
                        </a:spcBef>
                        <a:spcAft>
                          <a:spcPts val="0"/>
                        </a:spcAft>
                        <a:buFont typeface="+mj-lt"/>
                        <a:buAutoNum type="arabicPeriod"/>
                      </a:pPr>
                      <a:r>
                        <a:rPr lang="en-US" sz="1600" b="1" kern="1200" dirty="0">
                          <a:solidFill>
                            <a:schemeClr val="accent4"/>
                          </a:solidFill>
                          <a:latin typeface="+mj-lt"/>
                          <a:ea typeface="+mn-ea"/>
                          <a:cs typeface="+mn-cs"/>
                        </a:rPr>
                        <a:t>General Information</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Title Reformatted – Only Cohorts 12-16</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59479917"/>
                  </a:ext>
                </a:extLst>
              </a:tr>
              <a:tr h="561023">
                <a:tc>
                  <a:txBody>
                    <a:bodyPr/>
                    <a:lstStyle/>
                    <a:p>
                      <a:pPr marL="342900" marR="0" lvl="0" indent="-342900">
                        <a:lnSpc>
                          <a:spcPct val="107000"/>
                        </a:lnSpc>
                        <a:spcBef>
                          <a:spcPts val="0"/>
                        </a:spcBef>
                        <a:spcAft>
                          <a:spcPts val="0"/>
                        </a:spcAft>
                        <a:buFont typeface="+mj-lt"/>
                        <a:buAutoNum type="arabicPeriod" startAt="2"/>
                      </a:pPr>
                      <a:r>
                        <a:rPr lang="en-US" sz="1600" b="1" kern="1200" dirty="0">
                          <a:solidFill>
                            <a:schemeClr val="accent4"/>
                          </a:solidFill>
                          <a:latin typeface="+mj-lt"/>
                          <a:ea typeface="+mn-ea"/>
                          <a:cs typeface="+mn-cs"/>
                        </a:rPr>
                        <a:t>Introduction/Executive Summary</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No Changes</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10000"/>
                      </a:schemeClr>
                    </a:solidFill>
                  </a:tcPr>
                </a:tc>
                <a:extLst>
                  <a:ext uri="{0D108BD9-81ED-4DB2-BD59-A6C34878D82A}">
                    <a16:rowId xmlns:a16="http://schemas.microsoft.com/office/drawing/2014/main" xmlns="" val="3102921562"/>
                  </a:ext>
                </a:extLst>
              </a:tr>
              <a:tr h="561023">
                <a:tc>
                  <a:txBody>
                    <a:bodyPr/>
                    <a:lstStyle/>
                    <a:p>
                      <a:pPr marL="342900" marR="0" lvl="0" indent="-342900">
                        <a:lnSpc>
                          <a:spcPct val="107000"/>
                        </a:lnSpc>
                        <a:spcBef>
                          <a:spcPts val="0"/>
                        </a:spcBef>
                        <a:spcAft>
                          <a:spcPts val="0"/>
                        </a:spcAft>
                        <a:buFont typeface="+mj-lt"/>
                        <a:buAutoNum type="arabicPeriod" startAt="3"/>
                      </a:pPr>
                      <a:r>
                        <a:rPr lang="en-US" sz="1600" b="1" kern="1200" dirty="0">
                          <a:solidFill>
                            <a:schemeClr val="accent4"/>
                          </a:solidFill>
                          <a:latin typeface="+mj-lt"/>
                          <a:ea typeface="+mn-ea"/>
                          <a:cs typeface="+mn-cs"/>
                        </a:rPr>
                        <a:t>Demographic Data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b="1" i="0" kern="1200" dirty="0">
                          <a:solidFill>
                            <a:srgbClr val="FF0000"/>
                          </a:solidFill>
                          <a:latin typeface="+mj-lt"/>
                          <a:ea typeface="+mn-ea"/>
                          <a:cs typeface="+mn-cs"/>
                        </a:rPr>
                        <a:t>Attendance Tables reflect new APR Requirements.</a:t>
                      </a:r>
                    </a:p>
                    <a:p>
                      <a:pPr marL="0" algn="ctr" defTabSz="914400" rtl="0" eaLnBrk="1" latinLnBrk="0" hangingPunct="1"/>
                      <a:r>
                        <a:rPr lang="en-US" sz="1600" i="0" kern="1200" dirty="0">
                          <a:solidFill>
                            <a:schemeClr val="accent4"/>
                          </a:solidFill>
                          <a:latin typeface="+mj-lt"/>
                          <a:ea typeface="+mn-ea"/>
                          <a:cs typeface="+mn-cs"/>
                        </a:rPr>
                        <a:t>Removed Number of Centers in Partnership Table.</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00525708"/>
                  </a:ext>
                </a:extLst>
              </a:tr>
              <a:tr h="561023">
                <a:tc>
                  <a:txBody>
                    <a:bodyPr/>
                    <a:lstStyle/>
                    <a:p>
                      <a:pPr marL="342900" marR="0" lvl="0" indent="-342900">
                        <a:lnSpc>
                          <a:spcPct val="107000"/>
                        </a:lnSpc>
                        <a:spcBef>
                          <a:spcPts val="0"/>
                        </a:spcBef>
                        <a:spcAft>
                          <a:spcPts val="0"/>
                        </a:spcAft>
                        <a:buFont typeface="+mj-lt"/>
                        <a:buAutoNum type="arabicPeriod" startAt="4"/>
                      </a:pPr>
                      <a:r>
                        <a:rPr lang="en-US" sz="1600" b="1" kern="1200" dirty="0">
                          <a:solidFill>
                            <a:schemeClr val="accent4"/>
                          </a:solidFill>
                          <a:latin typeface="+mj-lt"/>
                          <a:ea typeface="+mn-ea"/>
                          <a:cs typeface="+mn-cs"/>
                        </a:rPr>
                        <a:t>GPRA Measures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2000" b="1" i="0" kern="1200" dirty="0">
                          <a:solidFill>
                            <a:srgbClr val="FF0000"/>
                          </a:solidFill>
                          <a:latin typeface="+mj-lt"/>
                          <a:ea typeface="+mn-ea"/>
                          <a:cs typeface="+mn-cs"/>
                        </a:rPr>
                        <a:t>All new – Five GPRA Measures in total.</a:t>
                      </a:r>
                      <a:endParaRPr lang="ru-RU" sz="2000" b="1" i="0" kern="1200" dirty="0">
                        <a:solidFill>
                          <a:srgbClr val="FF0000"/>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alpha val="10000"/>
                      </a:schemeClr>
                    </a:solidFill>
                  </a:tcPr>
                </a:tc>
                <a:extLst>
                  <a:ext uri="{0D108BD9-81ED-4DB2-BD59-A6C34878D82A}">
                    <a16:rowId xmlns:a16="http://schemas.microsoft.com/office/drawing/2014/main" xmlns="" val="3774068911"/>
                  </a:ext>
                </a:extLst>
              </a:tr>
              <a:tr h="561023">
                <a:tc>
                  <a:txBody>
                    <a:bodyPr/>
                    <a:lstStyle/>
                    <a:p>
                      <a:pPr marL="342900" marR="0" lvl="0" indent="-342900">
                        <a:lnSpc>
                          <a:spcPct val="107000"/>
                        </a:lnSpc>
                        <a:spcBef>
                          <a:spcPts val="0"/>
                        </a:spcBef>
                        <a:spcAft>
                          <a:spcPts val="0"/>
                        </a:spcAft>
                        <a:buFont typeface="+mj-lt"/>
                        <a:buAutoNum type="arabicPeriod" startAt="5"/>
                      </a:pPr>
                      <a:r>
                        <a:rPr lang="en-US" sz="1600" b="1" kern="1200" dirty="0">
                          <a:solidFill>
                            <a:schemeClr val="accent4"/>
                          </a:solidFill>
                          <a:latin typeface="+mj-lt"/>
                          <a:ea typeface="+mn-ea"/>
                          <a:cs typeface="+mn-cs"/>
                        </a:rPr>
                        <a:t>Local Objectives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Five Objectives per cohort. No objectives that mirror GPRA Measures.</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35263446"/>
                  </a:ext>
                </a:extLst>
              </a:tr>
              <a:tr h="561023">
                <a:tc>
                  <a:txBody>
                    <a:bodyPr/>
                    <a:lstStyle/>
                    <a:p>
                      <a:pPr marL="342900" marR="0" lvl="0" indent="-342900">
                        <a:lnSpc>
                          <a:spcPct val="107000"/>
                        </a:lnSpc>
                        <a:spcBef>
                          <a:spcPts val="0"/>
                        </a:spcBef>
                        <a:spcAft>
                          <a:spcPts val="0"/>
                        </a:spcAft>
                        <a:buFont typeface="+mj-lt"/>
                        <a:buAutoNum type="arabicPeriod" startAt="6"/>
                      </a:pPr>
                      <a:r>
                        <a:rPr lang="en-US" sz="1600" b="1" kern="1200" dirty="0">
                          <a:solidFill>
                            <a:schemeClr val="accent4"/>
                          </a:solidFill>
                          <a:latin typeface="+mj-lt"/>
                          <a:ea typeface="+mn-ea"/>
                          <a:cs typeface="+mn-cs"/>
                        </a:rPr>
                        <a:t>Anecdotal Data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No Changes</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1883070057"/>
                  </a:ext>
                </a:extLst>
              </a:tr>
              <a:tr h="561023">
                <a:tc>
                  <a:txBody>
                    <a:bodyPr/>
                    <a:lstStyle/>
                    <a:p>
                      <a:pPr marL="342900" marR="0" lvl="0" indent="-342900">
                        <a:lnSpc>
                          <a:spcPct val="107000"/>
                        </a:lnSpc>
                        <a:spcBef>
                          <a:spcPts val="0"/>
                        </a:spcBef>
                        <a:spcAft>
                          <a:spcPts val="0"/>
                        </a:spcAft>
                        <a:buFont typeface="+mj-lt"/>
                        <a:buAutoNum type="arabicPeriod" startAt="7"/>
                      </a:pPr>
                      <a:r>
                        <a:rPr lang="en-US" sz="1600" b="1" kern="1200" dirty="0">
                          <a:solidFill>
                            <a:schemeClr val="accent4"/>
                          </a:solidFill>
                          <a:latin typeface="+mj-lt"/>
                          <a:ea typeface="+mn-ea"/>
                          <a:cs typeface="+mn-cs"/>
                        </a:rPr>
                        <a:t>Sustainability Plans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Discussion of original plan. No need to copy and paste entire plan.</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220344439"/>
                  </a:ext>
                </a:extLst>
              </a:tr>
              <a:tr h="561023">
                <a:tc>
                  <a:txBody>
                    <a:bodyPr/>
                    <a:lstStyle/>
                    <a:p>
                      <a:pPr marL="342900" marR="0" lvl="0" indent="-342900">
                        <a:lnSpc>
                          <a:spcPct val="107000"/>
                        </a:lnSpc>
                        <a:spcBef>
                          <a:spcPts val="0"/>
                        </a:spcBef>
                        <a:spcAft>
                          <a:spcPts val="0"/>
                        </a:spcAft>
                        <a:buFont typeface="+mj-lt"/>
                        <a:buAutoNum type="arabicPeriod" startAt="8"/>
                      </a:pPr>
                      <a:r>
                        <a:rPr lang="en-US" sz="1600" b="1" kern="1200" dirty="0">
                          <a:solidFill>
                            <a:schemeClr val="accent4"/>
                          </a:solidFill>
                          <a:latin typeface="+mj-lt"/>
                          <a:ea typeface="+mn-ea"/>
                          <a:cs typeface="+mn-cs"/>
                        </a:rPr>
                        <a:t>Summary and Recommendations</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a:solidFill>
                            <a:schemeClr val="accent4"/>
                          </a:solidFill>
                          <a:latin typeface="+mj-lt"/>
                          <a:ea typeface="+mn-ea"/>
                          <a:cs typeface="+mn-cs"/>
                        </a:rPr>
                        <a:t>URL should pull up evaluation without requiring download.</a:t>
                      </a:r>
                      <a:endParaRPr lang="ru-RU" sz="1600" i="0" kern="1200" dirty="0">
                        <a:solidFill>
                          <a:schemeClr val="accent4"/>
                        </a:solidFill>
                        <a:latin typeface="+mj-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xmlns="" val="9041569"/>
                  </a:ext>
                </a:extLst>
              </a:tr>
            </a:tbl>
          </a:graphicData>
        </a:graphic>
      </p:graphicFrame>
      <p:sp>
        <p:nvSpPr>
          <p:cNvPr id="2" name="Footer Placeholder 1">
            <a:extLst>
              <a:ext uri="{FF2B5EF4-FFF2-40B4-BE49-F238E27FC236}">
                <a16:creationId xmlns:a16="http://schemas.microsoft.com/office/drawing/2014/main" xmlns="" id="{9E4DFBAD-6226-4D42-9E5F-E317F2B65C9E}"/>
              </a:ext>
            </a:extLst>
          </p:cNvPr>
          <p:cNvSpPr>
            <a:spLocks noGrp="1"/>
          </p:cNvSpPr>
          <p:nvPr>
            <p:ph type="ftr" sz="quarter" idx="11"/>
          </p:nvPr>
        </p:nvSpPr>
        <p:spPr>
          <a:xfrm>
            <a:off x="911225" y="5945824"/>
            <a:ext cx="7585075" cy="365125"/>
          </a:xfrm>
        </p:spPr>
        <p:txBody>
          <a:bodyPr/>
          <a:lstStyle/>
          <a:p>
            <a:r>
              <a:rPr lang="en-US" dirty="0"/>
              <a:t>Training Presented by R&amp;R Educational Consulting</a:t>
            </a:r>
          </a:p>
        </p:txBody>
      </p:sp>
      <p:sp>
        <p:nvSpPr>
          <p:cNvPr id="3" name="Slide Number Placeholder 2">
            <a:extLst>
              <a:ext uri="{FF2B5EF4-FFF2-40B4-BE49-F238E27FC236}">
                <a16:creationId xmlns:a16="http://schemas.microsoft.com/office/drawing/2014/main" xmlns="" id="{1B207A22-C237-4907-825A-3E28A7AE92A4}"/>
              </a:ext>
            </a:extLst>
          </p:cNvPr>
          <p:cNvSpPr>
            <a:spLocks noGrp="1"/>
          </p:cNvSpPr>
          <p:nvPr>
            <p:ph type="sldNum" sz="quarter" idx="12"/>
          </p:nvPr>
        </p:nvSpPr>
        <p:spPr/>
        <p:txBody>
          <a:bodyPr/>
          <a:lstStyle/>
          <a:p>
            <a:fld id="{98C0CDE5-970C-4CC4-BF43-0DA127E73E82}" type="slidenum">
              <a:rPr lang="en-US" smtClean="0"/>
              <a:t>2</a:t>
            </a:fld>
            <a:endParaRPr lang="en-US" dirty="0"/>
          </a:p>
        </p:txBody>
      </p:sp>
    </p:spTree>
    <p:extLst>
      <p:ext uri="{BB962C8B-B14F-4D97-AF65-F5344CB8AC3E}">
        <p14:creationId xmlns:p14="http://schemas.microsoft.com/office/powerpoint/2010/main" val="52557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8AF2A38-D50A-4EA1-46B9-9388D90373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2" y="1942691"/>
            <a:ext cx="8793070" cy="3344220"/>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686523"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Autofit/>
          </a:bodyPr>
          <a:lstStyle/>
          <a:p>
            <a:r>
              <a:rPr lang="en-US" sz="2800" dirty="0"/>
              <a:t>GPRA Measure 3 School Day Attendance</a:t>
            </a:r>
          </a:p>
        </p:txBody>
      </p:sp>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9974354" y="4541759"/>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2973953" y="5144267"/>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4B8F99-71BB-4331-8F4F-04E178E42D89}"/>
              </a:ext>
            </a:extLst>
          </p:cNvPr>
          <p:cNvSpPr/>
          <p:nvPr/>
        </p:nvSpPr>
        <p:spPr>
          <a:xfrm>
            <a:off x="702623" y="1942691"/>
            <a:ext cx="8793070" cy="2542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5321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924247" y="5378786"/>
            <a:ext cx="6935373" cy="1200329"/>
          </a:xfrm>
          <a:prstGeom prst="rect">
            <a:avLst/>
          </a:prstGeom>
          <a:solidFill>
            <a:schemeClr val="bg1"/>
          </a:solid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1-12</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participating in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during the school year who had a school day attendance rate at or below 90% in the prior school year and demonstrated an improved attendance rate in the current school year.</a:t>
            </a:r>
            <a:endParaRPr lang="en-US" dirty="0">
              <a:solidFill>
                <a:srgbClr val="000000"/>
              </a:solidFill>
            </a:endParaRPr>
          </a:p>
        </p:txBody>
      </p:sp>
      <p:sp>
        <p:nvSpPr>
          <p:cNvPr id="6" name="Rectangle: Rounded Corners 5">
            <a:extLst>
              <a:ext uri="{FF2B5EF4-FFF2-40B4-BE49-F238E27FC236}">
                <a16:creationId xmlns:a16="http://schemas.microsoft.com/office/drawing/2014/main" xmlns="" id="{76E3E16F-D065-ED28-6FE4-D3A986C6B3B7}"/>
              </a:ext>
            </a:extLst>
          </p:cNvPr>
          <p:cNvSpPr/>
          <p:nvPr/>
        </p:nvSpPr>
        <p:spPr>
          <a:xfrm>
            <a:off x="6400800" y="5365632"/>
            <a:ext cx="1153552"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8FC7B863-63E6-1509-BAF3-98ABF82BFAB0}"/>
              </a:ext>
            </a:extLst>
          </p:cNvPr>
          <p:cNvSpPr/>
          <p:nvPr/>
        </p:nvSpPr>
        <p:spPr>
          <a:xfrm>
            <a:off x="6400800" y="5664539"/>
            <a:ext cx="4416976"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05779E39-33F1-46B4-E82B-00A8CCE2CAFB}"/>
              </a:ext>
            </a:extLst>
          </p:cNvPr>
          <p:cNvSpPr/>
          <p:nvPr/>
        </p:nvSpPr>
        <p:spPr>
          <a:xfrm>
            <a:off x="3962496" y="6030299"/>
            <a:ext cx="6855279" cy="548816"/>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83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6DB39C7-3266-B59B-1F50-04FA0847E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600" y="1942691"/>
            <a:ext cx="8729910" cy="3589953"/>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292627"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Autofit/>
          </a:bodyPr>
          <a:lstStyle/>
          <a:p>
            <a:r>
              <a:rPr lang="en-US" sz="3200" dirty="0"/>
              <a:t>GPRA Measure 4 Behavior</a:t>
            </a:r>
          </a:p>
        </p:txBody>
      </p:sp>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9795205" y="4856554"/>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3012214" y="5194478"/>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4B8F99-71BB-4331-8F4F-04E178E42D89}"/>
              </a:ext>
            </a:extLst>
          </p:cNvPr>
          <p:cNvSpPr/>
          <p:nvPr/>
        </p:nvSpPr>
        <p:spPr>
          <a:xfrm>
            <a:off x="702623" y="1942691"/>
            <a:ext cx="8793070" cy="2788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5321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889459" y="5592301"/>
            <a:ext cx="6935373" cy="923330"/>
          </a:xfrm>
          <a:prstGeom prst="rect">
            <a:avLst/>
          </a:prstGeom>
          <a:solidFill>
            <a:schemeClr val="bg1"/>
          </a:solid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1-12</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attending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programming during the school year and/or summer who experienced a decrease in in-school suspensions compared to the previous school year.</a:t>
            </a:r>
            <a:endParaRPr lang="en-US" dirty="0">
              <a:solidFill>
                <a:srgbClr val="000000"/>
              </a:solidFill>
            </a:endParaRPr>
          </a:p>
        </p:txBody>
      </p:sp>
      <p:sp>
        <p:nvSpPr>
          <p:cNvPr id="6" name="Rectangle: Rounded Corners 5">
            <a:extLst>
              <a:ext uri="{FF2B5EF4-FFF2-40B4-BE49-F238E27FC236}">
                <a16:creationId xmlns:a16="http://schemas.microsoft.com/office/drawing/2014/main" xmlns="" id="{F85FEB70-4032-0A96-E68C-D9C3B251F690}"/>
              </a:ext>
            </a:extLst>
          </p:cNvPr>
          <p:cNvSpPr/>
          <p:nvPr/>
        </p:nvSpPr>
        <p:spPr>
          <a:xfrm>
            <a:off x="6358597" y="5592301"/>
            <a:ext cx="1181686"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4A527084-4207-8864-995E-D45EDC150035}"/>
              </a:ext>
            </a:extLst>
          </p:cNvPr>
          <p:cNvSpPr/>
          <p:nvPr/>
        </p:nvSpPr>
        <p:spPr>
          <a:xfrm>
            <a:off x="3889459" y="6252212"/>
            <a:ext cx="6935372"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B9CA535-94E7-4DC7-8E35-60441B1DA924}"/>
              </a:ext>
            </a:extLst>
          </p:cNvPr>
          <p:cNvSpPr/>
          <p:nvPr/>
        </p:nvSpPr>
        <p:spPr>
          <a:xfrm>
            <a:off x="9298745" y="5886452"/>
            <a:ext cx="1393208"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4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975685C4-7ADE-8CF1-4C4F-32F44389B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622" y="1965736"/>
            <a:ext cx="8793069" cy="3072169"/>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Autofit/>
          </a:bodyPr>
          <a:lstStyle/>
          <a:p>
            <a:r>
              <a:rPr lang="en-US" sz="3200" dirty="0"/>
              <a:t>GPRA Measure 5 Teacher Survey</a:t>
            </a:r>
          </a:p>
        </p:txBody>
      </p:sp>
      <p:sp>
        <p:nvSpPr>
          <p:cNvPr id="9" name="Speech Bubble: Rectangle with Corners Rounded 8">
            <a:extLst>
              <a:ext uri="{FF2B5EF4-FFF2-40B4-BE49-F238E27FC236}">
                <a16:creationId xmlns:a16="http://schemas.microsoft.com/office/drawing/2014/main" xmlns="" id="{F4CC0F19-189E-4EA9-6856-F7CBB85FA2D4}"/>
              </a:ext>
            </a:extLst>
          </p:cNvPr>
          <p:cNvSpPr/>
          <p:nvPr/>
        </p:nvSpPr>
        <p:spPr>
          <a:xfrm>
            <a:off x="10082110" y="1942691"/>
            <a:ext cx="2059253" cy="575426"/>
          </a:xfrm>
          <a:prstGeom prst="wedgeRoundRectCallout">
            <a:avLst>
              <a:gd name="adj1" fmla="val -108085"/>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New attendance rules. </a:t>
            </a:r>
          </a:p>
        </p:txBody>
      </p:sp>
      <p:sp>
        <p:nvSpPr>
          <p:cNvPr id="11" name="Speech Bubble: Rectangle with Corners Rounded 10">
            <a:extLst>
              <a:ext uri="{FF2B5EF4-FFF2-40B4-BE49-F238E27FC236}">
                <a16:creationId xmlns:a16="http://schemas.microsoft.com/office/drawing/2014/main" xmlns="" id="{49BAE84E-26F0-02C9-5A77-2EACCB856180}"/>
              </a:ext>
            </a:extLst>
          </p:cNvPr>
          <p:cNvSpPr/>
          <p:nvPr/>
        </p:nvSpPr>
        <p:spPr>
          <a:xfrm>
            <a:off x="9795205" y="4484133"/>
            <a:ext cx="2059253" cy="575426"/>
          </a:xfrm>
          <a:prstGeom prst="wedgeRoundRectCallout">
            <a:avLst>
              <a:gd name="adj1" fmla="val -79393"/>
              <a:gd name="adj2" fmla="val 3623"/>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Percentage row not in APR.</a:t>
            </a:r>
          </a:p>
        </p:txBody>
      </p:sp>
      <p:sp>
        <p:nvSpPr>
          <p:cNvPr id="14" name="Arrow: Down 13">
            <a:extLst>
              <a:ext uri="{FF2B5EF4-FFF2-40B4-BE49-F238E27FC236}">
                <a16:creationId xmlns:a16="http://schemas.microsoft.com/office/drawing/2014/main" xmlns="" id="{F5041930-34AA-6293-1182-22438D456EEE}"/>
              </a:ext>
            </a:extLst>
          </p:cNvPr>
          <p:cNvSpPr/>
          <p:nvPr/>
        </p:nvSpPr>
        <p:spPr>
          <a:xfrm rot="10800000">
            <a:off x="3012214" y="5194478"/>
            <a:ext cx="844062" cy="933908"/>
          </a:xfrm>
          <a:prstGeom prst="downArrow">
            <a:avLst>
              <a:gd name="adj1" fmla="val 50000"/>
              <a:gd name="adj2" fmla="val 43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584B8F99-71BB-4331-8F4F-04E178E42D89}"/>
              </a:ext>
            </a:extLst>
          </p:cNvPr>
          <p:cNvSpPr/>
          <p:nvPr/>
        </p:nvSpPr>
        <p:spPr>
          <a:xfrm>
            <a:off x="702621" y="1942283"/>
            <a:ext cx="8793070" cy="2545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Oval 7">
            <a:extLst>
              <a:ext uri="{FF2B5EF4-FFF2-40B4-BE49-F238E27FC236}">
                <a16:creationId xmlns:a16="http://schemas.microsoft.com/office/drawing/2014/main" xmlns="" id="{B9477B79-D887-81D1-F5D9-29FD85C98CA6}"/>
              </a:ext>
            </a:extLst>
          </p:cNvPr>
          <p:cNvSpPr/>
          <p:nvPr/>
        </p:nvSpPr>
        <p:spPr>
          <a:xfrm>
            <a:off x="9495692" y="253218"/>
            <a:ext cx="1927274" cy="1378634"/>
          </a:xfrm>
          <a:prstGeom prst="wedgeEllipseCallout">
            <a:avLst>
              <a:gd name="adj1" fmla="val -97475"/>
              <a:gd name="adj2" fmla="val 757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Same as APR</a:t>
            </a:r>
          </a:p>
        </p:txBody>
      </p:sp>
      <p:sp>
        <p:nvSpPr>
          <p:cNvPr id="10" name="TextBox 9">
            <a:extLst>
              <a:ext uri="{FF2B5EF4-FFF2-40B4-BE49-F238E27FC236}">
                <a16:creationId xmlns:a16="http://schemas.microsoft.com/office/drawing/2014/main" xmlns="" id="{4CB8A32E-8290-EDA0-EC67-DF8210C21E7D}"/>
              </a:ext>
            </a:extLst>
          </p:cNvPr>
          <p:cNvSpPr txBox="1"/>
          <p:nvPr/>
        </p:nvSpPr>
        <p:spPr>
          <a:xfrm>
            <a:off x="3889459" y="5592301"/>
            <a:ext cx="6935373" cy="923330"/>
          </a:xfrm>
          <a:prstGeom prst="rect">
            <a:avLst/>
          </a:prstGeom>
          <a:solidFill>
            <a:schemeClr val="bg1"/>
          </a:solidFill>
          <a:ln w="38100">
            <a:solidFill>
              <a:srgbClr val="FF0000"/>
            </a:solidFill>
          </a:ln>
        </p:spPr>
        <p:txBody>
          <a:bodyPr wrap="square" rtlCol="0">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Percentage of students in </a:t>
            </a: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grades 1-5</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participating in 21</a:t>
            </a:r>
            <a:r>
              <a:rPr lang="en-US" sz="18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CCLC programming in the school year and/or summer who demonstrated an improvement in teacher-reported engagement in learning.</a:t>
            </a:r>
            <a:endParaRPr lang="en-US" dirty="0">
              <a:solidFill>
                <a:srgbClr val="000000"/>
              </a:solidFill>
            </a:endParaRPr>
          </a:p>
        </p:txBody>
      </p:sp>
      <p:sp>
        <p:nvSpPr>
          <p:cNvPr id="6" name="Rectangle: Rounded Corners 5">
            <a:extLst>
              <a:ext uri="{FF2B5EF4-FFF2-40B4-BE49-F238E27FC236}">
                <a16:creationId xmlns:a16="http://schemas.microsoft.com/office/drawing/2014/main" xmlns="" id="{9B72C5CC-BE67-6896-5983-7DD68C94DDE5}"/>
              </a:ext>
            </a:extLst>
          </p:cNvPr>
          <p:cNvSpPr/>
          <p:nvPr/>
        </p:nvSpPr>
        <p:spPr>
          <a:xfrm>
            <a:off x="6330462" y="5592301"/>
            <a:ext cx="1111347" cy="35352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4252EF8F-E90C-A29B-CD58-CB8B16210BC1}"/>
              </a:ext>
            </a:extLst>
          </p:cNvPr>
          <p:cNvSpPr/>
          <p:nvPr/>
        </p:nvSpPr>
        <p:spPr>
          <a:xfrm>
            <a:off x="3920695" y="6149871"/>
            <a:ext cx="5574996" cy="36576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7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283707" y="935232"/>
            <a:ext cx="4501772" cy="952833"/>
          </a:xfrm>
        </p:spPr>
        <p:txBody>
          <a:bodyPr>
            <a:noAutofit/>
          </a:bodyPr>
          <a:lstStyle/>
          <a:p>
            <a:r>
              <a:rPr lang="en-US" sz="3200" dirty="0"/>
              <a:t>GPRA Measures Discussion</a:t>
            </a:r>
          </a:p>
        </p:txBody>
      </p:sp>
      <p:sp>
        <p:nvSpPr>
          <p:cNvPr id="3" name="Footer Placeholder 2">
            <a:extLst>
              <a:ext uri="{FF2B5EF4-FFF2-40B4-BE49-F238E27FC236}">
                <a16:creationId xmlns:a16="http://schemas.microsoft.com/office/drawing/2014/main" xmlns="" id="{576FC602-D83F-41B2-AE0B-E9BF4B9D7335}"/>
              </a:ext>
            </a:extLst>
          </p:cNvPr>
          <p:cNvSpPr>
            <a:spLocks noGrp="1"/>
          </p:cNvSpPr>
          <p:nvPr>
            <p:ph type="ftr" sz="quarter" idx="11"/>
          </p:nvPr>
        </p:nvSpPr>
        <p:spPr>
          <a:xfrm>
            <a:off x="911225" y="5945824"/>
            <a:ext cx="5057121" cy="365125"/>
          </a:xfrm>
        </p:spPr>
        <p:txBody>
          <a:bodyPr/>
          <a:lstStyle/>
          <a:p>
            <a:r>
              <a:rPr lang="en-US" dirty="0"/>
              <a:t>Training Presented by R&amp;R Educational Consulting</a:t>
            </a:r>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23</a:t>
            </a:fld>
            <a:endParaRPr lang="en-US" dirty="0"/>
          </a:p>
        </p:txBody>
      </p:sp>
      <p:pic>
        <p:nvPicPr>
          <p:cNvPr id="10" name="Picture Placeholder 9">
            <a:extLst>
              <a:ext uri="{FF2B5EF4-FFF2-40B4-BE49-F238E27FC236}">
                <a16:creationId xmlns:a16="http://schemas.microsoft.com/office/drawing/2014/main" xmlns="" id="{7B5906C1-FE1E-BBCA-D898-F0271A2622A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pic>
        <p:nvPicPr>
          <p:cNvPr id="12" name="Picture 11">
            <a:extLst>
              <a:ext uri="{FF2B5EF4-FFF2-40B4-BE49-F238E27FC236}">
                <a16:creationId xmlns:a16="http://schemas.microsoft.com/office/drawing/2014/main" xmlns="" id="{621A106F-2802-5EFC-8573-F3F4157B78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467" y="2457066"/>
            <a:ext cx="6607126" cy="1263684"/>
          </a:xfrm>
          <a:prstGeom prst="rect">
            <a:avLst/>
          </a:prstGeom>
        </p:spPr>
      </p:pic>
      <p:sp>
        <p:nvSpPr>
          <p:cNvPr id="14" name="Text Placeholder 13">
            <a:extLst>
              <a:ext uri="{FF2B5EF4-FFF2-40B4-BE49-F238E27FC236}">
                <a16:creationId xmlns:a16="http://schemas.microsoft.com/office/drawing/2014/main" xmlns="" id="{3F44F91F-9177-7162-3424-6F36DC3458C1}"/>
              </a:ext>
            </a:extLst>
          </p:cNvPr>
          <p:cNvSpPr>
            <a:spLocks noGrp="1"/>
          </p:cNvSpPr>
          <p:nvPr>
            <p:ph type="body" sz="quarter" idx="13"/>
          </p:nvPr>
        </p:nvSpPr>
        <p:spPr>
          <a:xfrm>
            <a:off x="808990" y="3958058"/>
            <a:ext cx="5057121" cy="1667176"/>
          </a:xfrm>
          <a:prstGeom prst="wedgeRoundRectCallout">
            <a:avLst>
              <a:gd name="adj1" fmla="val -526"/>
              <a:gd name="adj2" fmla="val -74196"/>
              <a:gd name="adj3" fmla="val 16667"/>
            </a:avLst>
          </a:prstGeom>
          <a:solidFill>
            <a:srgbClr val="FF0000"/>
          </a:solidFill>
        </p:spPr>
        <p:txBody>
          <a:bodyPr>
            <a:normAutofit lnSpcReduction="10000"/>
          </a:bodyPr>
          <a:lstStyle/>
          <a:p>
            <a:pPr marL="0" indent="0">
              <a:buNone/>
            </a:pPr>
            <a:r>
              <a:rPr lang="en-US" b="1" dirty="0">
                <a:solidFill>
                  <a:schemeClr val="bg1"/>
                </a:solidFill>
                <a:latin typeface="+mj-lt"/>
              </a:rPr>
              <a:t>Answer this question:</a:t>
            </a:r>
          </a:p>
          <a:p>
            <a:pPr marL="0" indent="0">
              <a:buNone/>
            </a:pPr>
            <a:r>
              <a:rPr lang="en-US" b="1" dirty="0">
                <a:solidFill>
                  <a:schemeClr val="bg1"/>
                </a:solidFill>
                <a:latin typeface="+mj-lt"/>
              </a:rPr>
              <a:t>How well did your program do if the only measure of success was performance on the GPRA Measures?</a:t>
            </a:r>
          </a:p>
          <a:p>
            <a:pPr marL="0" indent="0">
              <a:buNone/>
            </a:pPr>
            <a:r>
              <a:rPr lang="en-US" b="1" dirty="0">
                <a:solidFill>
                  <a:schemeClr val="bg1"/>
                </a:solidFill>
                <a:latin typeface="+mj-lt"/>
              </a:rPr>
              <a:t>If the answer is not very well, include a discussion on how to improve.</a:t>
            </a:r>
          </a:p>
        </p:txBody>
      </p:sp>
    </p:spTree>
    <p:extLst>
      <p:ext uri="{BB962C8B-B14F-4D97-AF65-F5344CB8AC3E}">
        <p14:creationId xmlns:p14="http://schemas.microsoft.com/office/powerpoint/2010/main" val="1360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9F9A-7914-429C-8B48-A81473A57190}"/>
              </a:ext>
            </a:extLst>
          </p:cNvPr>
          <p:cNvSpPr>
            <a:spLocks noGrp="1"/>
          </p:cNvSpPr>
          <p:nvPr>
            <p:ph type="title"/>
          </p:nvPr>
        </p:nvSpPr>
        <p:spPr>
          <a:xfrm rot="-360000">
            <a:off x="200284" y="1033103"/>
            <a:ext cx="4669948" cy="700842"/>
          </a:xfrm>
        </p:spPr>
        <p:txBody>
          <a:bodyPr/>
          <a:lstStyle/>
          <a:p>
            <a:r>
              <a:rPr lang="en-US" dirty="0"/>
              <a:t>Local Objectives</a:t>
            </a:r>
          </a:p>
        </p:txBody>
      </p:sp>
      <p:sp>
        <p:nvSpPr>
          <p:cNvPr id="9" name="Slide Number Placeholder 8">
            <a:extLst>
              <a:ext uri="{FF2B5EF4-FFF2-40B4-BE49-F238E27FC236}">
                <a16:creationId xmlns:a16="http://schemas.microsoft.com/office/drawing/2014/main" xmlns="" id="{F759139A-0794-42B5-84C4-5E9E21B10D1E}"/>
              </a:ext>
            </a:extLst>
          </p:cNvPr>
          <p:cNvSpPr>
            <a:spLocks noGrp="1"/>
          </p:cNvSpPr>
          <p:nvPr>
            <p:ph type="sldNum" sz="quarter" idx="12"/>
          </p:nvPr>
        </p:nvSpPr>
        <p:spPr/>
        <p:txBody>
          <a:bodyPr/>
          <a:lstStyle/>
          <a:p>
            <a:fld id="{98C0CDE5-970C-4CC4-BF43-0DA127E73E82}" type="slidenum">
              <a:rPr lang="en-US" smtClean="0"/>
              <a:pPr/>
              <a:t>24</a:t>
            </a:fld>
            <a:endParaRPr lang="en-US" dirty="0"/>
          </a:p>
        </p:txBody>
      </p:sp>
      <p:pic>
        <p:nvPicPr>
          <p:cNvPr id="21" name="Picture Placeholder 20">
            <a:extLst>
              <a:ext uri="{FF2B5EF4-FFF2-40B4-BE49-F238E27FC236}">
                <a16:creationId xmlns:a16="http://schemas.microsoft.com/office/drawing/2014/main" xmlns="" id="{D38B8AD7-D385-DFD2-E536-4564A5D9C17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Footer Placeholder 7">
            <a:extLst>
              <a:ext uri="{FF2B5EF4-FFF2-40B4-BE49-F238E27FC236}">
                <a16:creationId xmlns:a16="http://schemas.microsoft.com/office/drawing/2014/main" xmlns="" id="{0616C4DF-BD76-4DFD-9788-A65985F05CA6}"/>
              </a:ext>
            </a:extLst>
          </p:cNvPr>
          <p:cNvSpPr>
            <a:spLocks noGrp="1"/>
          </p:cNvSpPr>
          <p:nvPr>
            <p:ph type="ftr" sz="quarter" idx="11"/>
          </p:nvPr>
        </p:nvSpPr>
        <p:spPr>
          <a:xfrm>
            <a:off x="911225" y="5945824"/>
            <a:ext cx="5184775" cy="365125"/>
          </a:xfrm>
        </p:spPr>
        <p:txBody>
          <a:bodyPr/>
          <a:lstStyle/>
          <a:p>
            <a:r>
              <a:rPr lang="en-US" dirty="0"/>
              <a:t>Training Presented by R&amp;R Educational Consulting</a:t>
            </a:r>
          </a:p>
        </p:txBody>
      </p:sp>
      <p:pic>
        <p:nvPicPr>
          <p:cNvPr id="3" name="Graphic 2" descr="Head with gears outline">
            <a:extLst>
              <a:ext uri="{FF2B5EF4-FFF2-40B4-BE49-F238E27FC236}">
                <a16:creationId xmlns:a16="http://schemas.microsoft.com/office/drawing/2014/main" xmlns="" id="{9091DCCB-706D-6655-89D1-EEB4FA04A96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6446" y="2125569"/>
            <a:ext cx="1456742" cy="1456742"/>
          </a:xfrm>
          <a:prstGeom prst="rect">
            <a:avLst/>
          </a:prstGeom>
        </p:spPr>
      </p:pic>
      <p:pic>
        <p:nvPicPr>
          <p:cNvPr id="6" name="Graphic 5" descr="Badge Heart outline">
            <a:extLst>
              <a:ext uri="{FF2B5EF4-FFF2-40B4-BE49-F238E27FC236}">
                <a16:creationId xmlns:a16="http://schemas.microsoft.com/office/drawing/2014/main" xmlns="" id="{321C54BC-9E06-9DDF-22A7-78B5311278C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221624" y="2934499"/>
            <a:ext cx="1782218" cy="1782218"/>
          </a:xfrm>
          <a:prstGeom prst="rect">
            <a:avLst/>
          </a:prstGeom>
        </p:spPr>
      </p:pic>
    </p:spTree>
    <p:extLst>
      <p:ext uri="{BB962C8B-B14F-4D97-AF65-F5344CB8AC3E}">
        <p14:creationId xmlns:p14="http://schemas.microsoft.com/office/powerpoint/2010/main" val="274854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4E91CEC8-5089-977E-116E-E11F1E705E1A}"/>
              </a:ext>
            </a:extLst>
          </p:cNvPr>
          <p:cNvSpPr>
            <a:spLocks noGrp="1"/>
          </p:cNvSpPr>
          <p:nvPr>
            <p:ph type="ftr" sz="quarter" idx="11"/>
          </p:nvPr>
        </p:nvSpPr>
        <p:spPr>
          <a:xfrm>
            <a:off x="911225" y="5945824"/>
            <a:ext cx="5486167"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62AD323F-0592-2729-530F-1171ECB04CD1}"/>
              </a:ext>
            </a:extLst>
          </p:cNvPr>
          <p:cNvSpPr>
            <a:spLocks noGrp="1"/>
          </p:cNvSpPr>
          <p:nvPr>
            <p:ph type="sldNum" sz="quarter" idx="12"/>
          </p:nvPr>
        </p:nvSpPr>
        <p:spPr/>
        <p:txBody>
          <a:bodyPr/>
          <a:lstStyle/>
          <a:p>
            <a:fld id="{98C0CDE5-970C-4CC4-BF43-0DA127E73E82}" type="slidenum">
              <a:rPr lang="en-US" noProof="0" smtClean="0"/>
              <a:t>25</a:t>
            </a:fld>
            <a:endParaRPr lang="en-US" noProof="0" dirty="0"/>
          </a:p>
        </p:txBody>
      </p:sp>
      <p:sp>
        <p:nvSpPr>
          <p:cNvPr id="4" name="Title 3">
            <a:extLst>
              <a:ext uri="{FF2B5EF4-FFF2-40B4-BE49-F238E27FC236}">
                <a16:creationId xmlns:a16="http://schemas.microsoft.com/office/drawing/2014/main" xmlns="" id="{33585EDC-A6DC-67FF-5481-653AB46FD4E5}"/>
              </a:ext>
            </a:extLst>
          </p:cNvPr>
          <p:cNvSpPr>
            <a:spLocks noGrp="1"/>
          </p:cNvSpPr>
          <p:nvPr>
            <p:ph type="title"/>
          </p:nvPr>
        </p:nvSpPr>
        <p:spPr/>
        <p:txBody>
          <a:bodyPr/>
          <a:lstStyle/>
          <a:p>
            <a:r>
              <a:rPr lang="en-US" dirty="0"/>
              <a:t>Local Objectives</a:t>
            </a:r>
          </a:p>
        </p:txBody>
      </p:sp>
      <p:pic>
        <p:nvPicPr>
          <p:cNvPr id="8" name="Content Placeholder 7">
            <a:extLst>
              <a:ext uri="{FF2B5EF4-FFF2-40B4-BE49-F238E27FC236}">
                <a16:creationId xmlns:a16="http://schemas.microsoft.com/office/drawing/2014/main" xmlns="" id="{B5E31A5C-185A-4210-D1D3-59E581BD8386}"/>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76531" y="1825624"/>
            <a:ext cx="5670476" cy="2549427"/>
          </a:xfrm>
        </p:spPr>
      </p:pic>
      <p:sp>
        <p:nvSpPr>
          <p:cNvPr id="6" name="Content Placeholder 5">
            <a:extLst>
              <a:ext uri="{FF2B5EF4-FFF2-40B4-BE49-F238E27FC236}">
                <a16:creationId xmlns:a16="http://schemas.microsoft.com/office/drawing/2014/main" xmlns="" id="{BDBD1783-D9F9-64C4-C634-45C86EE31C0B}"/>
              </a:ext>
            </a:extLst>
          </p:cNvPr>
          <p:cNvSpPr>
            <a:spLocks noGrp="1"/>
          </p:cNvSpPr>
          <p:nvPr>
            <p:ph sz="half" idx="2"/>
          </p:nvPr>
        </p:nvSpPr>
        <p:spPr>
          <a:xfrm>
            <a:off x="6172200" y="1825626"/>
            <a:ext cx="5181600" cy="2901120"/>
          </a:xfrm>
          <a:ln w="38100">
            <a:solidFill>
              <a:srgbClr val="FF0000"/>
            </a:solidFill>
          </a:ln>
        </p:spPr>
        <p:txBody>
          <a:bodyPr>
            <a:normAutofit/>
          </a:bodyPr>
          <a:lstStyle/>
          <a:p>
            <a:pPr marL="0" indent="0">
              <a:buNone/>
            </a:pPr>
            <a:r>
              <a:rPr lang="en-US" sz="2000" dirty="0">
                <a:solidFill>
                  <a:srgbClr val="FF0000"/>
                </a:solidFill>
                <a:latin typeface="+mj-lt"/>
              </a:rPr>
              <a:t>Objectives are rated using one of four ways </a:t>
            </a:r>
            <a:r>
              <a:rPr lang="en-US" sz="2000" b="1" dirty="0">
                <a:solidFill>
                  <a:srgbClr val="FF0000"/>
                </a:solidFill>
                <a:latin typeface="+mj-lt"/>
              </a:rPr>
              <a:t>ONLY</a:t>
            </a:r>
            <a:r>
              <a:rPr lang="en-US" sz="2000" dirty="0">
                <a:solidFill>
                  <a:srgbClr val="FF0000"/>
                </a:solidFill>
                <a:latin typeface="+mj-lt"/>
              </a:rPr>
              <a:t>.</a:t>
            </a:r>
          </a:p>
          <a:p>
            <a:pPr marL="0" indent="0">
              <a:buNone/>
            </a:pPr>
            <a:endParaRPr lang="en-US" sz="300" dirty="0">
              <a:solidFill>
                <a:srgbClr val="FF0000"/>
              </a:solidFill>
              <a:latin typeface="+mj-lt"/>
            </a:endParaRPr>
          </a:p>
          <a:p>
            <a:pPr marL="742950" marR="0" lvl="1" indent="-285750">
              <a:lnSpc>
                <a:spcPct val="107000"/>
              </a:lnSpc>
              <a:spcBef>
                <a:spcPts val="0"/>
              </a:spcBef>
              <a:spcAft>
                <a:spcPts val="0"/>
              </a:spcAft>
              <a:buFont typeface="+mj-lt"/>
              <a:buAutoNum type="alphaLcPeriod"/>
              <a:tabLst>
                <a:tab pos="5715000" algn="r"/>
              </a:tabLst>
            </a:pPr>
            <a:r>
              <a:rPr lang="en-US" sz="1800" u="sng" dirty="0">
                <a:solidFill>
                  <a:srgbClr val="FF0000"/>
                </a:solidFill>
                <a:effectLst/>
                <a:latin typeface="+mj-lt"/>
                <a:ea typeface="Calibri" panose="020F0502020204030204" pitchFamily="34" charset="0"/>
                <a:cs typeface="Times New Roman" panose="02020603050405020304" pitchFamily="18" charset="0"/>
              </a:rPr>
              <a:t>Met the stated objective.</a:t>
            </a:r>
            <a:r>
              <a:rPr lang="en-US" sz="1800" dirty="0">
                <a:solidFill>
                  <a:srgbClr val="FF0000"/>
                </a:solidFill>
                <a:effectLst/>
                <a:latin typeface="+mj-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tabLst>
                <a:tab pos="5715000" algn="r"/>
              </a:tabLst>
            </a:pPr>
            <a:r>
              <a:rPr lang="en-US" sz="1800" u="sng" dirty="0">
                <a:solidFill>
                  <a:srgbClr val="FF0000"/>
                </a:solidFill>
                <a:effectLst/>
                <a:latin typeface="+mj-lt"/>
                <a:ea typeface="Calibri" panose="020F0502020204030204" pitchFamily="34" charset="0"/>
                <a:cs typeface="Times New Roman" panose="02020603050405020304" pitchFamily="18" charset="0"/>
              </a:rPr>
              <a:t>Did not meet but made progress toward the stated objective.</a:t>
            </a:r>
            <a:r>
              <a:rPr lang="en-US" sz="1800" dirty="0">
                <a:solidFill>
                  <a:srgbClr val="FF0000"/>
                </a:solidFill>
                <a:effectLst/>
                <a:latin typeface="+mj-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tabLst>
                <a:tab pos="5715000" algn="r"/>
              </a:tabLst>
            </a:pPr>
            <a:r>
              <a:rPr lang="en-US" sz="1800" u="sng" dirty="0">
                <a:solidFill>
                  <a:srgbClr val="FF0000"/>
                </a:solidFill>
                <a:effectLst/>
                <a:latin typeface="+mj-lt"/>
                <a:ea typeface="Calibri" panose="020F0502020204030204" pitchFamily="34" charset="0"/>
                <a:cs typeface="Times New Roman" panose="02020603050405020304" pitchFamily="18" charset="0"/>
              </a:rPr>
              <a:t>Did not meet and no progress was made toward the stated objective.</a:t>
            </a:r>
            <a:r>
              <a:rPr lang="en-US" sz="1800" dirty="0">
                <a:solidFill>
                  <a:srgbClr val="FF0000"/>
                </a:solidFill>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tabLst>
                <a:tab pos="5715000" algn="r"/>
              </a:tabLst>
            </a:pPr>
            <a:r>
              <a:rPr lang="en-US" sz="1800" u="sng" dirty="0">
                <a:solidFill>
                  <a:srgbClr val="FF0000"/>
                </a:solidFill>
                <a:effectLst/>
                <a:latin typeface="+mj-lt"/>
                <a:ea typeface="Calibri" panose="020F0502020204030204" pitchFamily="34" charset="0"/>
                <a:cs typeface="Times New Roman" panose="02020603050405020304" pitchFamily="18" charset="0"/>
              </a:rPr>
              <a:t>Unable to measure the stated objective.</a:t>
            </a:r>
            <a:r>
              <a:rPr lang="en-US" sz="1800" dirty="0">
                <a:solidFill>
                  <a:srgbClr val="FF0000"/>
                </a:solidFill>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xmlns="" id="{37CC2B01-DDF5-7BD1-2B55-11E906772545}"/>
              </a:ext>
            </a:extLst>
          </p:cNvPr>
          <p:cNvSpPr/>
          <p:nvPr/>
        </p:nvSpPr>
        <p:spPr>
          <a:xfrm>
            <a:off x="3875392" y="4834921"/>
            <a:ext cx="2321169" cy="1252024"/>
          </a:xfrm>
          <a:prstGeom prst="wedgeRoundRectCallout">
            <a:avLst>
              <a:gd name="adj1" fmla="val -82045"/>
              <a:gd name="adj2" fmla="val -217275"/>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Additional Objectives can be summarized in the Discussion Section</a:t>
            </a:r>
          </a:p>
        </p:txBody>
      </p:sp>
      <p:sp>
        <p:nvSpPr>
          <p:cNvPr id="10" name="TextBox 9">
            <a:extLst>
              <a:ext uri="{FF2B5EF4-FFF2-40B4-BE49-F238E27FC236}">
                <a16:creationId xmlns:a16="http://schemas.microsoft.com/office/drawing/2014/main" xmlns="" id="{444777A4-8E0B-6186-6227-BD9270C15E6B}"/>
              </a:ext>
            </a:extLst>
          </p:cNvPr>
          <p:cNvSpPr txBox="1"/>
          <p:nvPr/>
        </p:nvSpPr>
        <p:spPr>
          <a:xfrm>
            <a:off x="5239312" y="204182"/>
            <a:ext cx="4417255" cy="1477328"/>
          </a:xfrm>
          <a:prstGeom prst="rect">
            <a:avLst/>
          </a:prstGeom>
          <a:solidFill>
            <a:schemeClr val="bg1"/>
          </a:solidFill>
          <a:ln w="38100">
            <a:solidFill>
              <a:srgbClr val="FF0000"/>
            </a:solidFill>
          </a:ln>
        </p:spPr>
        <p:txBody>
          <a:bodyPr wrap="square" rtlCol="0">
            <a:spAutoFit/>
          </a:bodyPr>
          <a:lstStyle/>
          <a:p>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Local Objectives should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mirror GPRA Measures. For example, since Reading and Math achievement are covered by GPRA Measure 1 there is no need to have Local Objectives on Reading or Math achievement.</a:t>
            </a:r>
            <a:endParaRPr lang="en-US" dirty="0"/>
          </a:p>
        </p:txBody>
      </p:sp>
      <p:sp>
        <p:nvSpPr>
          <p:cNvPr id="11" name="Arrow: Left-Right 10">
            <a:extLst>
              <a:ext uri="{FF2B5EF4-FFF2-40B4-BE49-F238E27FC236}">
                <a16:creationId xmlns:a16="http://schemas.microsoft.com/office/drawing/2014/main" xmlns="" id="{06A95998-5BD7-BDD8-7B60-10CC5C830086}"/>
              </a:ext>
            </a:extLst>
          </p:cNvPr>
          <p:cNvSpPr/>
          <p:nvPr/>
        </p:nvSpPr>
        <p:spPr>
          <a:xfrm>
            <a:off x="5570805" y="2968283"/>
            <a:ext cx="826587" cy="26728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9AE164E8-01A2-6C08-314C-FCB8AB9E37C8}"/>
              </a:ext>
            </a:extLst>
          </p:cNvPr>
          <p:cNvSpPr/>
          <p:nvPr/>
        </p:nvSpPr>
        <p:spPr>
          <a:xfrm>
            <a:off x="1195754" y="3235568"/>
            <a:ext cx="4751253" cy="6752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4D610C3C-708F-80DA-6164-291B79DB3F46}"/>
              </a:ext>
            </a:extLst>
          </p:cNvPr>
          <p:cNvSpPr/>
          <p:nvPr/>
        </p:nvSpPr>
        <p:spPr>
          <a:xfrm>
            <a:off x="6569612" y="3429000"/>
            <a:ext cx="4784188" cy="1297746"/>
          </a:xfrm>
          <a:prstGeom prst="roundRect">
            <a:avLst/>
          </a:prstGeom>
          <a:noFill/>
          <a:ln w="762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animBg="1"/>
      <p:bldP spid="9" grpId="1" animBg="1"/>
      <p:bldP spid="10" grpId="0" animBg="1"/>
      <p:bldP spid="11" grpId="0" animBg="1"/>
      <p:bldP spid="1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26</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Local Objectives Tables</a:t>
            </a:r>
          </a:p>
        </p:txBody>
      </p:sp>
      <p:pic>
        <p:nvPicPr>
          <p:cNvPr id="6" name="Picture 5">
            <a:extLst>
              <a:ext uri="{FF2B5EF4-FFF2-40B4-BE49-F238E27FC236}">
                <a16:creationId xmlns:a16="http://schemas.microsoft.com/office/drawing/2014/main" xmlns="" id="{2FE881B2-033E-4265-B99C-C2AFDC5B7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27718"/>
            <a:ext cx="12192000" cy="3202564"/>
          </a:xfrm>
          <a:prstGeom prst="rect">
            <a:avLst/>
          </a:prstGeom>
        </p:spPr>
      </p:pic>
      <p:sp>
        <p:nvSpPr>
          <p:cNvPr id="7" name="Speech Bubble: Rectangle 6">
            <a:extLst>
              <a:ext uri="{FF2B5EF4-FFF2-40B4-BE49-F238E27FC236}">
                <a16:creationId xmlns:a16="http://schemas.microsoft.com/office/drawing/2014/main" xmlns="" id="{9E9B45FE-5025-DF56-FC06-85AAEC67E8AC}"/>
              </a:ext>
            </a:extLst>
          </p:cNvPr>
          <p:cNvSpPr/>
          <p:nvPr/>
        </p:nvSpPr>
        <p:spPr>
          <a:xfrm>
            <a:off x="7624689" y="436098"/>
            <a:ext cx="2264899" cy="1167619"/>
          </a:xfrm>
          <a:prstGeom prst="wedgeRectCallout">
            <a:avLst>
              <a:gd name="adj1" fmla="val -86742"/>
              <a:gd name="adj2" fmla="val 709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Separate Tables for each Cohort 12-16</a:t>
            </a:r>
          </a:p>
        </p:txBody>
      </p:sp>
      <p:sp>
        <p:nvSpPr>
          <p:cNvPr id="8" name="Speech Bubble: Rectangle 7">
            <a:extLst>
              <a:ext uri="{FF2B5EF4-FFF2-40B4-BE49-F238E27FC236}">
                <a16:creationId xmlns:a16="http://schemas.microsoft.com/office/drawing/2014/main" xmlns="" id="{29BD09EB-8730-E0DA-C56C-2FF7D57CDB24}"/>
              </a:ext>
            </a:extLst>
          </p:cNvPr>
          <p:cNvSpPr/>
          <p:nvPr/>
        </p:nvSpPr>
        <p:spPr>
          <a:xfrm>
            <a:off x="653717" y="5030282"/>
            <a:ext cx="3154338" cy="706992"/>
          </a:xfrm>
          <a:prstGeom prst="wedgeRectCallout">
            <a:avLst>
              <a:gd name="adj1" fmla="val -56162"/>
              <a:gd name="adj2" fmla="val -21393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There can be only Five.</a:t>
            </a:r>
          </a:p>
        </p:txBody>
      </p:sp>
      <p:sp>
        <p:nvSpPr>
          <p:cNvPr id="9" name="Speech Bubble: Rectangle 8">
            <a:extLst>
              <a:ext uri="{FF2B5EF4-FFF2-40B4-BE49-F238E27FC236}">
                <a16:creationId xmlns:a16="http://schemas.microsoft.com/office/drawing/2014/main" xmlns="" id="{8149C034-49E1-0A4A-E960-B6A503931BDC}"/>
              </a:ext>
            </a:extLst>
          </p:cNvPr>
          <p:cNvSpPr/>
          <p:nvPr/>
        </p:nvSpPr>
        <p:spPr>
          <a:xfrm>
            <a:off x="4351175" y="5030282"/>
            <a:ext cx="3154338" cy="706992"/>
          </a:xfrm>
          <a:prstGeom prst="wedgeRectCallout">
            <a:avLst>
              <a:gd name="adj1" fmla="val -15578"/>
              <a:gd name="adj2" fmla="val -3810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One of four ratings.</a:t>
            </a:r>
          </a:p>
        </p:txBody>
      </p:sp>
      <p:sp>
        <p:nvSpPr>
          <p:cNvPr id="12" name="Speech Bubble: Rectangle 11">
            <a:extLst>
              <a:ext uri="{FF2B5EF4-FFF2-40B4-BE49-F238E27FC236}">
                <a16:creationId xmlns:a16="http://schemas.microsoft.com/office/drawing/2014/main" xmlns="" id="{099B2AE7-5659-AC63-6164-3C582DE9D4BA}"/>
              </a:ext>
            </a:extLst>
          </p:cNvPr>
          <p:cNvSpPr/>
          <p:nvPr/>
        </p:nvSpPr>
        <p:spPr>
          <a:xfrm>
            <a:off x="7732053" y="4948864"/>
            <a:ext cx="3154338" cy="1145435"/>
          </a:xfrm>
          <a:prstGeom prst="wedgeRectCallout">
            <a:avLst>
              <a:gd name="adj1" fmla="val 8505"/>
              <a:gd name="adj2" fmla="val -241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What method of measurement was used and how was the rating determined.</a:t>
            </a:r>
          </a:p>
        </p:txBody>
      </p:sp>
    </p:spTree>
    <p:extLst>
      <p:ext uri="{BB962C8B-B14F-4D97-AF65-F5344CB8AC3E}">
        <p14:creationId xmlns:p14="http://schemas.microsoft.com/office/powerpoint/2010/main" val="15209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27</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Local Objectives Discussion</a:t>
            </a:r>
          </a:p>
        </p:txBody>
      </p:sp>
      <p:pic>
        <p:nvPicPr>
          <p:cNvPr id="10" name="Picture 9">
            <a:extLst>
              <a:ext uri="{FF2B5EF4-FFF2-40B4-BE49-F238E27FC236}">
                <a16:creationId xmlns:a16="http://schemas.microsoft.com/office/drawing/2014/main" xmlns="" id="{6C33F3B2-63F8-7272-586A-672EB7AD93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2866" y="1685729"/>
            <a:ext cx="7408985" cy="3197628"/>
          </a:xfrm>
          <a:prstGeom prst="rect">
            <a:avLst/>
          </a:prstGeom>
        </p:spPr>
      </p:pic>
      <p:sp>
        <p:nvSpPr>
          <p:cNvPr id="11" name="Rectangle: Rounded Corners 10">
            <a:extLst>
              <a:ext uri="{FF2B5EF4-FFF2-40B4-BE49-F238E27FC236}">
                <a16:creationId xmlns:a16="http://schemas.microsoft.com/office/drawing/2014/main" xmlns="" id="{F43CCCA9-3A17-1CDD-E288-974A258961D8}"/>
              </a:ext>
            </a:extLst>
          </p:cNvPr>
          <p:cNvSpPr/>
          <p:nvPr/>
        </p:nvSpPr>
        <p:spPr>
          <a:xfrm>
            <a:off x="2715063" y="4037428"/>
            <a:ext cx="5570807" cy="728290"/>
          </a:xfrm>
          <a:prstGeom prst="roundRect">
            <a:avLst/>
          </a:prstGeom>
          <a:noFill/>
          <a:ln w="762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642F174F-78B9-A1E6-8B9B-5742354F73F2}"/>
              </a:ext>
            </a:extLst>
          </p:cNvPr>
          <p:cNvCxnSpPr/>
          <p:nvPr/>
        </p:nvCxnSpPr>
        <p:spPr>
          <a:xfrm>
            <a:off x="2883877" y="3826412"/>
            <a:ext cx="61475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1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9F9A-7914-429C-8B48-A81473A57190}"/>
              </a:ext>
            </a:extLst>
          </p:cNvPr>
          <p:cNvSpPr>
            <a:spLocks noGrp="1"/>
          </p:cNvSpPr>
          <p:nvPr>
            <p:ph type="title"/>
          </p:nvPr>
        </p:nvSpPr>
        <p:spPr>
          <a:xfrm rot="-360000">
            <a:off x="298718" y="1027945"/>
            <a:ext cx="4571243" cy="700842"/>
          </a:xfrm>
        </p:spPr>
        <p:txBody>
          <a:bodyPr/>
          <a:lstStyle/>
          <a:p>
            <a:r>
              <a:rPr lang="en-US" dirty="0"/>
              <a:t>Anecdotal Data</a:t>
            </a:r>
          </a:p>
        </p:txBody>
      </p:sp>
      <p:sp>
        <p:nvSpPr>
          <p:cNvPr id="9" name="Slide Number Placeholder 8">
            <a:extLst>
              <a:ext uri="{FF2B5EF4-FFF2-40B4-BE49-F238E27FC236}">
                <a16:creationId xmlns:a16="http://schemas.microsoft.com/office/drawing/2014/main" xmlns="" id="{F759139A-0794-42B5-84C4-5E9E21B10D1E}"/>
              </a:ext>
            </a:extLst>
          </p:cNvPr>
          <p:cNvSpPr>
            <a:spLocks noGrp="1"/>
          </p:cNvSpPr>
          <p:nvPr>
            <p:ph type="sldNum" sz="quarter" idx="12"/>
          </p:nvPr>
        </p:nvSpPr>
        <p:spPr/>
        <p:txBody>
          <a:bodyPr/>
          <a:lstStyle/>
          <a:p>
            <a:fld id="{98C0CDE5-970C-4CC4-BF43-0DA127E73E82}" type="slidenum">
              <a:rPr lang="en-US" smtClean="0"/>
              <a:pPr/>
              <a:t>28</a:t>
            </a:fld>
            <a:endParaRPr lang="en-US" dirty="0"/>
          </a:p>
        </p:txBody>
      </p:sp>
      <p:pic>
        <p:nvPicPr>
          <p:cNvPr id="12" name="Picture Placeholder 11">
            <a:extLst>
              <a:ext uri="{FF2B5EF4-FFF2-40B4-BE49-F238E27FC236}">
                <a16:creationId xmlns:a16="http://schemas.microsoft.com/office/drawing/2014/main" xmlns="" id="{DD82F73C-CA9E-1228-4880-0FF08F1B553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8" name="Footer Placeholder 7">
            <a:extLst>
              <a:ext uri="{FF2B5EF4-FFF2-40B4-BE49-F238E27FC236}">
                <a16:creationId xmlns:a16="http://schemas.microsoft.com/office/drawing/2014/main" xmlns="" id="{0616C4DF-BD76-4DFD-9788-A65985F05CA6}"/>
              </a:ext>
            </a:extLst>
          </p:cNvPr>
          <p:cNvSpPr>
            <a:spLocks noGrp="1"/>
          </p:cNvSpPr>
          <p:nvPr>
            <p:ph type="ftr" sz="quarter" idx="11"/>
          </p:nvPr>
        </p:nvSpPr>
        <p:spPr>
          <a:xfrm>
            <a:off x="911225" y="5945824"/>
            <a:ext cx="5184775" cy="365125"/>
          </a:xfrm>
        </p:spPr>
        <p:txBody>
          <a:bodyPr/>
          <a:lstStyle/>
          <a:p>
            <a:r>
              <a:rPr lang="en-US" dirty="0"/>
              <a:t>Training Presented by R&amp;R Educational Consulting</a:t>
            </a:r>
          </a:p>
        </p:txBody>
      </p:sp>
      <p:pic>
        <p:nvPicPr>
          <p:cNvPr id="4" name="Graphic 3" descr="Badge Heart outline">
            <a:extLst>
              <a:ext uri="{FF2B5EF4-FFF2-40B4-BE49-F238E27FC236}">
                <a16:creationId xmlns:a16="http://schemas.microsoft.com/office/drawing/2014/main" xmlns="" id="{1EAAD6DB-B16F-E997-AE87-920FF4B0DB1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30514" y="2478411"/>
            <a:ext cx="2260285" cy="2260285"/>
          </a:xfrm>
          <a:prstGeom prst="rect">
            <a:avLst/>
          </a:prstGeom>
        </p:spPr>
      </p:pic>
    </p:spTree>
    <p:extLst>
      <p:ext uri="{BB962C8B-B14F-4D97-AF65-F5344CB8AC3E}">
        <p14:creationId xmlns:p14="http://schemas.microsoft.com/office/powerpoint/2010/main" val="21982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29</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Anecdotal Data</a:t>
            </a:r>
          </a:p>
        </p:txBody>
      </p:sp>
      <p:pic>
        <p:nvPicPr>
          <p:cNvPr id="6" name="Picture 5">
            <a:extLst>
              <a:ext uri="{FF2B5EF4-FFF2-40B4-BE49-F238E27FC236}">
                <a16:creationId xmlns:a16="http://schemas.microsoft.com/office/drawing/2014/main" xmlns="" id="{B5129D1A-2563-43E2-3C10-37EE6F51A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59" y="1942691"/>
            <a:ext cx="6256245" cy="2016476"/>
          </a:xfrm>
          <a:prstGeom prst="rect">
            <a:avLst/>
          </a:prstGeom>
        </p:spPr>
      </p:pic>
      <p:pic>
        <p:nvPicPr>
          <p:cNvPr id="8" name="Picture 7">
            <a:extLst>
              <a:ext uri="{FF2B5EF4-FFF2-40B4-BE49-F238E27FC236}">
                <a16:creationId xmlns:a16="http://schemas.microsoft.com/office/drawing/2014/main" xmlns="" id="{21DB4303-2E1B-ADD0-1827-9560C3417E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8264" y="614484"/>
            <a:ext cx="5819335" cy="1925515"/>
          </a:xfrm>
          <a:prstGeom prst="rect">
            <a:avLst/>
          </a:prstGeom>
        </p:spPr>
      </p:pic>
      <p:pic>
        <p:nvPicPr>
          <p:cNvPr id="12" name="Picture 11">
            <a:extLst>
              <a:ext uri="{FF2B5EF4-FFF2-40B4-BE49-F238E27FC236}">
                <a16:creationId xmlns:a16="http://schemas.microsoft.com/office/drawing/2014/main" xmlns="" id="{0D0FF80F-0068-780B-2521-2BF9C63610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5311" y="2945597"/>
            <a:ext cx="5819335" cy="2027140"/>
          </a:xfrm>
          <a:prstGeom prst="rect">
            <a:avLst/>
          </a:prstGeom>
        </p:spPr>
      </p:pic>
    </p:spTree>
    <p:extLst>
      <p:ext uri="{BB962C8B-B14F-4D97-AF65-F5344CB8AC3E}">
        <p14:creationId xmlns:p14="http://schemas.microsoft.com/office/powerpoint/2010/main" val="211418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286403" y="866987"/>
            <a:ext cx="4496811" cy="1045993"/>
          </a:xfrm>
        </p:spPr>
        <p:txBody>
          <a:bodyPr>
            <a:noAutofit/>
          </a:bodyPr>
          <a:lstStyle/>
          <a:p>
            <a:r>
              <a:rPr lang="en-US" sz="3600" dirty="0"/>
              <a:t>General Information</a:t>
            </a:r>
          </a:p>
        </p:txBody>
      </p:sp>
      <p:sp>
        <p:nvSpPr>
          <p:cNvPr id="3" name="Footer Placeholder 2">
            <a:extLst>
              <a:ext uri="{FF2B5EF4-FFF2-40B4-BE49-F238E27FC236}">
                <a16:creationId xmlns:a16="http://schemas.microsoft.com/office/drawing/2014/main" xmlns="" id="{576FC602-D83F-41B2-AE0B-E9BF4B9D7335}"/>
              </a:ext>
            </a:extLst>
          </p:cNvPr>
          <p:cNvSpPr>
            <a:spLocks noGrp="1"/>
          </p:cNvSpPr>
          <p:nvPr>
            <p:ph type="ftr" sz="quarter" idx="11"/>
          </p:nvPr>
        </p:nvSpPr>
        <p:spPr>
          <a:xfrm>
            <a:off x="911225" y="5945824"/>
            <a:ext cx="6022975" cy="645504"/>
          </a:xfrm>
        </p:spPr>
        <p:txBody>
          <a:bodyPr/>
          <a:lstStyle/>
          <a:p>
            <a:r>
              <a:rPr lang="en-US" dirty="0"/>
              <a:t>Training Presented by R&amp;R Educational Consulting</a:t>
            </a:r>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10" name="Picture Placeholder 9" descr="A child holding a sign&#10;&#10;Description automatically generated with medium confidence">
            <a:extLst>
              <a:ext uri="{FF2B5EF4-FFF2-40B4-BE49-F238E27FC236}">
                <a16:creationId xmlns:a16="http://schemas.microsoft.com/office/drawing/2014/main" xmlns="" id="{954D1831-FA58-866A-79CA-9BCFC1E5DE31}"/>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19" name="Text Placeholder 1">
            <a:extLst>
              <a:ext uri="{FF2B5EF4-FFF2-40B4-BE49-F238E27FC236}">
                <a16:creationId xmlns:a16="http://schemas.microsoft.com/office/drawing/2014/main" xmlns="" id="{1DBDE6F5-EF7C-6CED-6910-B3EF9BB41F01}"/>
              </a:ext>
            </a:extLst>
          </p:cNvPr>
          <p:cNvSpPr>
            <a:spLocks noGrp="1"/>
          </p:cNvSpPr>
          <p:nvPr>
            <p:ph type="body" idx="1"/>
          </p:nvPr>
        </p:nvSpPr>
        <p:spPr>
          <a:xfrm>
            <a:off x="973717" y="4083213"/>
            <a:ext cx="3913632" cy="804672"/>
          </a:xfrm>
          <a:solidFill>
            <a:srgbClr val="FF0000"/>
          </a:solidFill>
        </p:spPr>
        <p:txBody>
          <a:bodyPr/>
          <a:lstStyle/>
          <a:p>
            <a:r>
              <a:rPr lang="en-US" dirty="0"/>
              <a:t>Only Cohorts 12-16</a:t>
            </a:r>
          </a:p>
        </p:txBody>
      </p:sp>
      <p:pic>
        <p:nvPicPr>
          <p:cNvPr id="21" name="Picture 20">
            <a:extLst>
              <a:ext uri="{FF2B5EF4-FFF2-40B4-BE49-F238E27FC236}">
                <a16:creationId xmlns:a16="http://schemas.microsoft.com/office/drawing/2014/main" xmlns="" id="{7A7FFA99-E763-9C53-02F7-A86BC91DCD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689" y="4935073"/>
            <a:ext cx="4229100" cy="1156254"/>
          </a:xfrm>
          <a:prstGeom prst="rect">
            <a:avLst/>
          </a:prstGeom>
        </p:spPr>
      </p:pic>
      <p:grpSp>
        <p:nvGrpSpPr>
          <p:cNvPr id="2" name="Group 1">
            <a:extLst>
              <a:ext uri="{FF2B5EF4-FFF2-40B4-BE49-F238E27FC236}">
                <a16:creationId xmlns:a16="http://schemas.microsoft.com/office/drawing/2014/main" xmlns="" id="{C44B3710-7049-1DCA-E064-C5D75286E415}"/>
              </a:ext>
            </a:extLst>
          </p:cNvPr>
          <p:cNvGrpSpPr/>
          <p:nvPr/>
        </p:nvGrpSpPr>
        <p:grpSpPr>
          <a:xfrm>
            <a:off x="0" y="2336716"/>
            <a:ext cx="6054969" cy="1690866"/>
            <a:chOff x="0" y="2336716"/>
            <a:chExt cx="6054969" cy="1690866"/>
          </a:xfrm>
        </p:grpSpPr>
        <p:pic>
          <p:nvPicPr>
            <p:cNvPr id="12" name="Picture 11">
              <a:extLst>
                <a:ext uri="{FF2B5EF4-FFF2-40B4-BE49-F238E27FC236}">
                  <a16:creationId xmlns:a16="http://schemas.microsoft.com/office/drawing/2014/main" xmlns="" id="{1D4ACFED-6B08-1A4F-A6EB-95EF6A5B8B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336716"/>
              <a:ext cx="5861067" cy="907553"/>
            </a:xfrm>
            <a:prstGeom prst="rect">
              <a:avLst/>
            </a:prstGeom>
          </p:spPr>
        </p:pic>
        <p:pic>
          <p:nvPicPr>
            <p:cNvPr id="6" name="Picture 5">
              <a:extLst>
                <a:ext uri="{FF2B5EF4-FFF2-40B4-BE49-F238E27FC236}">
                  <a16:creationId xmlns:a16="http://schemas.microsoft.com/office/drawing/2014/main" xmlns="" id="{C10644BD-5038-A07B-FD81-164BB46864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3902" y="3045480"/>
              <a:ext cx="5861067" cy="982102"/>
            </a:xfrm>
            <a:prstGeom prst="rect">
              <a:avLst/>
            </a:prstGeom>
            <a:ln w="28575">
              <a:solidFill>
                <a:srgbClr val="FF0000"/>
              </a:solidFill>
            </a:ln>
          </p:spPr>
        </p:pic>
      </p:grpSp>
      <p:sp>
        <p:nvSpPr>
          <p:cNvPr id="18" name="Speech Bubble: Oval 17">
            <a:extLst>
              <a:ext uri="{FF2B5EF4-FFF2-40B4-BE49-F238E27FC236}">
                <a16:creationId xmlns:a16="http://schemas.microsoft.com/office/drawing/2014/main" xmlns="" id="{1A706008-1827-1C3D-2514-28BE705DE1CC}"/>
              </a:ext>
            </a:extLst>
          </p:cNvPr>
          <p:cNvSpPr/>
          <p:nvPr/>
        </p:nvSpPr>
        <p:spPr>
          <a:xfrm>
            <a:off x="3643532" y="946934"/>
            <a:ext cx="2330355" cy="1451439"/>
          </a:xfrm>
          <a:prstGeom prst="wedgeEllipse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ORGANIZATION </a:t>
            </a:r>
            <a:r>
              <a:rPr lang="en-US" sz="2800" b="1" i="1" dirty="0"/>
              <a:t>NOT</a:t>
            </a:r>
            <a:r>
              <a:rPr lang="en-US" b="1" i="1" dirty="0"/>
              <a:t> name of Program</a:t>
            </a:r>
          </a:p>
        </p:txBody>
      </p:sp>
    </p:spTree>
    <p:extLst>
      <p:ext uri="{BB962C8B-B14F-4D97-AF65-F5344CB8AC3E}">
        <p14:creationId xmlns:p14="http://schemas.microsoft.com/office/powerpoint/2010/main" val="367141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533A4D0-2B77-8E62-92BC-85AF39C59218}"/>
              </a:ext>
            </a:extLst>
          </p:cNvPr>
          <p:cNvSpPr>
            <a:spLocks noGrp="1"/>
          </p:cNvSpPr>
          <p:nvPr>
            <p:ph type="ftr" sz="quarter" idx="11"/>
          </p:nvPr>
        </p:nvSpPr>
        <p:spPr>
          <a:xfrm>
            <a:off x="911225" y="5945824"/>
            <a:ext cx="5939741"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3B53E80A-61AA-974A-8993-EFD83F71BC9B}"/>
              </a:ext>
            </a:extLst>
          </p:cNvPr>
          <p:cNvSpPr>
            <a:spLocks noGrp="1"/>
          </p:cNvSpPr>
          <p:nvPr>
            <p:ph type="sldNum" sz="quarter" idx="12"/>
          </p:nvPr>
        </p:nvSpPr>
        <p:spPr/>
        <p:txBody>
          <a:bodyPr/>
          <a:lstStyle/>
          <a:p>
            <a:fld id="{98C0CDE5-970C-4CC4-BF43-0DA127E73E82}" type="slidenum">
              <a:rPr lang="en-US" noProof="0" smtClean="0"/>
              <a:t>30</a:t>
            </a:fld>
            <a:endParaRPr lang="en-US" noProof="0" dirty="0"/>
          </a:p>
        </p:txBody>
      </p:sp>
      <p:sp>
        <p:nvSpPr>
          <p:cNvPr id="4" name="Title 3">
            <a:extLst>
              <a:ext uri="{FF2B5EF4-FFF2-40B4-BE49-F238E27FC236}">
                <a16:creationId xmlns:a16="http://schemas.microsoft.com/office/drawing/2014/main" xmlns="" id="{745D7B65-4316-0F78-F1F0-D4CB6D2DD9AB}"/>
              </a:ext>
            </a:extLst>
          </p:cNvPr>
          <p:cNvSpPr>
            <a:spLocks noGrp="1"/>
          </p:cNvSpPr>
          <p:nvPr>
            <p:ph type="title"/>
          </p:nvPr>
        </p:nvSpPr>
        <p:spPr>
          <a:xfrm rot="-360000">
            <a:off x="256309" y="873184"/>
            <a:ext cx="4543869" cy="1061509"/>
          </a:xfrm>
        </p:spPr>
        <p:txBody>
          <a:bodyPr/>
          <a:lstStyle/>
          <a:p>
            <a:r>
              <a:rPr lang="en-US" dirty="0"/>
              <a:t>Best Practices</a:t>
            </a:r>
          </a:p>
        </p:txBody>
      </p:sp>
      <p:sp>
        <p:nvSpPr>
          <p:cNvPr id="9" name="TextBox 8">
            <a:extLst>
              <a:ext uri="{FF2B5EF4-FFF2-40B4-BE49-F238E27FC236}">
                <a16:creationId xmlns:a16="http://schemas.microsoft.com/office/drawing/2014/main" xmlns="" id="{EA050357-24C7-2A41-6F71-037556C5FAC9}"/>
              </a:ext>
            </a:extLst>
          </p:cNvPr>
          <p:cNvSpPr txBox="1"/>
          <p:nvPr/>
        </p:nvSpPr>
        <p:spPr>
          <a:xfrm>
            <a:off x="504944" y="2288262"/>
            <a:ext cx="4957265" cy="2281476"/>
          </a:xfrm>
          <a:prstGeom prst="roundRect">
            <a:avLst/>
          </a:prstGeom>
          <a:noFill/>
          <a:ln w="57150">
            <a:solidFill>
              <a:srgbClr val="FF0000"/>
            </a:solidFill>
          </a:ln>
        </p:spPr>
        <p:txBody>
          <a:bodyPr wrap="square" rtlCol="0">
            <a:spAutoFit/>
          </a:bodyPr>
          <a:lstStyle/>
          <a:p>
            <a:r>
              <a:rPr lang="en-US" sz="1600" dirty="0">
                <a:solidFill>
                  <a:srgbClr val="FF0000"/>
                </a:solidFill>
                <a:latin typeface="+mj-lt"/>
              </a:rPr>
              <a:t>Possible categories of Best Practices</a:t>
            </a:r>
          </a:p>
          <a:p>
            <a:endParaRPr lang="en-US" sz="1600" dirty="0">
              <a:solidFill>
                <a:srgbClr val="FF0000"/>
              </a:solidFill>
              <a:latin typeface="+mj-lt"/>
            </a:endParaRPr>
          </a:p>
          <a:p>
            <a:pPr marL="342900" indent="-342900">
              <a:buFont typeface="+mj-lt"/>
              <a:buAutoNum type="arabicPeriod"/>
            </a:pPr>
            <a:r>
              <a:rPr lang="en-US" sz="1600" dirty="0">
                <a:solidFill>
                  <a:srgbClr val="FF0000"/>
                </a:solidFill>
                <a:latin typeface="+mj-lt"/>
              </a:rPr>
              <a:t>Program Operations</a:t>
            </a:r>
          </a:p>
          <a:p>
            <a:pPr marL="342900" indent="-342900">
              <a:buFont typeface="+mj-lt"/>
              <a:buAutoNum type="arabicPeriod"/>
            </a:pPr>
            <a:r>
              <a:rPr lang="en-US" sz="1600" dirty="0">
                <a:solidFill>
                  <a:srgbClr val="FF0000"/>
                </a:solidFill>
                <a:latin typeface="+mj-lt"/>
              </a:rPr>
              <a:t>Community and Parental Involvement</a:t>
            </a:r>
          </a:p>
          <a:p>
            <a:pPr marL="342900" indent="-342900">
              <a:buFont typeface="+mj-lt"/>
              <a:buAutoNum type="arabicPeriod"/>
            </a:pPr>
            <a:r>
              <a:rPr lang="en-US" sz="1600" dirty="0">
                <a:solidFill>
                  <a:srgbClr val="FF0000"/>
                </a:solidFill>
                <a:latin typeface="+mj-lt"/>
              </a:rPr>
              <a:t>Objectives</a:t>
            </a:r>
          </a:p>
          <a:p>
            <a:pPr marL="342900" indent="-342900">
              <a:buFont typeface="+mj-lt"/>
              <a:buAutoNum type="arabicPeriod"/>
            </a:pPr>
            <a:r>
              <a:rPr lang="en-US" sz="1600" dirty="0">
                <a:solidFill>
                  <a:srgbClr val="FF0000"/>
                </a:solidFill>
                <a:latin typeface="+mj-lt"/>
              </a:rPr>
              <a:t>COVID-19 Coping Mechanisms</a:t>
            </a:r>
          </a:p>
          <a:p>
            <a:pPr marL="342900" indent="-342900">
              <a:buFont typeface="+mj-lt"/>
              <a:buAutoNum type="arabicPeriod"/>
            </a:pPr>
            <a:endParaRPr lang="en-US" sz="1600" dirty="0">
              <a:solidFill>
                <a:srgbClr val="FF0000"/>
              </a:solidFill>
              <a:latin typeface="+mj-lt"/>
            </a:endParaRPr>
          </a:p>
          <a:p>
            <a:r>
              <a:rPr lang="en-US" sz="1600" dirty="0">
                <a:solidFill>
                  <a:srgbClr val="FF0000"/>
                </a:solidFill>
                <a:latin typeface="+mj-lt"/>
              </a:rPr>
              <a:t>Developed for State Evaluation for 2020-2021.</a:t>
            </a:r>
          </a:p>
        </p:txBody>
      </p:sp>
      <p:sp>
        <p:nvSpPr>
          <p:cNvPr id="13" name="TextBox 12">
            <a:extLst>
              <a:ext uri="{FF2B5EF4-FFF2-40B4-BE49-F238E27FC236}">
                <a16:creationId xmlns:a16="http://schemas.microsoft.com/office/drawing/2014/main" xmlns="" id="{0516B060-091A-2C2E-E5DD-30EF33EB8D20}"/>
              </a:ext>
            </a:extLst>
          </p:cNvPr>
          <p:cNvSpPr txBox="1"/>
          <p:nvPr/>
        </p:nvSpPr>
        <p:spPr>
          <a:xfrm>
            <a:off x="5840350" y="2301293"/>
            <a:ext cx="5323393" cy="830997"/>
          </a:xfrm>
          <a:prstGeom prst="rect">
            <a:avLst/>
          </a:prstGeom>
          <a:noFill/>
          <a:ln w="38100">
            <a:solidFill>
              <a:srgbClr val="FF0000"/>
            </a:solidFill>
          </a:ln>
        </p:spPr>
        <p:txBody>
          <a:bodyPr wrap="square" rtlCol="0">
            <a:spAutoFit/>
          </a:bodyPr>
          <a:lstStyle/>
          <a:p>
            <a:r>
              <a:rPr lang="en-US" sz="1600" b="1" dirty="0">
                <a:solidFill>
                  <a:srgbClr val="FF0000"/>
                </a:solidFill>
                <a:latin typeface="+mj-lt"/>
              </a:rPr>
              <a:t>Iowa Afterschool Alliance Quality Standards</a:t>
            </a:r>
          </a:p>
          <a:p>
            <a:endParaRPr lang="en-US" sz="1600" b="1" dirty="0">
              <a:solidFill>
                <a:srgbClr val="FF0000"/>
              </a:solidFill>
              <a:latin typeface="+mj-lt"/>
            </a:endParaRPr>
          </a:p>
          <a:p>
            <a:r>
              <a:rPr lang="en-US" sz="1600" b="1" dirty="0">
                <a:solidFill>
                  <a:srgbClr val="FF0000"/>
                </a:solidFill>
                <a:latin typeface="+mj-lt"/>
                <a:hlinkClick r:id="rId3">
                  <a:extLst>
                    <a:ext uri="{A12FA001-AC4F-418D-AE19-62706E023703}">
                      <ahyp:hlinkClr xmlns:ahyp="http://schemas.microsoft.com/office/drawing/2018/hyperlinkcolor" xmlns="" val="tx"/>
                    </a:ext>
                  </a:extLst>
                </a:hlinkClick>
              </a:rPr>
              <a:t>https://www.iowaafterschoolalliance.org/quality</a:t>
            </a:r>
            <a:r>
              <a:rPr lang="en-US" sz="1600" b="1" dirty="0">
                <a:solidFill>
                  <a:srgbClr val="FF0000"/>
                </a:solidFill>
                <a:latin typeface="+mj-lt"/>
              </a:rPr>
              <a:t> </a:t>
            </a:r>
          </a:p>
        </p:txBody>
      </p:sp>
    </p:spTree>
    <p:extLst>
      <p:ext uri="{BB962C8B-B14F-4D97-AF65-F5344CB8AC3E}">
        <p14:creationId xmlns:p14="http://schemas.microsoft.com/office/powerpoint/2010/main" val="42933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533A4D0-2B77-8E62-92BC-85AF39C59218}"/>
              </a:ext>
            </a:extLst>
          </p:cNvPr>
          <p:cNvSpPr>
            <a:spLocks noGrp="1"/>
          </p:cNvSpPr>
          <p:nvPr>
            <p:ph type="ftr" sz="quarter" idx="11"/>
          </p:nvPr>
        </p:nvSpPr>
        <p:spPr>
          <a:xfrm>
            <a:off x="911225" y="5945824"/>
            <a:ext cx="5939741"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3B53E80A-61AA-974A-8993-EFD83F71BC9B}"/>
              </a:ext>
            </a:extLst>
          </p:cNvPr>
          <p:cNvSpPr>
            <a:spLocks noGrp="1"/>
          </p:cNvSpPr>
          <p:nvPr>
            <p:ph type="sldNum" sz="quarter" idx="12"/>
          </p:nvPr>
        </p:nvSpPr>
        <p:spPr/>
        <p:txBody>
          <a:bodyPr/>
          <a:lstStyle/>
          <a:p>
            <a:fld id="{98C0CDE5-970C-4CC4-BF43-0DA127E73E82}" type="slidenum">
              <a:rPr lang="en-US" noProof="0" smtClean="0"/>
              <a:t>31</a:t>
            </a:fld>
            <a:endParaRPr lang="en-US" noProof="0" dirty="0"/>
          </a:p>
        </p:txBody>
      </p:sp>
      <p:sp>
        <p:nvSpPr>
          <p:cNvPr id="4" name="Title 3">
            <a:extLst>
              <a:ext uri="{FF2B5EF4-FFF2-40B4-BE49-F238E27FC236}">
                <a16:creationId xmlns:a16="http://schemas.microsoft.com/office/drawing/2014/main" xmlns="" id="{745D7B65-4316-0F78-F1F0-D4CB6D2DD9AB}"/>
              </a:ext>
            </a:extLst>
          </p:cNvPr>
          <p:cNvSpPr>
            <a:spLocks noGrp="1"/>
          </p:cNvSpPr>
          <p:nvPr>
            <p:ph type="title"/>
          </p:nvPr>
        </p:nvSpPr>
        <p:spPr>
          <a:xfrm rot="-360000">
            <a:off x="256309" y="873184"/>
            <a:ext cx="4543869" cy="1061509"/>
          </a:xfrm>
        </p:spPr>
        <p:txBody>
          <a:bodyPr/>
          <a:lstStyle/>
          <a:p>
            <a:r>
              <a:rPr lang="en-US" dirty="0"/>
              <a:t>Best Practices</a:t>
            </a:r>
          </a:p>
        </p:txBody>
      </p:sp>
      <p:graphicFrame>
        <p:nvGraphicFramePr>
          <p:cNvPr id="12" name="Diagram 11">
            <a:extLst>
              <a:ext uri="{FF2B5EF4-FFF2-40B4-BE49-F238E27FC236}">
                <a16:creationId xmlns:a16="http://schemas.microsoft.com/office/drawing/2014/main" xmlns="" id="{FFA9F8AE-E5DE-9DE4-C9D6-D8D796FC30AA}"/>
              </a:ext>
            </a:extLst>
          </p:cNvPr>
          <p:cNvGraphicFramePr/>
          <p:nvPr>
            <p:extLst>
              <p:ext uri="{D42A27DB-BD31-4B8C-83A1-F6EECF244321}">
                <p14:modId xmlns:p14="http://schemas.microsoft.com/office/powerpoint/2010/main" val="1011782520"/>
              </p:ext>
            </p:extLst>
          </p:nvPr>
        </p:nvGraphicFramePr>
        <p:xfrm>
          <a:off x="5309154" y="638609"/>
          <a:ext cx="6175717" cy="5226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xmlns="" id="{6537E9EE-E45D-9CA3-CB27-3461C58428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2250325"/>
            <a:ext cx="5022166" cy="2012185"/>
          </a:xfrm>
          <a:prstGeom prst="rect">
            <a:avLst/>
          </a:prstGeom>
        </p:spPr>
      </p:pic>
    </p:spTree>
    <p:extLst>
      <p:ext uri="{BB962C8B-B14F-4D97-AF65-F5344CB8AC3E}">
        <p14:creationId xmlns:p14="http://schemas.microsoft.com/office/powerpoint/2010/main" val="29541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05055BBD-8FA3-4F9D-85C4-8F7B32A8B64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111D9FEA-51A2-4261-9C38-B2F7122E1BC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dgm id="{779211EC-CB46-4F6D-8CB8-F38D6525144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graphicEl>
                                              <a:dgm id="{19EC35ED-849B-4CC5-9438-4FBA7424856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7A465577-06EC-4EAB-AF3C-ACED4EF6166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77D5B86B-E44B-49E0-8E11-618F6AB0D1D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FD5FE670-1493-48EE-B489-2301A7565A3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B97D9CEE-C4AB-487D-A617-E4EC6CE6DF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533A4D0-2B77-8E62-92BC-85AF39C59218}"/>
              </a:ext>
            </a:extLst>
          </p:cNvPr>
          <p:cNvSpPr>
            <a:spLocks noGrp="1"/>
          </p:cNvSpPr>
          <p:nvPr>
            <p:ph type="ftr" sz="quarter" idx="11"/>
          </p:nvPr>
        </p:nvSpPr>
        <p:spPr>
          <a:xfrm>
            <a:off x="911225" y="5945824"/>
            <a:ext cx="5362966"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3B53E80A-61AA-974A-8993-EFD83F71BC9B}"/>
              </a:ext>
            </a:extLst>
          </p:cNvPr>
          <p:cNvSpPr>
            <a:spLocks noGrp="1"/>
          </p:cNvSpPr>
          <p:nvPr>
            <p:ph type="sldNum" sz="quarter" idx="12"/>
          </p:nvPr>
        </p:nvSpPr>
        <p:spPr/>
        <p:txBody>
          <a:bodyPr/>
          <a:lstStyle/>
          <a:p>
            <a:fld id="{98C0CDE5-970C-4CC4-BF43-0DA127E73E82}" type="slidenum">
              <a:rPr lang="en-US" noProof="0" smtClean="0"/>
              <a:t>32</a:t>
            </a:fld>
            <a:endParaRPr lang="en-US" noProof="0" dirty="0"/>
          </a:p>
        </p:txBody>
      </p:sp>
      <p:sp>
        <p:nvSpPr>
          <p:cNvPr id="4" name="Title 3">
            <a:extLst>
              <a:ext uri="{FF2B5EF4-FFF2-40B4-BE49-F238E27FC236}">
                <a16:creationId xmlns:a16="http://schemas.microsoft.com/office/drawing/2014/main" xmlns="" id="{745D7B65-4316-0F78-F1F0-D4CB6D2DD9AB}"/>
              </a:ext>
            </a:extLst>
          </p:cNvPr>
          <p:cNvSpPr>
            <a:spLocks noGrp="1"/>
          </p:cNvSpPr>
          <p:nvPr>
            <p:ph type="title"/>
          </p:nvPr>
        </p:nvSpPr>
        <p:spPr>
          <a:xfrm rot="-360000">
            <a:off x="256309" y="873184"/>
            <a:ext cx="4543869" cy="1061509"/>
          </a:xfrm>
        </p:spPr>
        <p:txBody>
          <a:bodyPr/>
          <a:lstStyle/>
          <a:p>
            <a:r>
              <a:rPr lang="en-US" dirty="0"/>
              <a:t>Pictures</a:t>
            </a:r>
          </a:p>
        </p:txBody>
      </p:sp>
      <p:sp>
        <p:nvSpPr>
          <p:cNvPr id="5" name="Text Placeholder 4">
            <a:extLst>
              <a:ext uri="{FF2B5EF4-FFF2-40B4-BE49-F238E27FC236}">
                <a16:creationId xmlns:a16="http://schemas.microsoft.com/office/drawing/2014/main" xmlns="" id="{B576481E-52B9-F5AF-5D72-E945F8B27759}"/>
              </a:ext>
            </a:extLst>
          </p:cNvPr>
          <p:cNvSpPr>
            <a:spLocks noGrp="1"/>
          </p:cNvSpPr>
          <p:nvPr>
            <p:ph type="body" idx="1"/>
          </p:nvPr>
        </p:nvSpPr>
        <p:spPr>
          <a:xfrm>
            <a:off x="489004" y="2295144"/>
            <a:ext cx="3922444" cy="2267712"/>
          </a:xfrm>
          <a:solidFill>
            <a:srgbClr val="FF0000"/>
          </a:solidFill>
        </p:spPr>
        <p:txBody>
          <a:bodyPr>
            <a:normAutofit fontScale="92500" lnSpcReduction="10000"/>
          </a:bodyPr>
          <a:lstStyle/>
          <a:p>
            <a:pPr marL="285750" indent="-285750">
              <a:buFont typeface="Arial" panose="020B0604020202020204" pitchFamily="34" charset="0"/>
              <a:buChar char="•"/>
            </a:pPr>
            <a:r>
              <a:rPr lang="en-US" sz="1800" dirty="0">
                <a:latin typeface="+mj-lt"/>
                <a:ea typeface="Calibri" panose="020F0502020204030204" pitchFamily="34" charset="0"/>
                <a:cs typeface="Times New Roman" panose="02020603050405020304" pitchFamily="18" charset="0"/>
              </a:rPr>
              <a:t>S</a:t>
            </a:r>
            <a:r>
              <a:rPr lang="en-US" sz="1800" dirty="0">
                <a:effectLst/>
                <a:latin typeface="+mj-lt"/>
                <a:ea typeface="Calibri" panose="020F0502020204030204" pitchFamily="34" charset="0"/>
                <a:cs typeface="Times New Roman" panose="02020603050405020304" pitchFamily="18" charset="0"/>
              </a:rPr>
              <a:t>tudents engaged in activities and learning – Action shots. </a:t>
            </a:r>
          </a:p>
          <a:p>
            <a:pPr marL="285750" indent="-285750">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Use posed pictures sparingly. </a:t>
            </a:r>
          </a:p>
          <a:p>
            <a:pPr marL="285750" indent="-285750">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4-8 of your best pictures.</a:t>
            </a:r>
          </a:p>
          <a:p>
            <a:pPr marL="285750" indent="-285750">
              <a:buFont typeface="Arial" panose="020B0604020202020204" pitchFamily="34" charset="0"/>
              <a:buChar char="•"/>
            </a:pPr>
            <a:r>
              <a:rPr lang="en-US" sz="1800" dirty="0">
                <a:latin typeface="+mj-lt"/>
                <a:ea typeface="Calibri" panose="020F0502020204030204" pitchFamily="34" charset="0"/>
                <a:cs typeface="Times New Roman" panose="02020603050405020304" pitchFamily="18" charset="0"/>
              </a:rPr>
              <a:t>No montages – individual pictures. </a:t>
            </a:r>
          </a:p>
          <a:p>
            <a:pPr marL="285750" indent="-285750">
              <a:buFont typeface="Arial" panose="020B0604020202020204" pitchFamily="34" charset="0"/>
              <a:buChar char="•"/>
            </a:pPr>
            <a:r>
              <a:rPr lang="en-US" sz="1800" dirty="0">
                <a:effectLst/>
                <a:latin typeface="+mj-lt"/>
                <a:ea typeface="Calibri" panose="020F0502020204030204" pitchFamily="34" charset="0"/>
                <a:cs typeface="Times New Roman" panose="02020603050405020304" pitchFamily="18" charset="0"/>
              </a:rPr>
              <a:t>No links to social media.</a:t>
            </a:r>
            <a:endParaRPr lang="en-US" dirty="0">
              <a:latin typeface="+mj-lt"/>
            </a:endParaRPr>
          </a:p>
        </p:txBody>
      </p:sp>
      <p:pic>
        <p:nvPicPr>
          <p:cNvPr id="10" name="Picture 9">
            <a:extLst>
              <a:ext uri="{FF2B5EF4-FFF2-40B4-BE49-F238E27FC236}">
                <a16:creationId xmlns:a16="http://schemas.microsoft.com/office/drawing/2014/main" xmlns="" id="{6636F17E-41CF-27C6-BF93-5B939D97669C}"/>
              </a:ext>
            </a:extLst>
          </p:cNvPr>
          <p:cNvPicPr>
            <a:picLocks noChangeAspect="1"/>
          </p:cNvPicPr>
          <p:nvPr/>
        </p:nvPicPr>
        <p:blipFill>
          <a:blip r:embed="rId3"/>
          <a:stretch>
            <a:fillRect/>
          </a:stretch>
        </p:blipFill>
        <p:spPr>
          <a:xfrm>
            <a:off x="5981221" y="1018774"/>
            <a:ext cx="4569548" cy="5292175"/>
          </a:xfrm>
          <a:prstGeom prst="rect">
            <a:avLst/>
          </a:prstGeom>
        </p:spPr>
      </p:pic>
      <p:sp>
        <p:nvSpPr>
          <p:cNvPr id="11" name="Heart 10">
            <a:extLst>
              <a:ext uri="{FF2B5EF4-FFF2-40B4-BE49-F238E27FC236}">
                <a16:creationId xmlns:a16="http://schemas.microsoft.com/office/drawing/2014/main" xmlns="" id="{5131998E-5516-34CA-DBFA-CCEFD3203ADA}"/>
              </a:ext>
            </a:extLst>
          </p:cNvPr>
          <p:cNvSpPr/>
          <p:nvPr/>
        </p:nvSpPr>
        <p:spPr>
          <a:xfrm>
            <a:off x="4677545" y="4043238"/>
            <a:ext cx="3102690" cy="2267711"/>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Show kids learning and having fun.</a:t>
            </a:r>
          </a:p>
        </p:txBody>
      </p:sp>
    </p:spTree>
    <p:extLst>
      <p:ext uri="{BB962C8B-B14F-4D97-AF65-F5344CB8AC3E}">
        <p14:creationId xmlns:p14="http://schemas.microsoft.com/office/powerpoint/2010/main" val="36966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500594-4010-84FD-C339-81D278088980}"/>
              </a:ext>
            </a:extLst>
          </p:cNvPr>
          <p:cNvSpPr>
            <a:spLocks noGrp="1"/>
          </p:cNvSpPr>
          <p:nvPr>
            <p:ph type="ftr" sz="quarter" idx="11"/>
          </p:nvPr>
        </p:nvSpPr>
        <p:spPr>
          <a:xfrm>
            <a:off x="911225" y="5945824"/>
            <a:ext cx="5433304"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B59154EC-0110-B707-B3C8-03261394595B}"/>
              </a:ext>
            </a:extLst>
          </p:cNvPr>
          <p:cNvSpPr>
            <a:spLocks noGrp="1"/>
          </p:cNvSpPr>
          <p:nvPr>
            <p:ph type="sldNum" sz="quarter" idx="12"/>
          </p:nvPr>
        </p:nvSpPr>
        <p:spPr/>
        <p:txBody>
          <a:bodyPr/>
          <a:lstStyle/>
          <a:p>
            <a:fld id="{98C0CDE5-970C-4CC4-BF43-0DA127E73E82}" type="slidenum">
              <a:rPr lang="en-US" noProof="0" smtClean="0"/>
              <a:t>33</a:t>
            </a:fld>
            <a:endParaRPr lang="en-US" noProof="0" dirty="0"/>
          </a:p>
        </p:txBody>
      </p:sp>
      <p:sp>
        <p:nvSpPr>
          <p:cNvPr id="4" name="Title 3">
            <a:extLst>
              <a:ext uri="{FF2B5EF4-FFF2-40B4-BE49-F238E27FC236}">
                <a16:creationId xmlns:a16="http://schemas.microsoft.com/office/drawing/2014/main" xmlns="" id="{1C1CA346-F29E-6251-F38E-02BE2B1F0A90}"/>
              </a:ext>
            </a:extLst>
          </p:cNvPr>
          <p:cNvSpPr>
            <a:spLocks noGrp="1"/>
          </p:cNvSpPr>
          <p:nvPr>
            <p:ph type="title"/>
          </p:nvPr>
        </p:nvSpPr>
        <p:spPr>
          <a:xfrm rot="21180000">
            <a:off x="288031" y="347429"/>
            <a:ext cx="4507097" cy="1325563"/>
          </a:xfrm>
        </p:spPr>
        <p:txBody>
          <a:bodyPr>
            <a:normAutofit/>
          </a:bodyPr>
          <a:lstStyle/>
          <a:p>
            <a:r>
              <a:rPr lang="en-US" sz="3600" dirty="0"/>
              <a:t>Pictures Examples</a:t>
            </a:r>
          </a:p>
        </p:txBody>
      </p:sp>
      <p:pic>
        <p:nvPicPr>
          <p:cNvPr id="8" name="Content Placeholder 7">
            <a:extLst>
              <a:ext uri="{FF2B5EF4-FFF2-40B4-BE49-F238E27FC236}">
                <a16:creationId xmlns:a16="http://schemas.microsoft.com/office/drawing/2014/main" xmlns="" id="{8BC50F46-C0CA-BBB8-769A-070357D3515A}"/>
              </a:ext>
            </a:extLst>
          </p:cNvPr>
          <p:cNvPicPr>
            <a:picLocks noGrp="1" noChangeAspect="1"/>
          </p:cNvPicPr>
          <p:nvPr>
            <p:ph sz="half" idx="1"/>
          </p:nvPr>
        </p:nvPicPr>
        <p:blipFill>
          <a:blip r:embed="rId3"/>
          <a:stretch>
            <a:fillRect/>
          </a:stretch>
        </p:blipFill>
        <p:spPr>
          <a:xfrm>
            <a:off x="2294632" y="1721199"/>
            <a:ext cx="3060383" cy="4080511"/>
          </a:xfrm>
        </p:spPr>
      </p:pic>
      <p:pic>
        <p:nvPicPr>
          <p:cNvPr id="10" name="image3.jpg">
            <a:extLst>
              <a:ext uri="{FF2B5EF4-FFF2-40B4-BE49-F238E27FC236}">
                <a16:creationId xmlns:a16="http://schemas.microsoft.com/office/drawing/2014/main" xmlns="" id="{074F9C9E-F24D-DFFC-8653-42340250513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44529" y="1731517"/>
            <a:ext cx="4801164" cy="3682312"/>
          </a:xfrm>
          <a:prstGeom prst="rect">
            <a:avLst/>
          </a:prstGeom>
          <a:ln/>
        </p:spPr>
      </p:pic>
    </p:spTree>
    <p:extLst>
      <p:ext uri="{BB962C8B-B14F-4D97-AF65-F5344CB8AC3E}">
        <p14:creationId xmlns:p14="http://schemas.microsoft.com/office/powerpoint/2010/main" val="2631090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98500594-4010-84FD-C339-81D278088980}"/>
              </a:ext>
            </a:extLst>
          </p:cNvPr>
          <p:cNvSpPr>
            <a:spLocks noGrp="1"/>
          </p:cNvSpPr>
          <p:nvPr>
            <p:ph type="ftr" sz="quarter" idx="11"/>
          </p:nvPr>
        </p:nvSpPr>
        <p:spPr>
          <a:xfrm>
            <a:off x="911225" y="5945824"/>
            <a:ext cx="5433304"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B59154EC-0110-B707-B3C8-03261394595B}"/>
              </a:ext>
            </a:extLst>
          </p:cNvPr>
          <p:cNvSpPr>
            <a:spLocks noGrp="1"/>
          </p:cNvSpPr>
          <p:nvPr>
            <p:ph type="sldNum" sz="quarter" idx="12"/>
          </p:nvPr>
        </p:nvSpPr>
        <p:spPr/>
        <p:txBody>
          <a:bodyPr/>
          <a:lstStyle/>
          <a:p>
            <a:fld id="{98C0CDE5-970C-4CC4-BF43-0DA127E73E82}" type="slidenum">
              <a:rPr lang="en-US" noProof="0" smtClean="0"/>
              <a:t>34</a:t>
            </a:fld>
            <a:endParaRPr lang="en-US" noProof="0" dirty="0"/>
          </a:p>
        </p:txBody>
      </p:sp>
      <p:sp>
        <p:nvSpPr>
          <p:cNvPr id="4" name="Title 3">
            <a:extLst>
              <a:ext uri="{FF2B5EF4-FFF2-40B4-BE49-F238E27FC236}">
                <a16:creationId xmlns:a16="http://schemas.microsoft.com/office/drawing/2014/main" xmlns="" id="{1C1CA346-F29E-6251-F38E-02BE2B1F0A90}"/>
              </a:ext>
            </a:extLst>
          </p:cNvPr>
          <p:cNvSpPr>
            <a:spLocks noGrp="1"/>
          </p:cNvSpPr>
          <p:nvPr>
            <p:ph type="title"/>
          </p:nvPr>
        </p:nvSpPr>
        <p:spPr/>
        <p:txBody>
          <a:bodyPr>
            <a:normAutofit/>
          </a:bodyPr>
          <a:lstStyle/>
          <a:p>
            <a:r>
              <a:rPr lang="en-US" sz="3600" dirty="0"/>
              <a:t>Pictures Examples</a:t>
            </a:r>
          </a:p>
        </p:txBody>
      </p:sp>
      <p:pic>
        <p:nvPicPr>
          <p:cNvPr id="7" name="image2.jpg">
            <a:extLst>
              <a:ext uri="{FF2B5EF4-FFF2-40B4-BE49-F238E27FC236}">
                <a16:creationId xmlns:a16="http://schemas.microsoft.com/office/drawing/2014/main" xmlns="" id="{408B4886-9D61-F061-23D3-E2B1F91BC1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50925" y="1930037"/>
            <a:ext cx="4729194" cy="2985274"/>
          </a:xfrm>
          <a:prstGeom prst="rect">
            <a:avLst/>
          </a:prstGeom>
          <a:ln/>
        </p:spPr>
      </p:pic>
      <p:pic>
        <p:nvPicPr>
          <p:cNvPr id="9" name="Picture 8">
            <a:extLst>
              <a:ext uri="{FF2B5EF4-FFF2-40B4-BE49-F238E27FC236}">
                <a16:creationId xmlns:a16="http://schemas.microsoft.com/office/drawing/2014/main" xmlns="" id="{870FD8BB-2A4D-1F42-AD05-5024D06262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6989" y="911920"/>
            <a:ext cx="3337219" cy="5021507"/>
          </a:xfrm>
          <a:prstGeom prst="rect">
            <a:avLst/>
          </a:prstGeom>
        </p:spPr>
      </p:pic>
    </p:spTree>
    <p:extLst>
      <p:ext uri="{BB962C8B-B14F-4D97-AF65-F5344CB8AC3E}">
        <p14:creationId xmlns:p14="http://schemas.microsoft.com/office/powerpoint/2010/main" val="1554409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35</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Anecdotal Data</a:t>
            </a:r>
          </a:p>
        </p:txBody>
      </p:sp>
      <p:pic>
        <p:nvPicPr>
          <p:cNvPr id="6" name="Picture 5">
            <a:extLst>
              <a:ext uri="{FF2B5EF4-FFF2-40B4-BE49-F238E27FC236}">
                <a16:creationId xmlns:a16="http://schemas.microsoft.com/office/drawing/2014/main" xmlns="" id="{B5129D1A-2563-43E2-3C10-37EE6F51AD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59" y="1942691"/>
            <a:ext cx="6256245" cy="2016476"/>
          </a:xfrm>
          <a:prstGeom prst="rect">
            <a:avLst/>
          </a:prstGeom>
        </p:spPr>
      </p:pic>
      <p:pic>
        <p:nvPicPr>
          <p:cNvPr id="7" name="Picture 6">
            <a:extLst>
              <a:ext uri="{FF2B5EF4-FFF2-40B4-BE49-F238E27FC236}">
                <a16:creationId xmlns:a16="http://schemas.microsoft.com/office/drawing/2014/main" xmlns="" id="{39C8891F-48C8-ED7A-6127-66F306382A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618" y="1551679"/>
            <a:ext cx="10004529" cy="1877321"/>
          </a:xfrm>
          <a:prstGeom prst="rect">
            <a:avLst/>
          </a:prstGeom>
        </p:spPr>
      </p:pic>
      <p:sp>
        <p:nvSpPr>
          <p:cNvPr id="10" name="Oval 9">
            <a:extLst>
              <a:ext uri="{FF2B5EF4-FFF2-40B4-BE49-F238E27FC236}">
                <a16:creationId xmlns:a16="http://schemas.microsoft.com/office/drawing/2014/main" xmlns="" id="{F01FFFF9-2AF1-E2D2-409E-10CD1ED5218F}"/>
              </a:ext>
            </a:extLst>
          </p:cNvPr>
          <p:cNvSpPr/>
          <p:nvPr/>
        </p:nvSpPr>
        <p:spPr>
          <a:xfrm>
            <a:off x="1019853" y="1644386"/>
            <a:ext cx="1420837" cy="137863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77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9195BEB-A072-45D8-848D-E8CA744F9022}"/>
              </a:ext>
            </a:extLst>
          </p:cNvPr>
          <p:cNvSpPr>
            <a:spLocks noGrp="1"/>
          </p:cNvSpPr>
          <p:nvPr>
            <p:ph type="title"/>
          </p:nvPr>
        </p:nvSpPr>
        <p:spPr>
          <a:xfrm rot="-360000">
            <a:off x="174684" y="1010069"/>
            <a:ext cx="4606891" cy="734415"/>
          </a:xfrm>
        </p:spPr>
        <p:txBody>
          <a:bodyPr>
            <a:normAutofit fontScale="90000"/>
          </a:bodyPr>
          <a:lstStyle/>
          <a:p>
            <a:r>
              <a:rPr lang="en-US" dirty="0"/>
              <a:t>Sustainability Plans</a:t>
            </a:r>
          </a:p>
        </p:txBody>
      </p:sp>
      <p:sp>
        <p:nvSpPr>
          <p:cNvPr id="2" name="Text Placeholder 1">
            <a:extLst>
              <a:ext uri="{FF2B5EF4-FFF2-40B4-BE49-F238E27FC236}">
                <a16:creationId xmlns:a16="http://schemas.microsoft.com/office/drawing/2014/main" xmlns="" id="{6587D558-5792-4FF7-9111-65F4C874C61B}"/>
              </a:ext>
            </a:extLst>
          </p:cNvPr>
          <p:cNvSpPr>
            <a:spLocks noGrp="1"/>
          </p:cNvSpPr>
          <p:nvPr>
            <p:ph type="body" idx="1"/>
          </p:nvPr>
        </p:nvSpPr>
        <p:spPr>
          <a:solidFill>
            <a:srgbClr val="FF0000"/>
          </a:solidFill>
        </p:spPr>
        <p:txBody>
          <a:bodyPr/>
          <a:lstStyle/>
          <a:p>
            <a:r>
              <a:rPr lang="en-US" dirty="0">
                <a:latin typeface="+mj-lt"/>
              </a:rPr>
              <a:t>It is not necessary to paste your entire plan.</a:t>
            </a:r>
          </a:p>
        </p:txBody>
      </p:sp>
      <p:sp>
        <p:nvSpPr>
          <p:cNvPr id="6" name="Text Placeholder 5">
            <a:extLst>
              <a:ext uri="{FF2B5EF4-FFF2-40B4-BE49-F238E27FC236}">
                <a16:creationId xmlns:a16="http://schemas.microsoft.com/office/drawing/2014/main" xmlns="" id="{FE58025A-9737-434D-AE90-0CC9E7990286}"/>
              </a:ext>
            </a:extLst>
          </p:cNvPr>
          <p:cNvSpPr>
            <a:spLocks noGrp="1"/>
          </p:cNvSpPr>
          <p:nvPr>
            <p:ph type="body" sz="quarter" idx="13"/>
          </p:nvPr>
        </p:nvSpPr>
        <p:spPr>
          <a:xfrm>
            <a:off x="808990" y="3392621"/>
            <a:ext cx="4658422" cy="2417335"/>
          </a:xfrm>
          <a:ln w="38100">
            <a:solidFill>
              <a:srgbClr val="FF0000"/>
            </a:solidFill>
          </a:ln>
        </p:spPr>
        <p:txBody>
          <a:bodyPr>
            <a:normAutofit/>
          </a:bodyPr>
          <a:lstStyle/>
          <a:p>
            <a:pPr>
              <a:lnSpc>
                <a:spcPct val="107000"/>
              </a:lnSpc>
              <a:spcBef>
                <a:spcPts val="0"/>
              </a:spcBef>
              <a:spcAft>
                <a:spcPts val="800"/>
              </a:spcAft>
              <a:buClr>
                <a:srgbClr val="FF0000"/>
              </a:buClr>
            </a:pPr>
            <a:r>
              <a:rPr lang="en-US" b="1" dirty="0">
                <a:solidFill>
                  <a:srgbClr val="FF0000"/>
                </a:solidFill>
                <a:effectLst/>
                <a:latin typeface="+mj-lt"/>
                <a:ea typeface="Calibri" panose="020F0502020204030204" pitchFamily="34" charset="0"/>
                <a:cs typeface="Times New Roman" panose="02020603050405020304" pitchFamily="18" charset="0"/>
              </a:rPr>
              <a:t>Discuss formal sustainability plan from your original grant application including how it has changed.</a:t>
            </a:r>
          </a:p>
          <a:p>
            <a:pPr>
              <a:lnSpc>
                <a:spcPct val="107000"/>
              </a:lnSpc>
              <a:spcBef>
                <a:spcPts val="0"/>
              </a:spcBef>
              <a:spcAft>
                <a:spcPts val="800"/>
              </a:spcAft>
              <a:buClr>
                <a:srgbClr val="FF0000"/>
              </a:buClr>
            </a:pPr>
            <a:r>
              <a:rPr lang="en-US" b="1" dirty="0">
                <a:solidFill>
                  <a:srgbClr val="FF0000"/>
                </a:solidFill>
                <a:effectLst/>
                <a:latin typeface="+mj-lt"/>
                <a:ea typeface="Calibri" panose="020F0502020204030204" pitchFamily="34" charset="0"/>
                <a:cs typeface="Times New Roman" panose="02020603050405020304" pitchFamily="18" charset="0"/>
              </a:rPr>
              <a:t>How program will continue without 21st CCLC grant funding.</a:t>
            </a:r>
          </a:p>
          <a:p>
            <a:pPr>
              <a:lnSpc>
                <a:spcPct val="107000"/>
              </a:lnSpc>
              <a:spcBef>
                <a:spcPts val="0"/>
              </a:spcBef>
              <a:spcAft>
                <a:spcPts val="800"/>
              </a:spcAft>
              <a:buClr>
                <a:srgbClr val="FF0000"/>
              </a:buClr>
            </a:pPr>
            <a:r>
              <a:rPr lang="en-US" b="1" dirty="0">
                <a:solidFill>
                  <a:srgbClr val="FF0000"/>
                </a:solidFill>
                <a:effectLst/>
                <a:latin typeface="+mj-lt"/>
                <a:ea typeface="Calibri" panose="020F0502020204030204" pitchFamily="34" charset="0"/>
                <a:cs typeface="Times New Roman" panose="02020603050405020304" pitchFamily="18" charset="0"/>
              </a:rPr>
              <a:t>How partnership contributions will help the program continue (refer to partnership table from section 3).</a:t>
            </a:r>
          </a:p>
        </p:txBody>
      </p:sp>
      <p:sp>
        <p:nvSpPr>
          <p:cNvPr id="3" name="Footer Placeholder 2">
            <a:extLst>
              <a:ext uri="{FF2B5EF4-FFF2-40B4-BE49-F238E27FC236}">
                <a16:creationId xmlns:a16="http://schemas.microsoft.com/office/drawing/2014/main" xmlns="" id="{576FC602-D83F-41B2-AE0B-E9BF4B9D7335}"/>
              </a:ext>
            </a:extLst>
          </p:cNvPr>
          <p:cNvSpPr>
            <a:spLocks noGrp="1"/>
          </p:cNvSpPr>
          <p:nvPr>
            <p:ph type="ftr" sz="quarter" idx="11"/>
          </p:nvPr>
        </p:nvSpPr>
        <p:spPr>
          <a:xfrm>
            <a:off x="911225" y="5945824"/>
            <a:ext cx="5475507" cy="365125"/>
          </a:xfrm>
        </p:spPr>
        <p:txBody>
          <a:bodyPr/>
          <a:lstStyle/>
          <a:p>
            <a:r>
              <a:rPr lang="en-US" dirty="0"/>
              <a:t>Training Presented by R&amp;R Educational Consulting</a:t>
            </a:r>
          </a:p>
        </p:txBody>
      </p:sp>
      <p:sp>
        <p:nvSpPr>
          <p:cNvPr id="4" name="Slide Number Placeholder 3">
            <a:extLst>
              <a:ext uri="{FF2B5EF4-FFF2-40B4-BE49-F238E27FC236}">
                <a16:creationId xmlns:a16="http://schemas.microsoft.com/office/drawing/2014/main" xmlns="" id="{03E8D56A-2615-403F-A09F-BC30DF1EE768}"/>
              </a:ext>
            </a:extLst>
          </p:cNvPr>
          <p:cNvSpPr>
            <a:spLocks noGrp="1"/>
          </p:cNvSpPr>
          <p:nvPr>
            <p:ph type="sldNum" sz="quarter" idx="12"/>
          </p:nvPr>
        </p:nvSpPr>
        <p:spPr/>
        <p:txBody>
          <a:bodyPr/>
          <a:lstStyle/>
          <a:p>
            <a:fld id="{98C0CDE5-970C-4CC4-BF43-0DA127E73E82}" type="slidenum">
              <a:rPr lang="en-US" smtClean="0"/>
              <a:pPr/>
              <a:t>36</a:t>
            </a:fld>
            <a:endParaRPr lang="en-US" dirty="0"/>
          </a:p>
        </p:txBody>
      </p:sp>
      <p:pic>
        <p:nvPicPr>
          <p:cNvPr id="10" name="Picture Placeholder 9">
            <a:extLst>
              <a:ext uri="{FF2B5EF4-FFF2-40B4-BE49-F238E27FC236}">
                <a16:creationId xmlns:a16="http://schemas.microsoft.com/office/drawing/2014/main" xmlns="" id="{17F7B4F1-25CD-A115-4B90-EBDD3DC83B14}"/>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11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6"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37</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Summary and Recommendations</a:t>
            </a:r>
          </a:p>
        </p:txBody>
      </p:sp>
      <p:pic>
        <p:nvPicPr>
          <p:cNvPr id="7" name="Picture 6">
            <a:extLst>
              <a:ext uri="{FF2B5EF4-FFF2-40B4-BE49-F238E27FC236}">
                <a16:creationId xmlns:a16="http://schemas.microsoft.com/office/drawing/2014/main" xmlns="" id="{F7FAAA01-BFDE-3749-5866-DCCF22002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55" y="2125571"/>
            <a:ext cx="5934714" cy="2136940"/>
          </a:xfrm>
          <a:prstGeom prst="rect">
            <a:avLst/>
          </a:prstGeom>
        </p:spPr>
      </p:pic>
      <p:pic>
        <p:nvPicPr>
          <p:cNvPr id="10" name="Picture 9">
            <a:extLst>
              <a:ext uri="{FF2B5EF4-FFF2-40B4-BE49-F238E27FC236}">
                <a16:creationId xmlns:a16="http://schemas.microsoft.com/office/drawing/2014/main" xmlns="" id="{25D475A0-666F-C609-E6C1-9E93BF2605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6212" y="1382215"/>
            <a:ext cx="7507382" cy="1515730"/>
          </a:xfrm>
          <a:prstGeom prst="rect">
            <a:avLst/>
          </a:prstGeom>
        </p:spPr>
      </p:pic>
      <p:pic>
        <p:nvPicPr>
          <p:cNvPr id="13" name="Picture 12">
            <a:extLst>
              <a:ext uri="{FF2B5EF4-FFF2-40B4-BE49-F238E27FC236}">
                <a16:creationId xmlns:a16="http://schemas.microsoft.com/office/drawing/2014/main" xmlns="" id="{DFDA9F22-EBC8-45AA-01C2-B0B8A50ABD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398" y="3194041"/>
            <a:ext cx="9882679" cy="1808369"/>
          </a:xfrm>
          <a:prstGeom prst="rect">
            <a:avLst/>
          </a:prstGeom>
        </p:spPr>
      </p:pic>
      <p:sp>
        <p:nvSpPr>
          <p:cNvPr id="14" name="Speech Bubble: Rectangle with Corners Rounded 13">
            <a:extLst>
              <a:ext uri="{FF2B5EF4-FFF2-40B4-BE49-F238E27FC236}">
                <a16:creationId xmlns:a16="http://schemas.microsoft.com/office/drawing/2014/main" xmlns="" id="{062F074A-5F3C-9CBF-F531-D261BC03255A}"/>
              </a:ext>
            </a:extLst>
          </p:cNvPr>
          <p:cNvSpPr/>
          <p:nvPr/>
        </p:nvSpPr>
        <p:spPr>
          <a:xfrm>
            <a:off x="1448972" y="5057944"/>
            <a:ext cx="8750105" cy="835682"/>
          </a:xfrm>
          <a:prstGeom prst="wedgeRoundRectCallout">
            <a:avLst>
              <a:gd name="adj1" fmla="val -53630"/>
              <a:gd name="adj2" fmla="val -21189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effectLst/>
                <a:latin typeface="+mj-lt"/>
                <a:ea typeface="Calibri" panose="020F0502020204030204" pitchFamily="34" charset="0"/>
                <a:cs typeface="Times New Roman" panose="02020603050405020304" pitchFamily="18" charset="0"/>
              </a:rPr>
              <a:t>The URL should pull up the Local Evaluation, not just the page where it can be found. The URL should also not download the file. The Local Evaluation should be readable in the browser window.</a:t>
            </a:r>
            <a:endParaRPr lang="en-US" dirty="0">
              <a:solidFill>
                <a:schemeClr val="bg1"/>
              </a:solidFill>
              <a:latin typeface="+mj-lt"/>
            </a:endParaRPr>
          </a:p>
        </p:txBody>
      </p:sp>
    </p:spTree>
    <p:extLst>
      <p:ext uri="{BB962C8B-B14F-4D97-AF65-F5344CB8AC3E}">
        <p14:creationId xmlns:p14="http://schemas.microsoft.com/office/powerpoint/2010/main" val="10279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38</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Summary and Recommendations</a:t>
            </a:r>
          </a:p>
        </p:txBody>
      </p:sp>
      <p:pic>
        <p:nvPicPr>
          <p:cNvPr id="7" name="Picture 6">
            <a:extLst>
              <a:ext uri="{FF2B5EF4-FFF2-40B4-BE49-F238E27FC236}">
                <a16:creationId xmlns:a16="http://schemas.microsoft.com/office/drawing/2014/main" xmlns="" id="{F7FAAA01-BFDE-3749-5866-DCCF22002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055" y="2125571"/>
            <a:ext cx="5934714" cy="2136940"/>
          </a:xfrm>
          <a:prstGeom prst="rect">
            <a:avLst/>
          </a:prstGeom>
        </p:spPr>
      </p:pic>
      <p:pic>
        <p:nvPicPr>
          <p:cNvPr id="6" name="Picture 5">
            <a:extLst>
              <a:ext uri="{FF2B5EF4-FFF2-40B4-BE49-F238E27FC236}">
                <a16:creationId xmlns:a16="http://schemas.microsoft.com/office/drawing/2014/main" xmlns="" id="{C55A060A-47C0-42A8-38C2-4292D838C8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8781" y="1300348"/>
            <a:ext cx="7057292" cy="1920352"/>
          </a:xfrm>
          <a:prstGeom prst="rect">
            <a:avLst/>
          </a:prstGeom>
        </p:spPr>
      </p:pic>
      <p:sp>
        <p:nvSpPr>
          <p:cNvPr id="8" name="Rectangle: Rounded Corners 7">
            <a:extLst>
              <a:ext uri="{FF2B5EF4-FFF2-40B4-BE49-F238E27FC236}">
                <a16:creationId xmlns:a16="http://schemas.microsoft.com/office/drawing/2014/main" xmlns="" id="{CEA3DCDE-6D51-BF68-A5F2-E5BC9A3101BD}"/>
              </a:ext>
            </a:extLst>
          </p:cNvPr>
          <p:cNvSpPr/>
          <p:nvPr/>
        </p:nvSpPr>
        <p:spPr>
          <a:xfrm>
            <a:off x="4431323" y="2433711"/>
            <a:ext cx="3868615" cy="74395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8BBAC987-4E1B-B920-64A1-0ACA02EB80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4141" y="3469052"/>
            <a:ext cx="7408985" cy="2048945"/>
          </a:xfrm>
          <a:prstGeom prst="rect">
            <a:avLst/>
          </a:prstGeom>
        </p:spPr>
      </p:pic>
    </p:spTree>
    <p:extLst>
      <p:ext uri="{BB962C8B-B14F-4D97-AF65-F5344CB8AC3E}">
        <p14:creationId xmlns:p14="http://schemas.microsoft.com/office/powerpoint/2010/main" val="12939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39</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Unexpected Data</a:t>
            </a:r>
          </a:p>
        </p:txBody>
      </p:sp>
      <p:sp>
        <p:nvSpPr>
          <p:cNvPr id="5" name="Text Placeholder 1">
            <a:extLst>
              <a:ext uri="{FF2B5EF4-FFF2-40B4-BE49-F238E27FC236}">
                <a16:creationId xmlns:a16="http://schemas.microsoft.com/office/drawing/2014/main" xmlns="" id="{CB38D910-B99A-F716-828E-BF8DFE59682B}"/>
              </a:ext>
            </a:extLst>
          </p:cNvPr>
          <p:cNvSpPr txBox="1">
            <a:spLocks/>
          </p:cNvSpPr>
          <p:nvPr/>
        </p:nvSpPr>
        <p:spPr>
          <a:xfrm>
            <a:off x="488243" y="1786597"/>
            <a:ext cx="11215513" cy="2869809"/>
          </a:xfrm>
          <a:prstGeom prst="rect">
            <a:avLst/>
          </a:prstGeom>
          <a:noFill/>
          <a:ln w="57150">
            <a:solidFill>
              <a:srgbClr val="FF0000"/>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latin typeface="+mj-lt"/>
              </a:rPr>
              <a:t>(Unusual circumstances that occurred during the past school year- Flood, Tornado, Storm, Pandemic or other). </a:t>
            </a:r>
          </a:p>
          <a:p>
            <a:r>
              <a:rPr lang="en-US" b="1" dirty="0">
                <a:solidFill>
                  <a:srgbClr val="FF0000"/>
                </a:solidFill>
                <a:latin typeface="+mj-lt"/>
              </a:rPr>
              <a:t>Explain how this affected the program and how you responded to continue to serve children.  </a:t>
            </a:r>
          </a:p>
          <a:p>
            <a:r>
              <a:rPr lang="en-US" b="1" dirty="0">
                <a:solidFill>
                  <a:srgbClr val="FF0000"/>
                </a:solidFill>
                <a:latin typeface="+mj-lt"/>
              </a:rPr>
              <a:t>What new procedures did you introduce?  </a:t>
            </a:r>
          </a:p>
          <a:p>
            <a:r>
              <a:rPr lang="en-US" b="1" dirty="0">
                <a:solidFill>
                  <a:srgbClr val="FF0000"/>
                </a:solidFill>
                <a:latin typeface="+mj-lt"/>
              </a:rPr>
              <a:t>How did the Staff, Students and Parents respond?   </a:t>
            </a:r>
          </a:p>
          <a:p>
            <a:r>
              <a:rPr lang="en-US" b="1" dirty="0">
                <a:solidFill>
                  <a:srgbClr val="FF0000"/>
                </a:solidFill>
                <a:latin typeface="+mj-lt"/>
              </a:rPr>
              <a:t>You may include pictures to help illustrate the challenges faced because of natural disaster.</a:t>
            </a:r>
          </a:p>
        </p:txBody>
      </p:sp>
    </p:spTree>
    <p:extLst>
      <p:ext uri="{BB962C8B-B14F-4D97-AF65-F5344CB8AC3E}">
        <p14:creationId xmlns:p14="http://schemas.microsoft.com/office/powerpoint/2010/main" val="11988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A9F9A-7914-429C-8B48-A81473A57190}"/>
              </a:ext>
            </a:extLst>
          </p:cNvPr>
          <p:cNvSpPr>
            <a:spLocks noGrp="1"/>
          </p:cNvSpPr>
          <p:nvPr>
            <p:ph type="title"/>
          </p:nvPr>
        </p:nvSpPr>
        <p:spPr>
          <a:xfrm rot="-360000">
            <a:off x="157809" y="1035329"/>
            <a:ext cx="4712540" cy="700842"/>
          </a:xfrm>
        </p:spPr>
        <p:txBody>
          <a:bodyPr>
            <a:noAutofit/>
          </a:bodyPr>
          <a:lstStyle/>
          <a:p>
            <a:r>
              <a:rPr lang="en-US" sz="3200" dirty="0"/>
              <a:t>Introduction/Executive Summary</a:t>
            </a:r>
          </a:p>
        </p:txBody>
      </p:sp>
      <p:sp>
        <p:nvSpPr>
          <p:cNvPr id="9" name="Slide Number Placeholder 8">
            <a:extLst>
              <a:ext uri="{FF2B5EF4-FFF2-40B4-BE49-F238E27FC236}">
                <a16:creationId xmlns:a16="http://schemas.microsoft.com/office/drawing/2014/main" xmlns="" id="{F759139A-0794-42B5-84C4-5E9E21B10D1E}"/>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6" name="Picture Placeholder 5" descr="A group of children playing chess&#10;&#10;Description automatically generated with medium confidence">
            <a:extLst>
              <a:ext uri="{FF2B5EF4-FFF2-40B4-BE49-F238E27FC236}">
                <a16:creationId xmlns:a16="http://schemas.microsoft.com/office/drawing/2014/main" xmlns="" id="{E6185AF5-37FE-3E45-26A8-62766D2B4AC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pic>
        <p:nvPicPr>
          <p:cNvPr id="10" name="Picture 9">
            <a:extLst>
              <a:ext uri="{FF2B5EF4-FFF2-40B4-BE49-F238E27FC236}">
                <a16:creationId xmlns:a16="http://schemas.microsoft.com/office/drawing/2014/main" xmlns="" id="{8CFEBA90-D8F2-A885-0F8A-0F3154B233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564" y="3225542"/>
            <a:ext cx="3405984" cy="2387464"/>
          </a:xfrm>
          <a:prstGeom prst="rect">
            <a:avLst/>
          </a:prstGeom>
        </p:spPr>
      </p:pic>
      <p:sp>
        <p:nvSpPr>
          <p:cNvPr id="11" name="Speech Bubble: Oval 10">
            <a:extLst>
              <a:ext uri="{FF2B5EF4-FFF2-40B4-BE49-F238E27FC236}">
                <a16:creationId xmlns:a16="http://schemas.microsoft.com/office/drawing/2014/main" xmlns="" id="{0294BEA2-F57C-B0E7-7F06-2E056894F3AA}"/>
              </a:ext>
            </a:extLst>
          </p:cNvPr>
          <p:cNvSpPr/>
          <p:nvPr/>
        </p:nvSpPr>
        <p:spPr>
          <a:xfrm>
            <a:off x="3595679" y="1840690"/>
            <a:ext cx="1795175" cy="1448973"/>
          </a:xfrm>
          <a:prstGeom prst="wedgeEllipseCallout">
            <a:avLst>
              <a:gd name="adj1" fmla="val -63933"/>
              <a:gd name="adj2" fmla="val 5279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Include Required Elements</a:t>
            </a:r>
          </a:p>
        </p:txBody>
      </p:sp>
      <p:sp>
        <p:nvSpPr>
          <p:cNvPr id="12" name="Text Placeholder 1">
            <a:extLst>
              <a:ext uri="{FF2B5EF4-FFF2-40B4-BE49-F238E27FC236}">
                <a16:creationId xmlns:a16="http://schemas.microsoft.com/office/drawing/2014/main" xmlns="" id="{95DC0FFB-BACA-272A-B869-B44F4D6D0677}"/>
              </a:ext>
            </a:extLst>
          </p:cNvPr>
          <p:cNvSpPr txBox="1">
            <a:spLocks/>
          </p:cNvSpPr>
          <p:nvPr/>
        </p:nvSpPr>
        <p:spPr>
          <a:xfrm>
            <a:off x="144564" y="2313367"/>
            <a:ext cx="2641928" cy="821503"/>
          </a:xfrm>
          <a:prstGeom prst="rect">
            <a:avLst/>
          </a:prstGeom>
          <a:solidFill>
            <a:srgbClr val="FF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bg1"/>
                </a:solidFill>
                <a:latin typeface="+mj-lt"/>
              </a:rPr>
              <a:t>Hit the high spots</a:t>
            </a:r>
          </a:p>
          <a:p>
            <a:pPr marL="0" indent="0" algn="ctr">
              <a:buNone/>
            </a:pPr>
            <a:r>
              <a:rPr lang="en-US" sz="2000" b="1" dirty="0">
                <a:solidFill>
                  <a:schemeClr val="bg1"/>
                </a:solidFill>
                <a:latin typeface="+mj-lt"/>
              </a:rPr>
              <a:t>(Brag)</a:t>
            </a:r>
          </a:p>
        </p:txBody>
      </p:sp>
      <p:sp>
        <p:nvSpPr>
          <p:cNvPr id="8" name="Footer Placeholder 7">
            <a:extLst>
              <a:ext uri="{FF2B5EF4-FFF2-40B4-BE49-F238E27FC236}">
                <a16:creationId xmlns:a16="http://schemas.microsoft.com/office/drawing/2014/main" xmlns="" id="{0616C4DF-BD76-4DFD-9788-A65985F05CA6}"/>
              </a:ext>
            </a:extLst>
          </p:cNvPr>
          <p:cNvSpPr>
            <a:spLocks noGrp="1"/>
          </p:cNvSpPr>
          <p:nvPr>
            <p:ph type="ftr" sz="quarter" idx="11"/>
          </p:nvPr>
        </p:nvSpPr>
        <p:spPr>
          <a:xfrm>
            <a:off x="911224" y="5945824"/>
            <a:ext cx="5391101" cy="365125"/>
          </a:xfrm>
        </p:spPr>
        <p:txBody>
          <a:bodyPr/>
          <a:lstStyle/>
          <a:p>
            <a:r>
              <a:rPr lang="en-US" dirty="0"/>
              <a:t>Training Presented by R&amp;R Educational Consulting</a:t>
            </a:r>
          </a:p>
        </p:txBody>
      </p:sp>
    </p:spTree>
    <p:extLst>
      <p:ext uri="{BB962C8B-B14F-4D97-AF65-F5344CB8AC3E}">
        <p14:creationId xmlns:p14="http://schemas.microsoft.com/office/powerpoint/2010/main" val="41598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40</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Unexpected Data Example</a:t>
            </a:r>
          </a:p>
        </p:txBody>
      </p:sp>
      <p:sp>
        <p:nvSpPr>
          <p:cNvPr id="5" name="Text Placeholder 1">
            <a:extLst>
              <a:ext uri="{FF2B5EF4-FFF2-40B4-BE49-F238E27FC236}">
                <a16:creationId xmlns:a16="http://schemas.microsoft.com/office/drawing/2014/main" xmlns="" id="{CB38D910-B99A-F716-828E-BF8DFE59682B}"/>
              </a:ext>
            </a:extLst>
          </p:cNvPr>
          <p:cNvSpPr txBox="1">
            <a:spLocks/>
          </p:cNvSpPr>
          <p:nvPr/>
        </p:nvSpPr>
        <p:spPr>
          <a:xfrm>
            <a:off x="269359" y="1744394"/>
            <a:ext cx="6300254" cy="4065563"/>
          </a:xfrm>
          <a:prstGeom prst="rect">
            <a:avLst/>
          </a:prstGeom>
          <a:solidFill>
            <a:schemeClr val="bg1"/>
          </a:solidFill>
          <a:ln w="57150">
            <a:solidFill>
              <a:srgbClr val="FF0000"/>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F0000"/>
                </a:solidFill>
                <a:latin typeface="+mj-lt"/>
              </a:rPr>
              <a:t>The second year proved to be the most challenging. On August 10, Marshalltown was devastated by a derecho storm equivalent to a category 4 hurricane with rain, hail, and sustained winds between 90-115 mph, just two years after an EF3 tornado created an eight-mile path of destruction through the north side of Marshalltown, mostly impacting lower-income neighborhoods and migrant families, including three of the six elementary schools – Franklin, Rogers, and Woodbury. The derecho was much more widespread, affecting the entire community, including all school buildings. Much of the community sustained major damage and was without electricity for a week and, in some cases, much longer, making it impossible to begin school as scheduled. </a:t>
            </a:r>
          </a:p>
          <a:p>
            <a:pPr marL="0" indent="0">
              <a:buNone/>
            </a:pPr>
            <a:r>
              <a:rPr lang="en-US" dirty="0">
                <a:solidFill>
                  <a:srgbClr val="FF0000"/>
                </a:solidFill>
                <a:latin typeface="+mj-lt"/>
              </a:rPr>
              <a:t>Excerpt from MICA Local Evaluation 2020-2021.</a:t>
            </a:r>
          </a:p>
        </p:txBody>
      </p:sp>
      <p:pic>
        <p:nvPicPr>
          <p:cNvPr id="6" name="Picture 5" descr="Marshalltown hit with 99 mph winds from derecho two years after tornado">
            <a:extLst>
              <a:ext uri="{FF2B5EF4-FFF2-40B4-BE49-F238E27FC236}">
                <a16:creationId xmlns:a16="http://schemas.microsoft.com/office/drawing/2014/main" xmlns="" id="{59250C80-4506-18D8-EE34-3719343EE85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9613" y="422445"/>
            <a:ext cx="4698010" cy="3136681"/>
          </a:xfrm>
          <a:prstGeom prst="rect">
            <a:avLst/>
          </a:prstGeom>
          <a:noFill/>
          <a:ln>
            <a:noFill/>
          </a:ln>
        </p:spPr>
      </p:pic>
      <p:pic>
        <p:nvPicPr>
          <p:cNvPr id="7" name="Picture 6" descr="Derecho storm: 10M acres of crop damage in Iowa; Midwest power outages">
            <a:extLst>
              <a:ext uri="{FF2B5EF4-FFF2-40B4-BE49-F238E27FC236}">
                <a16:creationId xmlns:a16="http://schemas.microsoft.com/office/drawing/2014/main" xmlns="" id="{FC8B7513-5575-8449-A0B3-C46C5D41D1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99904" y="3620950"/>
            <a:ext cx="4037427" cy="2689999"/>
          </a:xfrm>
          <a:prstGeom prst="rect">
            <a:avLst/>
          </a:prstGeom>
          <a:noFill/>
          <a:ln>
            <a:noFill/>
          </a:ln>
        </p:spPr>
      </p:pic>
    </p:spTree>
    <p:extLst>
      <p:ext uri="{BB962C8B-B14F-4D97-AF65-F5344CB8AC3E}">
        <p14:creationId xmlns:p14="http://schemas.microsoft.com/office/powerpoint/2010/main" val="39746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2629712-CD0D-A815-1B7F-ED0FF96A492A}"/>
              </a:ext>
            </a:extLst>
          </p:cNvPr>
          <p:cNvSpPr>
            <a:spLocks noGrp="1"/>
          </p:cNvSpPr>
          <p:nvPr>
            <p:ph type="body" idx="1"/>
          </p:nvPr>
        </p:nvSpPr>
        <p:spPr>
          <a:xfrm>
            <a:off x="5955324" y="552578"/>
            <a:ext cx="4593600" cy="600075"/>
          </a:xfrm>
        </p:spPr>
        <p:txBody>
          <a:bodyPr/>
          <a:lstStyle/>
          <a:p>
            <a:r>
              <a:rPr lang="en-US" dirty="0">
                <a:solidFill>
                  <a:srgbClr val="00B050"/>
                </a:solidFill>
              </a:rPr>
              <a:t>Do’s</a:t>
            </a:r>
          </a:p>
        </p:txBody>
      </p:sp>
      <p:sp>
        <p:nvSpPr>
          <p:cNvPr id="3" name="Content Placeholder 2">
            <a:extLst>
              <a:ext uri="{FF2B5EF4-FFF2-40B4-BE49-F238E27FC236}">
                <a16:creationId xmlns:a16="http://schemas.microsoft.com/office/drawing/2014/main" xmlns="" id="{39BD454F-719E-E08C-E616-5D4A3DC98168}"/>
              </a:ext>
            </a:extLst>
          </p:cNvPr>
          <p:cNvSpPr>
            <a:spLocks noGrp="1"/>
          </p:cNvSpPr>
          <p:nvPr>
            <p:ph sz="half" idx="2"/>
          </p:nvPr>
        </p:nvSpPr>
        <p:spPr>
          <a:xfrm>
            <a:off x="6125650" y="1196444"/>
            <a:ext cx="6066350" cy="4749379"/>
          </a:xfrm>
          <a:ln w="38100">
            <a:solidFill>
              <a:srgbClr val="00B050"/>
            </a:solidFill>
          </a:ln>
        </p:spPr>
        <p:txBody>
          <a:bodyPr>
            <a:normAutofit/>
          </a:bodyPr>
          <a:lstStyle/>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Put your name on the paper and the file name.</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Fill out the form completely.</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Have no more than five Local Objectives.</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Have data for all of the GPRA Measures.</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Take attendance at all parent meetings and events.</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Check your math.</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Check your grammar and spelling.</a:t>
            </a:r>
          </a:p>
          <a:p>
            <a:pPr>
              <a:lnSpc>
                <a:spcPct val="115000"/>
              </a:lnSpc>
              <a:spcBef>
                <a:spcPts val="0"/>
              </a:spcBef>
              <a:spcAft>
                <a:spcPts val="1000"/>
              </a:spcAft>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Include </a:t>
            </a:r>
            <a:r>
              <a:rPr lang="en-US" sz="1800" dirty="0" err="1">
                <a:solidFill>
                  <a:srgbClr val="00B050"/>
                </a:solidFill>
                <a:effectLst/>
                <a:latin typeface="+mj-lt"/>
                <a:ea typeface="Calibri" panose="020F0502020204030204" pitchFamily="34" charset="0"/>
                <a:cs typeface="Times New Roman" panose="02020603050405020304" pitchFamily="18" charset="0"/>
              </a:rPr>
              <a:t>url</a:t>
            </a:r>
            <a:r>
              <a:rPr lang="en-US" sz="1800" dirty="0">
                <a:solidFill>
                  <a:srgbClr val="00B050"/>
                </a:solidFill>
                <a:effectLst/>
                <a:latin typeface="+mj-lt"/>
                <a:ea typeface="Calibri" panose="020F0502020204030204" pitchFamily="34" charset="0"/>
                <a:cs typeface="Times New Roman" panose="02020603050405020304" pitchFamily="18" charset="0"/>
              </a:rPr>
              <a:t> where Local Evaluation is posted.</a:t>
            </a:r>
          </a:p>
          <a:p>
            <a:pPr>
              <a:buClr>
                <a:srgbClr val="00B050"/>
              </a:buClr>
            </a:pPr>
            <a:r>
              <a:rPr lang="en-US" sz="1800" dirty="0">
                <a:solidFill>
                  <a:srgbClr val="00B050"/>
                </a:solidFill>
                <a:effectLst/>
                <a:latin typeface="+mj-lt"/>
                <a:ea typeface="Calibri" panose="020F0502020204030204" pitchFamily="34" charset="0"/>
                <a:cs typeface="Times New Roman" panose="02020603050405020304" pitchFamily="18" charset="0"/>
              </a:rPr>
              <a:t>Make sure </a:t>
            </a:r>
            <a:r>
              <a:rPr lang="en-US" sz="1800" dirty="0" err="1">
                <a:solidFill>
                  <a:srgbClr val="00B050"/>
                </a:solidFill>
                <a:effectLst/>
                <a:latin typeface="+mj-lt"/>
                <a:ea typeface="Calibri" panose="020F0502020204030204" pitchFamily="34" charset="0"/>
                <a:cs typeface="Times New Roman" panose="02020603050405020304" pitchFamily="18" charset="0"/>
              </a:rPr>
              <a:t>url</a:t>
            </a:r>
            <a:r>
              <a:rPr lang="en-US" sz="1800" dirty="0">
                <a:solidFill>
                  <a:srgbClr val="00B050"/>
                </a:solidFill>
                <a:effectLst/>
                <a:latin typeface="+mj-lt"/>
                <a:ea typeface="Calibri" panose="020F0502020204030204" pitchFamily="34" charset="0"/>
                <a:cs typeface="Times New Roman" panose="02020603050405020304" pitchFamily="18" charset="0"/>
              </a:rPr>
              <a:t> brings up the Local Evaluation for viewing.</a:t>
            </a:r>
            <a:endParaRPr lang="en-US" dirty="0">
              <a:solidFill>
                <a:srgbClr val="00B050"/>
              </a:solidFill>
              <a:latin typeface="+mj-lt"/>
            </a:endParaRPr>
          </a:p>
        </p:txBody>
      </p:sp>
      <p:sp>
        <p:nvSpPr>
          <p:cNvPr id="4" name="Footer Placeholder 3">
            <a:extLst>
              <a:ext uri="{FF2B5EF4-FFF2-40B4-BE49-F238E27FC236}">
                <a16:creationId xmlns:a16="http://schemas.microsoft.com/office/drawing/2014/main" xmlns="" id="{218C9570-E4BE-FFB8-BB55-0E74506F69ED}"/>
              </a:ext>
            </a:extLst>
          </p:cNvPr>
          <p:cNvSpPr>
            <a:spLocks noGrp="1"/>
          </p:cNvSpPr>
          <p:nvPr>
            <p:ph type="ftr" sz="quarter" idx="11"/>
          </p:nvPr>
        </p:nvSpPr>
        <p:spPr>
          <a:xfrm>
            <a:off x="911225" y="5945824"/>
            <a:ext cx="6066350" cy="365125"/>
          </a:xfrm>
        </p:spPr>
        <p:txBody>
          <a:bodyPr/>
          <a:lstStyle/>
          <a:p>
            <a:r>
              <a:rPr lang="en-US" noProof="0" dirty="0"/>
              <a:t>Training Presented by R&amp;R Educational Consulting</a:t>
            </a:r>
          </a:p>
        </p:txBody>
      </p:sp>
      <p:sp>
        <p:nvSpPr>
          <p:cNvPr id="5" name="Slide Number Placeholder 4">
            <a:extLst>
              <a:ext uri="{FF2B5EF4-FFF2-40B4-BE49-F238E27FC236}">
                <a16:creationId xmlns:a16="http://schemas.microsoft.com/office/drawing/2014/main" xmlns="" id="{9FD7B340-F00F-615B-18A4-2355468B2AB7}"/>
              </a:ext>
            </a:extLst>
          </p:cNvPr>
          <p:cNvSpPr>
            <a:spLocks noGrp="1"/>
          </p:cNvSpPr>
          <p:nvPr>
            <p:ph type="sldNum" sz="quarter" idx="12"/>
          </p:nvPr>
        </p:nvSpPr>
        <p:spPr/>
        <p:txBody>
          <a:bodyPr/>
          <a:lstStyle/>
          <a:p>
            <a:fld id="{98C0CDE5-970C-4CC4-BF43-0DA127E73E82}" type="slidenum">
              <a:rPr lang="en-US" noProof="0" smtClean="0"/>
              <a:t>41</a:t>
            </a:fld>
            <a:endParaRPr lang="en-US" noProof="0" dirty="0"/>
          </a:p>
        </p:txBody>
      </p:sp>
      <p:sp>
        <p:nvSpPr>
          <p:cNvPr id="6" name="Title 5">
            <a:extLst>
              <a:ext uri="{FF2B5EF4-FFF2-40B4-BE49-F238E27FC236}">
                <a16:creationId xmlns:a16="http://schemas.microsoft.com/office/drawing/2014/main" xmlns="" id="{8F190DC7-9015-B5A2-4154-CF8613E942DA}"/>
              </a:ext>
            </a:extLst>
          </p:cNvPr>
          <p:cNvSpPr>
            <a:spLocks noGrp="1"/>
          </p:cNvSpPr>
          <p:nvPr>
            <p:ph type="title"/>
          </p:nvPr>
        </p:nvSpPr>
        <p:spPr/>
        <p:txBody>
          <a:bodyPr>
            <a:normAutofit fontScale="90000"/>
          </a:bodyPr>
          <a:lstStyle/>
          <a:p>
            <a:r>
              <a:rPr lang="en-US" dirty="0"/>
              <a:t>Do’s and Don’ts</a:t>
            </a:r>
          </a:p>
        </p:txBody>
      </p:sp>
      <p:sp>
        <p:nvSpPr>
          <p:cNvPr id="7" name="Text Placeholder 6">
            <a:extLst>
              <a:ext uri="{FF2B5EF4-FFF2-40B4-BE49-F238E27FC236}">
                <a16:creationId xmlns:a16="http://schemas.microsoft.com/office/drawing/2014/main" xmlns="" id="{715C127F-B716-FD98-5949-B58A555262ED}"/>
              </a:ext>
            </a:extLst>
          </p:cNvPr>
          <p:cNvSpPr>
            <a:spLocks noGrp="1"/>
          </p:cNvSpPr>
          <p:nvPr>
            <p:ph type="body" idx="13"/>
          </p:nvPr>
        </p:nvSpPr>
        <p:spPr>
          <a:xfrm>
            <a:off x="506220" y="2018505"/>
            <a:ext cx="5076010" cy="600075"/>
          </a:xfrm>
        </p:spPr>
        <p:txBody>
          <a:bodyPr/>
          <a:lstStyle/>
          <a:p>
            <a:r>
              <a:rPr lang="en-US" dirty="0"/>
              <a:t>Don’ts</a:t>
            </a:r>
          </a:p>
        </p:txBody>
      </p:sp>
      <p:sp>
        <p:nvSpPr>
          <p:cNvPr id="8" name="Content Placeholder 7">
            <a:extLst>
              <a:ext uri="{FF2B5EF4-FFF2-40B4-BE49-F238E27FC236}">
                <a16:creationId xmlns:a16="http://schemas.microsoft.com/office/drawing/2014/main" xmlns="" id="{A53CE3F1-8249-B745-7090-BE31CFE9AA64}"/>
              </a:ext>
            </a:extLst>
          </p:cNvPr>
          <p:cNvSpPr>
            <a:spLocks noGrp="1"/>
          </p:cNvSpPr>
          <p:nvPr>
            <p:ph sz="half" idx="14"/>
          </p:nvPr>
        </p:nvSpPr>
        <p:spPr>
          <a:xfrm>
            <a:off x="529082" y="2618580"/>
            <a:ext cx="5073411" cy="3087745"/>
          </a:xfrm>
          <a:ln w="38100">
            <a:solidFill>
              <a:srgbClr val="FF0000"/>
            </a:solidFill>
          </a:ln>
        </p:spPr>
        <p:txBody>
          <a:bodyPr>
            <a:normAutofit/>
          </a:bodyPr>
          <a:lstStyle/>
          <a:p>
            <a:pPr>
              <a:lnSpc>
                <a:spcPct val="115000"/>
              </a:lnSpc>
              <a:spcBef>
                <a:spcPts val="0"/>
              </a:spcBef>
              <a:spcAft>
                <a:spcPts val="1000"/>
              </a:spcAft>
              <a:buClr>
                <a:srgbClr val="FF0000"/>
              </a:buClr>
            </a:pPr>
            <a:r>
              <a:rPr lang="en-US" sz="1800" dirty="0">
                <a:solidFill>
                  <a:srgbClr val="FF0000"/>
                </a:solidFill>
                <a:effectLst/>
                <a:latin typeface="+mj-lt"/>
                <a:ea typeface="Calibri" panose="020F0502020204030204" pitchFamily="34" charset="0"/>
                <a:cs typeface="Times New Roman" panose="02020603050405020304" pitchFamily="18" charset="0"/>
              </a:rPr>
              <a:t>Don’t change the form.</a:t>
            </a:r>
          </a:p>
          <a:p>
            <a:pPr>
              <a:lnSpc>
                <a:spcPct val="115000"/>
              </a:lnSpc>
              <a:spcBef>
                <a:spcPts val="0"/>
              </a:spcBef>
              <a:spcAft>
                <a:spcPts val="1000"/>
              </a:spcAft>
              <a:buClr>
                <a:srgbClr val="FF0000"/>
              </a:buClr>
            </a:pPr>
            <a:r>
              <a:rPr lang="en-US" sz="1800" dirty="0">
                <a:solidFill>
                  <a:srgbClr val="FF0000"/>
                </a:solidFill>
                <a:effectLst/>
                <a:latin typeface="+mj-lt"/>
                <a:ea typeface="Calibri" panose="020F0502020204030204" pitchFamily="34" charset="0"/>
                <a:cs typeface="Times New Roman" panose="02020603050405020304" pitchFamily="18" charset="0"/>
              </a:rPr>
              <a:t>When Local Evaluator finishes the Local Evaluation, don’t send it in without checking it.</a:t>
            </a:r>
          </a:p>
          <a:p>
            <a:pPr>
              <a:lnSpc>
                <a:spcPct val="115000"/>
              </a:lnSpc>
              <a:spcBef>
                <a:spcPts val="0"/>
              </a:spcBef>
              <a:spcAft>
                <a:spcPts val="1000"/>
              </a:spcAft>
              <a:buClr>
                <a:srgbClr val="FF0000"/>
              </a:buClr>
            </a:pPr>
            <a:r>
              <a:rPr lang="en-US" sz="1800" dirty="0">
                <a:solidFill>
                  <a:srgbClr val="FF0000"/>
                </a:solidFill>
                <a:effectLst/>
                <a:latin typeface="+mj-lt"/>
                <a:ea typeface="Calibri" panose="020F0502020204030204" pitchFamily="34" charset="0"/>
                <a:cs typeface="Times New Roman" panose="02020603050405020304" pitchFamily="18" charset="0"/>
              </a:rPr>
              <a:t>Don’t have local objectives that measure the same thing as the GPRA measures.</a:t>
            </a:r>
          </a:p>
          <a:p>
            <a:pPr>
              <a:buClr>
                <a:srgbClr val="FF0000"/>
              </a:buClr>
            </a:pPr>
            <a:r>
              <a:rPr lang="en-US" sz="1800" dirty="0">
                <a:solidFill>
                  <a:srgbClr val="FF0000"/>
                </a:solidFill>
                <a:effectLst/>
                <a:latin typeface="+mj-lt"/>
                <a:ea typeface="Calibri" panose="020F0502020204030204" pitchFamily="34" charset="0"/>
                <a:cs typeface="Times New Roman" panose="02020603050405020304" pitchFamily="18" charset="0"/>
              </a:rPr>
              <a:t>Don’t give a </a:t>
            </a:r>
            <a:r>
              <a:rPr lang="en-US" sz="1800" dirty="0" err="1">
                <a:solidFill>
                  <a:srgbClr val="FF0000"/>
                </a:solidFill>
                <a:effectLst/>
                <a:latin typeface="+mj-lt"/>
                <a:ea typeface="Calibri" panose="020F0502020204030204" pitchFamily="34" charset="0"/>
                <a:cs typeface="Times New Roman" panose="02020603050405020304" pitchFamily="18" charset="0"/>
              </a:rPr>
              <a:t>url</a:t>
            </a:r>
            <a:r>
              <a:rPr lang="en-US" sz="1800" dirty="0">
                <a:solidFill>
                  <a:srgbClr val="FF0000"/>
                </a:solidFill>
                <a:effectLst/>
                <a:latin typeface="+mj-lt"/>
                <a:ea typeface="Calibri" panose="020F0502020204030204" pitchFamily="34" charset="0"/>
                <a:cs typeface="Times New Roman" panose="02020603050405020304" pitchFamily="18" charset="0"/>
              </a:rPr>
              <a:t> that requires the user to download the Local Evaluation.</a:t>
            </a:r>
            <a:endParaRPr lang="en-US" dirty="0">
              <a:solidFill>
                <a:srgbClr val="FF0000"/>
              </a:solidFill>
              <a:latin typeface="+mj-lt"/>
            </a:endParaRPr>
          </a:p>
        </p:txBody>
      </p:sp>
    </p:spTree>
    <p:extLst>
      <p:ext uri="{BB962C8B-B14F-4D97-AF65-F5344CB8AC3E}">
        <p14:creationId xmlns:p14="http://schemas.microsoft.com/office/powerpoint/2010/main" val="3007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animBg="1"/>
      <p:bldP spid="7" grpId="0" build="p"/>
      <p:bldP spid="8"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494C566-3968-692B-C2EF-028D95B0E1FB}"/>
              </a:ext>
            </a:extLst>
          </p:cNvPr>
          <p:cNvSpPr>
            <a:spLocks noGrp="1"/>
          </p:cNvSpPr>
          <p:nvPr>
            <p:ph type="ftr" sz="quarter" idx="11"/>
          </p:nvPr>
        </p:nvSpPr>
        <p:spPr>
          <a:xfrm>
            <a:off x="911225" y="5945824"/>
            <a:ext cx="5545846"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DE51EEBD-177D-57A6-1FE0-885F861CFBA7}"/>
              </a:ext>
            </a:extLst>
          </p:cNvPr>
          <p:cNvSpPr>
            <a:spLocks noGrp="1"/>
          </p:cNvSpPr>
          <p:nvPr>
            <p:ph type="sldNum" sz="quarter" idx="12"/>
          </p:nvPr>
        </p:nvSpPr>
        <p:spPr/>
        <p:txBody>
          <a:bodyPr/>
          <a:lstStyle/>
          <a:p>
            <a:fld id="{98C0CDE5-970C-4CC4-BF43-0DA127E73E82}" type="slidenum">
              <a:rPr lang="en-US" noProof="0" smtClean="0"/>
              <a:t>42</a:t>
            </a:fld>
            <a:endParaRPr lang="en-US" noProof="0" dirty="0"/>
          </a:p>
        </p:txBody>
      </p:sp>
      <p:sp>
        <p:nvSpPr>
          <p:cNvPr id="4" name="Title 3">
            <a:extLst>
              <a:ext uri="{FF2B5EF4-FFF2-40B4-BE49-F238E27FC236}">
                <a16:creationId xmlns:a16="http://schemas.microsoft.com/office/drawing/2014/main" xmlns="" id="{D352C6AA-17E0-EC27-54C0-77B4A2B25887}"/>
              </a:ext>
            </a:extLst>
          </p:cNvPr>
          <p:cNvSpPr>
            <a:spLocks noGrp="1"/>
          </p:cNvSpPr>
          <p:nvPr>
            <p:ph type="title"/>
          </p:nvPr>
        </p:nvSpPr>
        <p:spPr/>
        <p:txBody>
          <a:bodyPr/>
          <a:lstStyle/>
          <a:p>
            <a:r>
              <a:rPr lang="en-US" dirty="0"/>
              <a:t>HELP!</a:t>
            </a:r>
          </a:p>
        </p:txBody>
      </p:sp>
      <p:sp>
        <p:nvSpPr>
          <p:cNvPr id="5" name="Content Placeholder 4">
            <a:extLst>
              <a:ext uri="{FF2B5EF4-FFF2-40B4-BE49-F238E27FC236}">
                <a16:creationId xmlns:a16="http://schemas.microsoft.com/office/drawing/2014/main" xmlns="" id="{B99C0769-6AA3-0936-89DB-A45656179D85}"/>
              </a:ext>
            </a:extLst>
          </p:cNvPr>
          <p:cNvSpPr>
            <a:spLocks noGrp="1"/>
          </p:cNvSpPr>
          <p:nvPr>
            <p:ph idx="1"/>
          </p:nvPr>
        </p:nvSpPr>
        <p:spPr>
          <a:xfrm>
            <a:off x="911225" y="1445796"/>
            <a:ext cx="10442575" cy="4500027"/>
          </a:xfrm>
        </p:spPr>
        <p:txBody>
          <a:bodyPr>
            <a:normAutofit/>
          </a:bodyPr>
          <a:lstStyle/>
          <a:p>
            <a:pPr marL="0" indent="0" algn="ctr">
              <a:buNone/>
            </a:pPr>
            <a:r>
              <a:rPr lang="en-US" sz="3200" b="1" dirty="0">
                <a:solidFill>
                  <a:srgbClr val="00B050"/>
                </a:solidFill>
                <a:latin typeface="+mj-lt"/>
              </a:rPr>
              <a:t>Vic Jaras</a:t>
            </a:r>
          </a:p>
          <a:p>
            <a:pPr marL="0" indent="0" algn="ctr">
              <a:buNone/>
            </a:pPr>
            <a:r>
              <a:rPr lang="en-US" sz="3200" b="1" dirty="0">
                <a:solidFill>
                  <a:srgbClr val="000000"/>
                </a:solidFill>
                <a:latin typeface="+mj-lt"/>
                <a:hlinkClick r:id="rId3">
                  <a:extLst>
                    <a:ext uri="{A12FA001-AC4F-418D-AE19-62706E023703}">
                      <ahyp:hlinkClr xmlns:ahyp="http://schemas.microsoft.com/office/drawing/2018/hyperlinkcolor" xmlns="" val="tx"/>
                    </a:ext>
                  </a:extLst>
                </a:hlinkClick>
              </a:rPr>
              <a:t>vic.jaras@iowa.gov</a:t>
            </a:r>
            <a:endParaRPr lang="en-US" sz="3200" b="1" dirty="0">
              <a:solidFill>
                <a:srgbClr val="000000"/>
              </a:solidFill>
              <a:latin typeface="+mj-lt"/>
            </a:endParaRPr>
          </a:p>
          <a:p>
            <a:pPr marL="0" indent="0" algn="ctr">
              <a:buNone/>
            </a:pPr>
            <a:endParaRPr lang="en-US" sz="3200" b="1" dirty="0">
              <a:solidFill>
                <a:srgbClr val="000000"/>
              </a:solidFill>
              <a:latin typeface="+mj-lt"/>
            </a:endParaRPr>
          </a:p>
          <a:p>
            <a:pPr marL="0" indent="0" algn="ctr">
              <a:buNone/>
            </a:pPr>
            <a:r>
              <a:rPr lang="en-US" sz="3200" b="1" dirty="0">
                <a:solidFill>
                  <a:srgbClr val="00B050"/>
                </a:solidFill>
                <a:latin typeface="+mj-lt"/>
              </a:rPr>
              <a:t>Dr. Ron Cravey</a:t>
            </a:r>
          </a:p>
          <a:p>
            <a:pPr marL="0" indent="0" algn="ctr">
              <a:buNone/>
            </a:pPr>
            <a:r>
              <a:rPr lang="en-US" sz="3200" b="1" dirty="0">
                <a:solidFill>
                  <a:srgbClr val="000000"/>
                </a:solidFill>
                <a:latin typeface="+mj-lt"/>
                <a:hlinkClick r:id="rId4">
                  <a:extLst>
                    <a:ext uri="{A12FA001-AC4F-418D-AE19-62706E023703}">
                      <ahyp:hlinkClr xmlns:ahyp="http://schemas.microsoft.com/office/drawing/2018/hyperlinkcolor" xmlns="" val="tx"/>
                    </a:ext>
                  </a:extLst>
                </a:hlinkClick>
              </a:rPr>
              <a:t>cravey@rredcon.com</a:t>
            </a:r>
            <a:endParaRPr lang="en-US" sz="3200" b="1" dirty="0">
              <a:solidFill>
                <a:srgbClr val="000000"/>
              </a:solidFill>
              <a:latin typeface="+mj-lt"/>
            </a:endParaRPr>
          </a:p>
          <a:p>
            <a:pPr marL="0" indent="0" algn="ctr">
              <a:buNone/>
            </a:pPr>
            <a:endParaRPr lang="en-US" sz="3200" b="1" dirty="0">
              <a:latin typeface="+mj-lt"/>
            </a:endParaRPr>
          </a:p>
          <a:p>
            <a:pPr marL="0" indent="0" algn="ctr">
              <a:buNone/>
            </a:pPr>
            <a:r>
              <a:rPr lang="en-US" sz="3200" b="1" dirty="0">
                <a:solidFill>
                  <a:srgbClr val="00B050"/>
                </a:solidFill>
                <a:latin typeface="+mj-lt"/>
              </a:rPr>
              <a:t>Ernest (Rusty) Sinclair</a:t>
            </a:r>
          </a:p>
          <a:p>
            <a:pPr marL="0" indent="0" algn="ctr">
              <a:buNone/>
            </a:pPr>
            <a:r>
              <a:rPr lang="en-US" sz="3200" b="1" dirty="0">
                <a:latin typeface="+mj-lt"/>
              </a:rPr>
              <a:t>sinclair@rredcon.com</a:t>
            </a:r>
          </a:p>
        </p:txBody>
      </p:sp>
    </p:spTree>
    <p:extLst>
      <p:ext uri="{BB962C8B-B14F-4D97-AF65-F5344CB8AC3E}">
        <p14:creationId xmlns:p14="http://schemas.microsoft.com/office/powerpoint/2010/main" val="3483744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p:txBody>
          <a:bodyPr/>
          <a:lstStyle/>
          <a:p>
            <a:r>
              <a:rPr lang="en-US" dirty="0"/>
              <a:t>Demographic Data</a:t>
            </a:r>
          </a:p>
        </p:txBody>
      </p:sp>
      <p:sp>
        <p:nvSpPr>
          <p:cNvPr id="10" name="Speech Bubble: Oval 9">
            <a:extLst>
              <a:ext uri="{FF2B5EF4-FFF2-40B4-BE49-F238E27FC236}">
                <a16:creationId xmlns:a16="http://schemas.microsoft.com/office/drawing/2014/main" xmlns="" id="{8BAA40B7-5D59-617B-05AD-51A48E2EE2C8}"/>
              </a:ext>
            </a:extLst>
          </p:cNvPr>
          <p:cNvSpPr/>
          <p:nvPr/>
        </p:nvSpPr>
        <p:spPr>
          <a:xfrm>
            <a:off x="9664505" y="1079695"/>
            <a:ext cx="2141495" cy="2349305"/>
          </a:xfrm>
          <a:prstGeom prst="wedgeEllipseCallout">
            <a:avLst>
              <a:gd name="adj1" fmla="val -75787"/>
              <a:gd name="adj2" fmla="val 333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Separate Tables for School Year and Summer of 2021</a:t>
            </a:r>
          </a:p>
        </p:txBody>
      </p:sp>
      <p:sp>
        <p:nvSpPr>
          <p:cNvPr id="11" name="Right Brace 10">
            <a:extLst>
              <a:ext uri="{FF2B5EF4-FFF2-40B4-BE49-F238E27FC236}">
                <a16:creationId xmlns:a16="http://schemas.microsoft.com/office/drawing/2014/main" xmlns="" id="{E45BEA0B-5BAF-A9FD-8D9D-8403A7BC9614}"/>
              </a:ext>
            </a:extLst>
          </p:cNvPr>
          <p:cNvSpPr/>
          <p:nvPr/>
        </p:nvSpPr>
        <p:spPr>
          <a:xfrm>
            <a:off x="7989757" y="1469036"/>
            <a:ext cx="1205307" cy="3102963"/>
          </a:xfrm>
          <a:prstGeom prst="rightBrace">
            <a:avLst/>
          </a:prstGeom>
          <a:ln w="571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6" name="Graphic 5" descr="Head with gears outline">
            <a:extLst>
              <a:ext uri="{FF2B5EF4-FFF2-40B4-BE49-F238E27FC236}">
                <a16:creationId xmlns:a16="http://schemas.microsoft.com/office/drawing/2014/main" xmlns="" id="{245AE6E0-E694-C3CB-9EFF-FB76EC1161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62514" y="2083366"/>
            <a:ext cx="2147478" cy="2147478"/>
          </a:xfrm>
          <a:prstGeom prst="rect">
            <a:avLst/>
          </a:prstGeom>
        </p:spPr>
      </p:pic>
      <p:pic>
        <p:nvPicPr>
          <p:cNvPr id="12" name="Picture 11">
            <a:extLst>
              <a:ext uri="{FF2B5EF4-FFF2-40B4-BE49-F238E27FC236}">
                <a16:creationId xmlns:a16="http://schemas.microsoft.com/office/drawing/2014/main" xmlns="" id="{1C59BE9C-36C4-3592-55D4-F53EBCBE8BED}"/>
              </a:ext>
            </a:extLst>
          </p:cNvPr>
          <p:cNvPicPr>
            <a:picLocks noChangeAspect="1"/>
          </p:cNvPicPr>
          <p:nvPr/>
        </p:nvPicPr>
        <p:blipFill>
          <a:blip r:embed="rId5"/>
          <a:stretch>
            <a:fillRect/>
          </a:stretch>
        </p:blipFill>
        <p:spPr>
          <a:xfrm>
            <a:off x="2187829" y="1143399"/>
            <a:ext cx="5981810" cy="4872424"/>
          </a:xfrm>
          <a:prstGeom prst="rect">
            <a:avLst/>
          </a:prstGeom>
        </p:spPr>
      </p:pic>
    </p:spTree>
    <p:extLst>
      <p:ext uri="{BB962C8B-B14F-4D97-AF65-F5344CB8AC3E}">
        <p14:creationId xmlns:p14="http://schemas.microsoft.com/office/powerpoint/2010/main" val="332750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184775"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pic>
        <p:nvPicPr>
          <p:cNvPr id="8" name="Picture 7">
            <a:extLst>
              <a:ext uri="{FF2B5EF4-FFF2-40B4-BE49-F238E27FC236}">
                <a16:creationId xmlns:a16="http://schemas.microsoft.com/office/drawing/2014/main" xmlns="" id="{9B2B0999-15D4-A328-1DC3-9FA53F364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3142" y="1004030"/>
            <a:ext cx="8520602" cy="4735588"/>
          </a:xfrm>
          <a:prstGeom prst="rect">
            <a:avLst/>
          </a:prstGeom>
        </p:spPr>
      </p:pic>
      <p:sp>
        <p:nvSpPr>
          <p:cNvPr id="12" name="Speech Bubble: Oval 11">
            <a:extLst>
              <a:ext uri="{FF2B5EF4-FFF2-40B4-BE49-F238E27FC236}">
                <a16:creationId xmlns:a16="http://schemas.microsoft.com/office/drawing/2014/main" xmlns="" id="{6D65F0CD-C41A-9889-10B9-BE1CF7E9A841}"/>
              </a:ext>
            </a:extLst>
          </p:cNvPr>
          <p:cNvSpPr/>
          <p:nvPr/>
        </p:nvSpPr>
        <p:spPr>
          <a:xfrm>
            <a:off x="224055" y="1752777"/>
            <a:ext cx="1773557" cy="1877322"/>
          </a:xfrm>
          <a:prstGeom prst="wedgeEllipseCallout">
            <a:avLst>
              <a:gd name="adj1" fmla="val 89058"/>
              <a:gd name="adj2" fmla="val 294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Reflects APR Data</a:t>
            </a:r>
          </a:p>
        </p:txBody>
      </p:sp>
      <p:sp>
        <p:nvSpPr>
          <p:cNvPr id="13" name="TextBox 12">
            <a:extLst>
              <a:ext uri="{FF2B5EF4-FFF2-40B4-BE49-F238E27FC236}">
                <a16:creationId xmlns:a16="http://schemas.microsoft.com/office/drawing/2014/main" xmlns="" id="{EA8C86F5-EC83-946B-38DB-41F615CB7ADB}"/>
              </a:ext>
            </a:extLst>
          </p:cNvPr>
          <p:cNvSpPr txBox="1"/>
          <p:nvPr/>
        </p:nvSpPr>
        <p:spPr>
          <a:xfrm>
            <a:off x="6597748" y="5163625"/>
            <a:ext cx="4346917" cy="369332"/>
          </a:xfrm>
          <a:prstGeom prst="rect">
            <a:avLst/>
          </a:prstGeom>
          <a:solidFill>
            <a:srgbClr val="FF0000"/>
          </a:solidFill>
        </p:spPr>
        <p:txBody>
          <a:bodyPr wrap="square" rtlCol="0">
            <a:spAutoFit/>
          </a:bodyPr>
          <a:lstStyle/>
          <a:p>
            <a:r>
              <a:rPr lang="en-US" dirty="0">
                <a:solidFill>
                  <a:schemeClr val="bg1"/>
                </a:solidFill>
                <a:latin typeface="+mj-lt"/>
              </a:rPr>
              <a:t>Totals by column</a:t>
            </a:r>
          </a:p>
        </p:txBody>
      </p:sp>
      <p:sp>
        <p:nvSpPr>
          <p:cNvPr id="14" name="TextBox 13">
            <a:extLst>
              <a:ext uri="{FF2B5EF4-FFF2-40B4-BE49-F238E27FC236}">
                <a16:creationId xmlns:a16="http://schemas.microsoft.com/office/drawing/2014/main" xmlns="" id="{A6C58B09-75FC-5A09-A596-D9BCE9D77694}"/>
              </a:ext>
            </a:extLst>
          </p:cNvPr>
          <p:cNvSpPr txBox="1"/>
          <p:nvPr/>
        </p:nvSpPr>
        <p:spPr>
          <a:xfrm>
            <a:off x="10384767" y="1801384"/>
            <a:ext cx="375231" cy="3278179"/>
          </a:xfrm>
          <a:prstGeom prst="rect">
            <a:avLst/>
          </a:prstGeom>
          <a:solidFill>
            <a:srgbClr val="FF0000"/>
          </a:solidFill>
        </p:spPr>
        <p:txBody>
          <a:bodyPr vert="wordArtVert" wrap="square" lIns="0" tIns="0" rIns="0" bIns="0" rtlCol="0">
            <a:spAutoFit/>
          </a:bodyPr>
          <a:lstStyle/>
          <a:p>
            <a:r>
              <a:rPr lang="en-US" spc="-1000" dirty="0">
                <a:solidFill>
                  <a:schemeClr val="bg1"/>
                </a:solidFill>
                <a:latin typeface="+mj-lt"/>
              </a:rPr>
              <a:t>Totals by row</a:t>
            </a:r>
          </a:p>
        </p:txBody>
      </p:sp>
      <p:sp>
        <p:nvSpPr>
          <p:cNvPr id="16" name="Arrow: Down 15">
            <a:extLst>
              <a:ext uri="{FF2B5EF4-FFF2-40B4-BE49-F238E27FC236}">
                <a16:creationId xmlns:a16="http://schemas.microsoft.com/office/drawing/2014/main" xmlns="" id="{35B6406F-803E-D047-7E42-820B2F77F08F}"/>
              </a:ext>
            </a:extLst>
          </p:cNvPr>
          <p:cNvSpPr/>
          <p:nvPr/>
        </p:nvSpPr>
        <p:spPr>
          <a:xfrm>
            <a:off x="8440615" y="478302"/>
            <a:ext cx="844062"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6215A2D-4FA8-8624-528C-4D0435C4490B}"/>
              </a:ext>
            </a:extLst>
          </p:cNvPr>
          <p:cNvSpPr/>
          <p:nvPr/>
        </p:nvSpPr>
        <p:spPr>
          <a:xfrm>
            <a:off x="5444197" y="1004030"/>
            <a:ext cx="1934655" cy="3210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081A4D70-61CC-7BF4-0830-C669618949B0}"/>
              </a:ext>
            </a:extLst>
          </p:cNvPr>
          <p:cNvSpPr/>
          <p:nvPr/>
        </p:nvSpPr>
        <p:spPr>
          <a:xfrm>
            <a:off x="10384767" y="5079563"/>
            <a:ext cx="559898" cy="5257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7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8E6D2F9-4BA3-6E0A-722F-C541AF6ADC92}"/>
              </a:ext>
            </a:extLst>
          </p:cNvPr>
          <p:cNvPicPr>
            <a:picLocks noChangeAspect="1"/>
          </p:cNvPicPr>
          <p:nvPr/>
        </p:nvPicPr>
        <p:blipFill>
          <a:blip r:embed="rId3"/>
          <a:stretch>
            <a:fillRect/>
          </a:stretch>
        </p:blipFill>
        <p:spPr>
          <a:xfrm>
            <a:off x="2916219" y="1030514"/>
            <a:ext cx="7935756" cy="4915310"/>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362966"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sp>
        <p:nvSpPr>
          <p:cNvPr id="11" name="Speech Bubble: Oval 10">
            <a:extLst>
              <a:ext uri="{FF2B5EF4-FFF2-40B4-BE49-F238E27FC236}">
                <a16:creationId xmlns:a16="http://schemas.microsoft.com/office/drawing/2014/main" xmlns="" id="{CEEB3A6D-E4BC-83A9-F2A9-A8BFDEAC6B34}"/>
              </a:ext>
            </a:extLst>
          </p:cNvPr>
          <p:cNvSpPr/>
          <p:nvPr/>
        </p:nvSpPr>
        <p:spPr>
          <a:xfrm>
            <a:off x="224055" y="1760188"/>
            <a:ext cx="2315453" cy="1877322"/>
          </a:xfrm>
          <a:prstGeom prst="wedgeEllipseCallout">
            <a:avLst>
              <a:gd name="adj1" fmla="val 185505"/>
              <a:gd name="adj2" fmla="val -60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Total Attendance</a:t>
            </a:r>
          </a:p>
        </p:txBody>
      </p:sp>
      <p:sp>
        <p:nvSpPr>
          <p:cNvPr id="15" name="Arrow: Down 14">
            <a:extLst>
              <a:ext uri="{FF2B5EF4-FFF2-40B4-BE49-F238E27FC236}">
                <a16:creationId xmlns:a16="http://schemas.microsoft.com/office/drawing/2014/main" xmlns="" id="{444C9241-7EFD-FABB-98C7-4CC40DA588A0}"/>
              </a:ext>
            </a:extLst>
          </p:cNvPr>
          <p:cNvSpPr/>
          <p:nvPr/>
        </p:nvSpPr>
        <p:spPr>
          <a:xfrm>
            <a:off x="8468250" y="390434"/>
            <a:ext cx="844062"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99C7273-F544-5E3A-0358-4B01A761C1C5}"/>
              </a:ext>
            </a:extLst>
          </p:cNvPr>
          <p:cNvSpPr/>
          <p:nvPr/>
        </p:nvSpPr>
        <p:spPr>
          <a:xfrm>
            <a:off x="5336476" y="1002242"/>
            <a:ext cx="1895761" cy="407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88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5B32A78-B19B-864D-C42F-D9A1B50EC1DD}"/>
              </a:ext>
            </a:extLst>
          </p:cNvPr>
          <p:cNvPicPr>
            <a:picLocks noChangeAspect="1"/>
          </p:cNvPicPr>
          <p:nvPr/>
        </p:nvPicPr>
        <p:blipFill>
          <a:blip r:embed="rId3"/>
          <a:stretch>
            <a:fillRect/>
          </a:stretch>
        </p:blipFill>
        <p:spPr>
          <a:xfrm>
            <a:off x="2591910" y="1782184"/>
            <a:ext cx="8768528" cy="2696987"/>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362966"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sp>
        <p:nvSpPr>
          <p:cNvPr id="11" name="Speech Bubble: Oval 10">
            <a:extLst>
              <a:ext uri="{FF2B5EF4-FFF2-40B4-BE49-F238E27FC236}">
                <a16:creationId xmlns:a16="http://schemas.microsoft.com/office/drawing/2014/main" xmlns="" id="{CEEB3A6D-E4BC-83A9-F2A9-A8BFDEAC6B34}"/>
              </a:ext>
            </a:extLst>
          </p:cNvPr>
          <p:cNvSpPr/>
          <p:nvPr/>
        </p:nvSpPr>
        <p:spPr>
          <a:xfrm>
            <a:off x="224055" y="1760188"/>
            <a:ext cx="2315453" cy="1877322"/>
          </a:xfrm>
          <a:prstGeom prst="wedgeEllipseCallout">
            <a:avLst>
              <a:gd name="adj1" fmla="val 198669"/>
              <a:gd name="adj2" fmla="val -192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Total Attendance</a:t>
            </a:r>
          </a:p>
        </p:txBody>
      </p:sp>
      <p:sp>
        <p:nvSpPr>
          <p:cNvPr id="15" name="Arrow: Down 14">
            <a:extLst>
              <a:ext uri="{FF2B5EF4-FFF2-40B4-BE49-F238E27FC236}">
                <a16:creationId xmlns:a16="http://schemas.microsoft.com/office/drawing/2014/main" xmlns="" id="{444C9241-7EFD-FABB-98C7-4CC40DA588A0}"/>
              </a:ext>
            </a:extLst>
          </p:cNvPr>
          <p:cNvSpPr/>
          <p:nvPr/>
        </p:nvSpPr>
        <p:spPr>
          <a:xfrm>
            <a:off x="8522679" y="1120108"/>
            <a:ext cx="844062"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99C7273-F544-5E3A-0358-4B01A761C1C5}"/>
              </a:ext>
            </a:extLst>
          </p:cNvPr>
          <p:cNvSpPr/>
          <p:nvPr/>
        </p:nvSpPr>
        <p:spPr>
          <a:xfrm>
            <a:off x="5689209" y="1782184"/>
            <a:ext cx="2110154" cy="426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91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C5F0327-2E3C-8FF7-CF8D-02671FAE8BD6}"/>
              </a:ext>
            </a:extLst>
          </p:cNvPr>
          <p:cNvPicPr>
            <a:picLocks noChangeAspect="1"/>
          </p:cNvPicPr>
          <p:nvPr/>
        </p:nvPicPr>
        <p:blipFill>
          <a:blip r:embed="rId3"/>
          <a:stretch>
            <a:fillRect/>
          </a:stretch>
        </p:blipFill>
        <p:spPr>
          <a:xfrm>
            <a:off x="3202249" y="1942691"/>
            <a:ext cx="8865851" cy="3353682"/>
          </a:xfrm>
          <a:prstGeom prst="rect">
            <a:avLst/>
          </a:prstGeom>
        </p:spPr>
      </p:pic>
      <p:sp>
        <p:nvSpPr>
          <p:cNvPr id="2" name="Footer Placeholder 1">
            <a:extLst>
              <a:ext uri="{FF2B5EF4-FFF2-40B4-BE49-F238E27FC236}">
                <a16:creationId xmlns:a16="http://schemas.microsoft.com/office/drawing/2014/main" xmlns="" id="{6B5798DA-FB5C-797C-DF8D-FEEFFF3F705D}"/>
              </a:ext>
            </a:extLst>
          </p:cNvPr>
          <p:cNvSpPr>
            <a:spLocks noGrp="1"/>
          </p:cNvSpPr>
          <p:nvPr>
            <p:ph type="ftr" sz="quarter" idx="11"/>
          </p:nvPr>
        </p:nvSpPr>
        <p:spPr>
          <a:xfrm>
            <a:off x="911225" y="5945824"/>
            <a:ext cx="5353684" cy="365125"/>
          </a:xfrm>
        </p:spPr>
        <p:txBody>
          <a:bodyPr/>
          <a:lstStyle/>
          <a:p>
            <a:r>
              <a:rPr lang="en-US" noProof="0" dirty="0"/>
              <a:t>Training Presented by R&amp;R Educational Consulting</a:t>
            </a:r>
          </a:p>
        </p:txBody>
      </p:sp>
      <p:sp>
        <p:nvSpPr>
          <p:cNvPr id="3" name="Slide Number Placeholder 2">
            <a:extLst>
              <a:ext uri="{FF2B5EF4-FFF2-40B4-BE49-F238E27FC236}">
                <a16:creationId xmlns:a16="http://schemas.microsoft.com/office/drawing/2014/main" xmlns="" id="{76DBDEC2-3AD7-9579-052F-228768FEE545}"/>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a:extLst>
              <a:ext uri="{FF2B5EF4-FFF2-40B4-BE49-F238E27FC236}">
                <a16:creationId xmlns:a16="http://schemas.microsoft.com/office/drawing/2014/main" xmlns="" id="{D5937309-80A3-AE9E-79D2-5EA56BA456AF}"/>
              </a:ext>
            </a:extLst>
          </p:cNvPr>
          <p:cNvSpPr>
            <a:spLocks noGrp="1"/>
          </p:cNvSpPr>
          <p:nvPr>
            <p:ph type="title"/>
          </p:nvPr>
        </p:nvSpPr>
        <p:spPr>
          <a:xfrm rot="21180000">
            <a:off x="287653" y="341249"/>
            <a:ext cx="4608514" cy="1325563"/>
          </a:xfrm>
        </p:spPr>
        <p:txBody>
          <a:bodyPr>
            <a:normAutofit/>
          </a:bodyPr>
          <a:lstStyle/>
          <a:p>
            <a:r>
              <a:rPr lang="en-US" sz="3600" dirty="0"/>
              <a:t>Attendance Tables</a:t>
            </a:r>
          </a:p>
        </p:txBody>
      </p:sp>
      <p:sp>
        <p:nvSpPr>
          <p:cNvPr id="11" name="Speech Bubble: Oval 10">
            <a:extLst>
              <a:ext uri="{FF2B5EF4-FFF2-40B4-BE49-F238E27FC236}">
                <a16:creationId xmlns:a16="http://schemas.microsoft.com/office/drawing/2014/main" xmlns="" id="{CEEB3A6D-E4BC-83A9-F2A9-A8BFDEAC6B34}"/>
              </a:ext>
            </a:extLst>
          </p:cNvPr>
          <p:cNvSpPr/>
          <p:nvPr/>
        </p:nvSpPr>
        <p:spPr>
          <a:xfrm>
            <a:off x="276457" y="2066935"/>
            <a:ext cx="2315453" cy="1877322"/>
          </a:xfrm>
          <a:prstGeom prst="wedgeEllipseCallout">
            <a:avLst>
              <a:gd name="adj1" fmla="val 225401"/>
              <a:gd name="adj2" fmla="val -312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Total Attendance</a:t>
            </a:r>
          </a:p>
        </p:txBody>
      </p:sp>
      <p:sp>
        <p:nvSpPr>
          <p:cNvPr id="7" name="Arrow: Down 6">
            <a:extLst>
              <a:ext uri="{FF2B5EF4-FFF2-40B4-BE49-F238E27FC236}">
                <a16:creationId xmlns:a16="http://schemas.microsoft.com/office/drawing/2014/main" xmlns="" id="{E9FCD203-AE08-5AAA-9087-56D0344D5A73}"/>
              </a:ext>
            </a:extLst>
          </p:cNvPr>
          <p:cNvSpPr/>
          <p:nvPr/>
        </p:nvSpPr>
        <p:spPr>
          <a:xfrm>
            <a:off x="9284677" y="1302611"/>
            <a:ext cx="844062" cy="64008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FD4672DB-0AFF-2FCA-0E3A-1B9172B54F8B}"/>
              </a:ext>
            </a:extLst>
          </p:cNvPr>
          <p:cNvSpPr/>
          <p:nvPr/>
        </p:nvSpPr>
        <p:spPr>
          <a:xfrm>
            <a:off x="5628281" y="1978739"/>
            <a:ext cx="2006894" cy="3222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C96845BF-3552-6FEE-FF52-B29700C9F2C3}"/>
              </a:ext>
            </a:extLst>
          </p:cNvPr>
          <p:cNvSpPr/>
          <p:nvPr/>
        </p:nvSpPr>
        <p:spPr>
          <a:xfrm>
            <a:off x="3202249" y="4133113"/>
            <a:ext cx="4074851" cy="102990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13" grpId="0" animBg="1"/>
    </p:bld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595</TotalTime>
  <Words>1760</Words>
  <Application>Microsoft Office PowerPoint</Application>
  <PresentationFormat>Widescreen</PresentationFormat>
  <Paragraphs>322</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Comic Sans MS</vt:lpstr>
      <vt:lpstr>Franklin Gothic Book</vt:lpstr>
      <vt:lpstr>Times New Roman</vt:lpstr>
      <vt:lpstr>Office Theme</vt:lpstr>
      <vt:lpstr>Iowa 21st CCLC Local Evaluation Form 2021-2022</vt:lpstr>
      <vt:lpstr>Changes for  2021-2022 </vt:lpstr>
      <vt:lpstr>General Information</vt:lpstr>
      <vt:lpstr>Introduction/Executive Summary</vt:lpstr>
      <vt:lpstr>Demographic Data</vt:lpstr>
      <vt:lpstr>Attendance Tables</vt:lpstr>
      <vt:lpstr>Attendance Tables</vt:lpstr>
      <vt:lpstr>Attendance Tables</vt:lpstr>
      <vt:lpstr>Attendance Tables</vt:lpstr>
      <vt:lpstr>Attendance Tables</vt:lpstr>
      <vt:lpstr>Attendance Tables</vt:lpstr>
      <vt:lpstr>Partnership Table</vt:lpstr>
      <vt:lpstr>Parent Involvement</vt:lpstr>
      <vt:lpstr>GPRA Measures</vt:lpstr>
      <vt:lpstr>GPRA Measures</vt:lpstr>
      <vt:lpstr>GPRA Measure 1A Reading Progress</vt:lpstr>
      <vt:lpstr>GPRA Measure 1A Reading Progress Example</vt:lpstr>
      <vt:lpstr>GPRA Measure 1B Math Progress</vt:lpstr>
      <vt:lpstr>GPRA Measure 2 Academic Achievement GPA</vt:lpstr>
      <vt:lpstr>GPRA Measure 3 School Day Attendance</vt:lpstr>
      <vt:lpstr>GPRA Measure 4 Behavior</vt:lpstr>
      <vt:lpstr>GPRA Measure 5 Teacher Survey</vt:lpstr>
      <vt:lpstr>GPRA Measures Discussion</vt:lpstr>
      <vt:lpstr>Local Objectives</vt:lpstr>
      <vt:lpstr>Local Objectives</vt:lpstr>
      <vt:lpstr>Local Objectives Tables</vt:lpstr>
      <vt:lpstr>Local Objectives Discussion</vt:lpstr>
      <vt:lpstr>Anecdotal Data</vt:lpstr>
      <vt:lpstr>Anecdotal Data</vt:lpstr>
      <vt:lpstr>Best Practices</vt:lpstr>
      <vt:lpstr>Best Practices</vt:lpstr>
      <vt:lpstr>Pictures</vt:lpstr>
      <vt:lpstr>Pictures Examples</vt:lpstr>
      <vt:lpstr>Pictures Examples</vt:lpstr>
      <vt:lpstr>Anecdotal Data</vt:lpstr>
      <vt:lpstr>Sustainability Plans</vt:lpstr>
      <vt:lpstr>Summary and Recommendations</vt:lpstr>
      <vt:lpstr>Summary and Recommendations</vt:lpstr>
      <vt:lpstr>Unexpected Data</vt:lpstr>
      <vt:lpstr>Unexpected Data Example</vt:lpstr>
      <vt:lpstr>Do’s and Don’ts</vt:lpstr>
      <vt:lpstr>HELP!</vt:lpstr>
    </vt:vector>
  </TitlesOfParts>
  <Company>DiscountElectronics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21st CCLC Local Evaluation Form 2021-2022</dc:title>
  <dc:creator>Ron</dc:creator>
  <cp:lastModifiedBy>Heidi Brown</cp:lastModifiedBy>
  <cp:revision>47</cp:revision>
  <cp:lastPrinted>2022-10-04T18:08:24Z</cp:lastPrinted>
  <dcterms:created xsi:type="dcterms:W3CDTF">2022-07-22T19:09:31Z</dcterms:created>
  <dcterms:modified xsi:type="dcterms:W3CDTF">2022-10-07T16:46:07Z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