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1" r:id="rId4"/>
    <p:sldId id="273" r:id="rId5"/>
    <p:sldId id="275" r:id="rId6"/>
    <p:sldId id="274" r:id="rId7"/>
    <p:sldId id="263" r:id="rId8"/>
    <p:sldId id="272" r:id="rId9"/>
    <p:sldId id="267" r:id="rId10"/>
    <p:sldId id="258" r:id="rId11"/>
    <p:sldId id="261" r:id="rId12"/>
    <p:sldId id="270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l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76" y="6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90BA496-ED87-4F43-AC0A-B763362AD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5A2732E-9E8F-4F8F-B664-E63BA9FA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704F1F-19D4-47C1-8D6C-51425448730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D3C348-13EB-486E-8415-C2B9D4B1A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1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5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Demonstrate the similarities with tabs/layout from previous template</a:t>
            </a:r>
          </a:p>
          <a:p>
            <a:r>
              <a:rPr lang="en-US" dirty="0" smtClean="0"/>
              <a:t>-participation is currently not finalized due to not knowing how that will appear</a:t>
            </a:r>
          </a:p>
          <a:p>
            <a:endParaRPr lang="en-US" dirty="0"/>
          </a:p>
          <a:p>
            <a:r>
              <a:rPr lang="en-US" dirty="0" smtClean="0"/>
              <a:t>Outcomes tab</a:t>
            </a:r>
          </a:p>
          <a:p>
            <a:r>
              <a:rPr lang="en-US" dirty="0" smtClean="0"/>
              <a:t>-the outcomes tab is the main feature updated</a:t>
            </a:r>
          </a:p>
          <a:p>
            <a:r>
              <a:rPr lang="en-US" dirty="0" smtClean="0"/>
              <a:t>-overview of how it is laid out</a:t>
            </a:r>
          </a:p>
          <a:p>
            <a:endParaRPr lang="en-US" dirty="0"/>
          </a:p>
          <a:p>
            <a:r>
              <a:rPr lang="en-US" dirty="0" smtClean="0"/>
              <a:t>Fake data set</a:t>
            </a:r>
          </a:p>
          <a:p>
            <a:r>
              <a:rPr lang="en-US" dirty="0" smtClean="0"/>
              <a:t>-</a:t>
            </a:r>
            <a:r>
              <a:rPr lang="en-US" dirty="0"/>
              <a:t>From evaluation committee survey, data is managed through spreadsheets, software systems (</a:t>
            </a:r>
            <a:r>
              <a:rPr lang="en-US" dirty="0" err="1"/>
              <a:t>Cayen</a:t>
            </a:r>
            <a:r>
              <a:rPr lang="en-US" dirty="0"/>
              <a:t>), and dashboards</a:t>
            </a:r>
          </a:p>
          <a:p>
            <a:r>
              <a:rPr lang="en-US" dirty="0" smtClean="0"/>
              <a:t>-demonstrate the switch to days into hours</a:t>
            </a:r>
          </a:p>
          <a:p>
            <a:r>
              <a:rPr lang="en-US" dirty="0" smtClean="0"/>
              <a:t>-pivot table data into outcomes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C348-13EB-486E-8415-C2B9D4B1AD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2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17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2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90F381-C8C4-430E-A8D6-781EC16777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E7F461C-CC57-4EC8-988E-7BE561733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jc5kkomjx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21cclc.com/grant-inf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schmidt@stmarkyouthenrichment.org" TargetMode="External"/><Relationship Id="rId7" Type="http://schemas.openxmlformats.org/officeDocument/2006/relationships/hyperlink" Target="mailto:sinclair@rredcon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ravey@rredcon.com" TargetMode="External"/><Relationship Id="rId5" Type="http://schemas.openxmlformats.org/officeDocument/2006/relationships/hyperlink" Target="mailto:vic.jaras@iowa.gov" TargetMode="External"/><Relationship Id="rId4" Type="http://schemas.openxmlformats.org/officeDocument/2006/relationships/hyperlink" Target="mailto:bstone@oakridgeneighborhoo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21cclc.com/directors-meeting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owa21cclc.com/best-practice-webina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APR%20Outcomes%20Template%20Updated%20GPRA%207.22.21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21cclc.com/grant-inf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62743"/>
            <a:ext cx="8825658" cy="2656114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New GPRA Measures for </a:t>
            </a:r>
            <a:r>
              <a:rPr lang="en-US" dirty="0" smtClean="0">
                <a:latin typeface="Berlin Sans FB" panose="020E0602020502020306" pitchFamily="34" charset="0"/>
              </a:rPr>
              <a:t/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21st </a:t>
            </a:r>
            <a:r>
              <a:rPr lang="en-US" dirty="0">
                <a:latin typeface="Berlin Sans FB" panose="020E0602020502020306" pitchFamily="34" charset="0"/>
              </a:rPr>
              <a:t>CCLC Grantees: </a:t>
            </a:r>
            <a:r>
              <a:rPr lang="en-US" dirty="0" smtClean="0">
                <a:latin typeface="Berlin Sans FB" panose="020E0602020502020306" pitchFamily="34" charset="0"/>
              </a:rPr>
              <a:t/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>Offering </a:t>
            </a:r>
            <a:r>
              <a:rPr lang="en-US" sz="4000" dirty="0">
                <a:latin typeface="Berlin Sans FB" panose="020E0602020502020306" pitchFamily="34" charset="0"/>
              </a:rPr>
              <a:t>Tools </a:t>
            </a:r>
            <a:r>
              <a:rPr lang="en-US" sz="4000" dirty="0" smtClean="0">
                <a:latin typeface="Berlin Sans FB" panose="020E0602020502020306" pitchFamily="34" charset="0"/>
              </a:rPr>
              <a:t>&amp;</a:t>
            </a:r>
            <a:r>
              <a:rPr lang="en-US" sz="4000" dirty="0">
                <a:latin typeface="Berlin Sans FB" panose="020E0602020502020306" pitchFamily="34" charset="0"/>
              </a:rPr>
              <a:t> </a:t>
            </a:r>
            <a:r>
              <a:rPr lang="en-US" sz="4400" dirty="0" smtClean="0">
                <a:latin typeface="Berlin Sans FB" panose="020E0602020502020306" pitchFamily="34" charset="0"/>
              </a:rPr>
              <a:t>Support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897" y="4238172"/>
            <a:ext cx="10456475" cy="1386114"/>
          </a:xfrm>
        </p:spPr>
        <p:txBody>
          <a:bodyPr>
            <a:no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Kaitlin Schmidt, Director of Strategic Resources, St. Mark Youth Enrichment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Billy Stone, OASIS Youth Education Director at Oakridge Neighborhood </a:t>
            </a:r>
            <a:r>
              <a:rPr lang="en-US" sz="1400" b="1" dirty="0" smtClean="0"/>
              <a:t>Services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/>
              <a:t>Vic </a:t>
            </a:r>
            <a:r>
              <a:rPr lang="en-US" sz="1400" b="1" dirty="0" err="1" smtClean="0"/>
              <a:t>Jaras</a:t>
            </a:r>
            <a:r>
              <a:rPr lang="en-US" sz="1400" b="1" dirty="0" smtClean="0"/>
              <a:t>, Iowa Department of Education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Dr. Ron </a:t>
            </a:r>
            <a:r>
              <a:rPr lang="en-US" sz="1400" b="1" dirty="0" err="1"/>
              <a:t>Cravey</a:t>
            </a:r>
            <a:r>
              <a:rPr lang="en-US" sz="1400" b="1" dirty="0"/>
              <a:t> &amp; Rusty Sinclair, R&amp;R Educational Consulting </a:t>
            </a:r>
          </a:p>
        </p:txBody>
      </p:sp>
    </p:spTree>
    <p:extLst>
      <p:ext uri="{BB962C8B-B14F-4D97-AF65-F5344CB8AC3E}">
        <p14:creationId xmlns:p14="http://schemas.microsoft.com/office/powerpoint/2010/main" val="27602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What areas are you in need of support?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41295" y="4107543"/>
            <a:ext cx="5325034" cy="2243453"/>
          </a:xfrm>
        </p:spPr>
        <p:txBody>
          <a:bodyPr/>
          <a:lstStyle/>
          <a:p>
            <a:r>
              <a:rPr lang="en-US" b="1" dirty="0">
                <a:hlinkClick r:id="rId3"/>
              </a:rPr>
              <a:t>https://www.menti.com/jc5kkomjxq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434" y="1295401"/>
            <a:ext cx="4943754" cy="49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3016624"/>
          </a:xfrm>
        </p:spPr>
        <p:txBody>
          <a:bodyPr/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Resources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287" y="1237129"/>
            <a:ext cx="5190065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www.iowa21cclc.com/grant-info</a:t>
            </a:r>
            <a:endParaRPr lang="en-US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APR Data Spreadsheets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Templates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Local evaluation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Data sharing agreement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Local evaluator contract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Timelines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Evaluation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Meets bi-monthly </a:t>
            </a:r>
            <a:r>
              <a:rPr lang="en-US" b="1" dirty="0" smtClean="0">
                <a:solidFill>
                  <a:srgbClr val="FF0000"/>
                </a:solidFill>
              </a:rPr>
              <a:t>next </a:t>
            </a:r>
            <a:r>
              <a:rPr lang="en-US" b="1" dirty="0">
                <a:solidFill>
                  <a:srgbClr val="FF0000"/>
                </a:solidFill>
              </a:rPr>
              <a:t>meeting </a:t>
            </a:r>
            <a:r>
              <a:rPr lang="en-US" b="1" dirty="0" smtClean="0">
                <a:solidFill>
                  <a:srgbClr val="FF0000"/>
                </a:solidFill>
              </a:rPr>
              <a:t>10/5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8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erlin Sans FB" panose="020E0602020502020306" pitchFamily="34" charset="0"/>
              </a:rPr>
              <a:t>Contacts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1349829"/>
            <a:ext cx="4672328" cy="48187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Kaitlin Schmidt, Evaluation </a:t>
            </a: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</a:t>
            </a:r>
            <a:endParaRPr lang="en-US" sz="1600" b="1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kschmidt@stmarkyouthenrichment.org</a:t>
            </a:r>
            <a:r>
              <a:rPr lang="en-US" sz="12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Billy Stone, </a:t>
            </a:r>
            <a:r>
              <a:rPr lang="en-US" sz="16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Oakridge </a:t>
            </a:r>
            <a:r>
              <a:rPr lang="en-US" sz="16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Neighborhood </a:t>
            </a:r>
            <a:r>
              <a:rPr lang="en-US" sz="16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bstone@oakridgeneighborhood.org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 </a:t>
            </a:r>
            <a:r>
              <a:rPr lang="en-US" sz="1600" b="1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Jaras</a:t>
            </a: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Iowa Department of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vic.jaras@iowa.gov</a:t>
            </a:r>
            <a:endParaRPr lang="en-US" sz="1400" b="1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Ron </a:t>
            </a:r>
            <a:r>
              <a:rPr lang="en-US" sz="1600" b="1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Cravey</a:t>
            </a:r>
            <a:r>
              <a:rPr lang="en-US" sz="1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Rusty Sinclair, R&amp;R Educational Consulting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cravey@rredcon.com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sinclair@rredcon.com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Agenda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Overview of new GPRA Measures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Demonstration of APR template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Overview of </a:t>
            </a:r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/>
              <a:t> </a:t>
            </a:r>
            <a:r>
              <a:rPr lang="en-US" b="1" dirty="0" smtClean="0"/>
              <a:t>CCLC </a:t>
            </a:r>
            <a:r>
              <a:rPr lang="en-US" b="1" dirty="0" smtClean="0"/>
              <a:t>Evaluation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Exploring other areas of </a:t>
            </a:r>
            <a:r>
              <a:rPr lang="en-US" b="1" dirty="0" smtClean="0"/>
              <a:t>evaluation support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Open discussion Q/A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828800"/>
            <a:ext cx="4351023" cy="3132669"/>
          </a:xfrm>
        </p:spPr>
        <p:txBody>
          <a:bodyPr/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Let’s check in, how do you feel about evaluation?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15" y="1281951"/>
            <a:ext cx="5073745" cy="507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8456" y="4952365"/>
            <a:ext cx="5125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>
                <a:solidFill>
                  <a:schemeClr val="accent1"/>
                </a:solidFill>
              </a:rPr>
              <a:t>https://www.menti.com/6xez8pccrr</a:t>
            </a:r>
          </a:p>
        </p:txBody>
      </p:sp>
    </p:spTree>
    <p:extLst>
      <p:ext uri="{BB962C8B-B14F-4D97-AF65-F5344CB8AC3E}">
        <p14:creationId xmlns:p14="http://schemas.microsoft.com/office/powerpoint/2010/main" val="12126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813225"/>
            <a:ext cx="9956238" cy="5273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6" y="833718"/>
            <a:ext cx="9740180" cy="51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6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New GPRA Measures: Other Changes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3" y="2486958"/>
            <a:ext cx="6196104" cy="39407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Effective for summer 2021 and this current, 2021-2022 school year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/>
              <a:t>Last use of old GPRA will be for the 2020-2021 school year due this December.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All students reported (not just regular attendees)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Attendance will be in hours instead of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Reporting is 2x a year instead of 3x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Vic shared at Directors Meeting: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hlinkClick r:id="rId3"/>
              </a:rPr>
              <a:t>https</a:t>
            </a:r>
            <a:r>
              <a:rPr lang="en-US" sz="1400" b="1" dirty="0">
                <a:hlinkClick r:id="rId3"/>
              </a:rPr>
              <a:t>://</a:t>
            </a:r>
            <a:r>
              <a:rPr lang="en-US" sz="1400" b="1" dirty="0" smtClean="0">
                <a:hlinkClick r:id="rId3"/>
              </a:rPr>
              <a:t>www.iowa21cclc.com/directors-meetings</a:t>
            </a:r>
            <a:r>
              <a:rPr lang="en-US" sz="1400" b="1" dirty="0" smtClean="0"/>
              <a:t> for March 12th meeting.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smtClean="0"/>
              <a:t>Best Practice Webinar Recording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hlinkClick r:id="rId4"/>
              </a:rPr>
              <a:t>https://</a:t>
            </a:r>
            <a:r>
              <a:rPr lang="en-US" sz="1400" b="1" dirty="0" smtClean="0">
                <a:hlinkClick r:id="rId4"/>
              </a:rPr>
              <a:t>www.iowa21cclc.com/best-practice-webinars</a:t>
            </a:r>
            <a:r>
              <a:rPr lang="en-US" sz="1400" b="1" dirty="0" smtClean="0"/>
              <a:t> for June 22nd.</a:t>
            </a:r>
            <a:endParaRPr lang="en-US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66706"/>
              </p:ext>
            </p:extLst>
          </p:nvPr>
        </p:nvGraphicFramePr>
        <p:xfrm>
          <a:off x="7189694" y="3131205"/>
          <a:ext cx="4312023" cy="203123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268071"/>
                <a:gridCol w="2043952"/>
              </a:tblGrid>
              <a:tr h="223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Days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Hours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63264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Less than a week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Less than 15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3264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a week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15-44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3264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a month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45-89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3264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two months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90-179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three months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180-269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642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four months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than 270 hours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9242613" y="3200400"/>
            <a:ext cx="403412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5361121"/>
            <a:ext cx="8825657" cy="5667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erlin Sans FB" panose="020E0602020502020306" pitchFamily="34" charset="0"/>
              </a:rPr>
              <a:t>APR Template for New GPRA measures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b="53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Questions or Comments?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1028" name="Picture 4" descr="C:\Users\Eval\AppData\Local\Microsoft\Windows\INetCache\IE\YSBNNRD1\1024px-Question_Circl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29" y="1703293"/>
            <a:ext cx="3657601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5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Evaluation at a Glance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Local Evaluation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April-June: collect assessment data and surveys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*Additional data may be required for GPRA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August-November: prepare local evaluation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November 30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</a:rPr>
              <a:t>: local evaluation due &amp; posted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December- January: state evaluator review, read, and aggregate local evaluations</a:t>
            </a:r>
            <a:endParaRPr lang="en-US" sz="1200" b="1" dirty="0"/>
          </a:p>
          <a:p>
            <a:r>
              <a:rPr lang="en-US" sz="1000" b="1" dirty="0" smtClean="0"/>
              <a:t>Found </a:t>
            </a:r>
            <a:r>
              <a:rPr lang="en-US" sz="1000" b="1" dirty="0"/>
              <a:t>on: </a:t>
            </a:r>
            <a:r>
              <a:rPr lang="en-US" sz="1000" b="1" dirty="0">
                <a:hlinkClick r:id="rId3"/>
              </a:rPr>
              <a:t>https://</a:t>
            </a:r>
            <a:r>
              <a:rPr lang="en-US" sz="1000" b="1" dirty="0" smtClean="0">
                <a:hlinkClick r:id="rId3"/>
              </a:rPr>
              <a:t>www.iowa21cclc.com/grant-info</a:t>
            </a:r>
            <a:r>
              <a:rPr lang="en-US" sz="1000" b="1" dirty="0" smtClean="0"/>
              <a:t> under evaluation resources</a:t>
            </a:r>
            <a:endParaRPr lang="en-US" sz="1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21 APR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May 5th – June 30th: Summer 2020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July 1st – Aug. 31st: Fall 2020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Sep.1st – Dec. 15th: Spring </a:t>
            </a:r>
            <a:r>
              <a:rPr lang="en-US" sz="1200" b="1" dirty="0" smtClean="0">
                <a:solidFill>
                  <a:srgbClr val="FF0000"/>
                </a:solidFill>
              </a:rPr>
              <a:t>2021   (last entry of old GPRA)</a:t>
            </a:r>
            <a:endParaRPr 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New dates to be determined in </a:t>
            </a:r>
            <a:r>
              <a:rPr lang="en-US" sz="1200" b="1" dirty="0" smtClean="0"/>
              <a:t>January and will be related to new GPRA data entry</a:t>
            </a:r>
            <a:endParaRPr lang="en-US" sz="1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Other Data Requirements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September 30th: Community Partnership List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September 30th: Professional Development log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January: Statewide </a:t>
            </a:r>
            <a:r>
              <a:rPr lang="en-US" sz="1200" b="1" dirty="0" smtClean="0"/>
              <a:t>survey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 smtClean="0"/>
              <a:t>Site visits</a:t>
            </a:r>
            <a:endParaRPr lang="en-US" sz="12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Anecdotal data collected </a:t>
            </a:r>
            <a:r>
              <a:rPr lang="en-US" sz="1200" b="1" dirty="0" smtClean="0"/>
              <a:t>throughout</a:t>
            </a:r>
            <a:endParaRPr lang="en-US" sz="12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b="1" dirty="0"/>
          </a:p>
          <a:p>
            <a:r>
              <a:rPr lang="en-US" sz="1200" b="1" dirty="0" smtClean="0"/>
              <a:t>Ongoing support bi-monthly through evaluation committee: </a:t>
            </a:r>
            <a:r>
              <a:rPr lang="en-US" sz="1200" b="1" dirty="0" smtClean="0">
                <a:solidFill>
                  <a:srgbClr val="FF0000"/>
                </a:solidFill>
              </a:rPr>
              <a:t>next meeting October 5th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06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1764</TotalTime>
  <Words>522</Words>
  <Application>Microsoft Office PowerPoint</Application>
  <PresentationFormat>Custom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 Boardroom</vt:lpstr>
      <vt:lpstr>New GPRA Measures for  21st CCLC Grantees:  Offering Tools &amp; Support</vt:lpstr>
      <vt:lpstr>Agenda</vt:lpstr>
      <vt:lpstr>Let’s check in, how do you feel about evaluation?</vt:lpstr>
      <vt:lpstr>PowerPoint Presentation</vt:lpstr>
      <vt:lpstr>PowerPoint Presentation</vt:lpstr>
      <vt:lpstr>New GPRA Measures: Other Changes</vt:lpstr>
      <vt:lpstr>APR Template for New GPRA measures</vt:lpstr>
      <vt:lpstr>Questions or Comments?</vt:lpstr>
      <vt:lpstr>Evaluation at a Glance</vt:lpstr>
      <vt:lpstr>What areas are you in need of support?</vt:lpstr>
      <vt:lpstr>Resources</vt:lpstr>
      <vt:lpstr>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events</dc:creator>
  <cp:lastModifiedBy>Eval</cp:lastModifiedBy>
  <cp:revision>28</cp:revision>
  <dcterms:created xsi:type="dcterms:W3CDTF">2019-01-09T00:07:19Z</dcterms:created>
  <dcterms:modified xsi:type="dcterms:W3CDTF">2021-09-22T19:42:32Z</dcterms:modified>
</cp:coreProperties>
</file>