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7" r:id="rId18"/>
    <p:sldId id="279" r:id="rId19"/>
    <p:sldId id="280" r:id="rId20"/>
    <p:sldId id="275" r:id="rId21"/>
    <p:sldId id="276" r:id="rId22"/>
    <p:sldId id="282" r:id="rId23"/>
    <p:sldId id="272"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1"/>
    <p:restoredTop sz="94640"/>
  </p:normalViewPr>
  <p:slideViewPr>
    <p:cSldViewPr snapToGrid="0">
      <p:cViewPr varScale="1">
        <p:scale>
          <a:sx n="112" d="100"/>
          <a:sy n="112" d="100"/>
        </p:scale>
        <p:origin x="774" y="96"/>
      </p:cViewPr>
      <p:guideLst>
        <p:guide orient="horz" pos="1620"/>
        <p:guide pos="2880"/>
      </p:guideLst>
    </p:cSldViewPr>
  </p:slideViewPr>
  <p:notesTextViewPr>
    <p:cViewPr>
      <p:scale>
        <a:sx n="1" d="1"/>
        <a:sy n="1" d="1"/>
      </p:scale>
      <p:origin x="0" y="0"/>
    </p:cViewPr>
  </p:notesTextViewPr>
  <p:notesViewPr>
    <p:cSldViewPr snapToGrid="0">
      <p:cViewPr varScale="1">
        <p:scale>
          <a:sx n="65" d="100"/>
          <a:sy n="65" d="100"/>
        </p:scale>
        <p:origin x="335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3231045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italsigns.ecs.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ls.gov/cps/cpsaat07.ht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ncses.nsf.gov/pubs/nsb20201/u-s-s-e-workforce#women-and-underrepresented-minorities"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ac9154db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ac9154db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t>Welcome and introductions. Purpose for the meeting/call. </a:t>
            </a:r>
            <a:endParaRPr sz="1400"/>
          </a:p>
        </p:txBody>
      </p:sp>
    </p:spTree>
    <p:extLst>
      <p:ext uri="{BB962C8B-B14F-4D97-AF65-F5344CB8AC3E}">
        <p14:creationId xmlns:p14="http://schemas.microsoft.com/office/powerpoint/2010/main" val="412599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81dbf6cd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81dbf6cd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Talking Points: </a:t>
            </a:r>
            <a:endParaRPr sz="1400" b="1"/>
          </a:p>
          <a:p>
            <a:pPr marL="457200" lvl="0" indent="-317500" algn="l" rtl="0">
              <a:spcBef>
                <a:spcPts val="600"/>
              </a:spcBef>
              <a:spcAft>
                <a:spcPts val="0"/>
              </a:spcAft>
              <a:buClr>
                <a:srgbClr val="404040"/>
              </a:buClr>
              <a:buSzPts val="1400"/>
              <a:buChar char="●"/>
            </a:pPr>
            <a:r>
              <a:rPr lang="en" sz="1400">
                <a:solidFill>
                  <a:schemeClr val="dk1"/>
                </a:solidFill>
              </a:rPr>
              <a:t>Before the pandemic, afterschool programs had the potential to almost double the time that some students have to question, tinker, learn, and explore STEM topics.</a:t>
            </a:r>
            <a:endParaRPr sz="1400">
              <a:solidFill>
                <a:schemeClr val="dk1"/>
              </a:solidFill>
            </a:endParaRPr>
          </a:p>
          <a:p>
            <a:pPr marL="457200" lvl="0" indent="-317500" algn="l" rtl="0">
              <a:spcBef>
                <a:spcPts val="600"/>
              </a:spcBef>
              <a:spcAft>
                <a:spcPts val="0"/>
              </a:spcAft>
              <a:buClr>
                <a:schemeClr val="dk1"/>
              </a:buClr>
              <a:buSzPts val="1400"/>
              <a:buChar char="●"/>
            </a:pPr>
            <a:r>
              <a:rPr lang="en" sz="1400">
                <a:solidFill>
                  <a:srgbClr val="3C4043"/>
                </a:solidFill>
                <a:highlight>
                  <a:schemeClr val="lt1"/>
                </a:highlight>
              </a:rPr>
              <a:t>For students in elementary through high school, more than 80% of their time is spent learning outside of school at afterschool and summer programs, in libraries, museums, science centers, or at home or in the community.</a:t>
            </a:r>
            <a:endParaRPr sz="1400">
              <a:solidFill>
                <a:schemeClr val="dk1"/>
              </a:solidFill>
            </a:endParaRPr>
          </a:p>
          <a:p>
            <a:pPr marL="457200" lvl="0" indent="-317500" algn="l" rtl="0">
              <a:spcBef>
                <a:spcPts val="600"/>
              </a:spcBef>
              <a:spcAft>
                <a:spcPts val="0"/>
              </a:spcAft>
              <a:buClr>
                <a:srgbClr val="FF0000"/>
              </a:buClr>
              <a:buSzPts val="1400"/>
              <a:buChar char="●"/>
            </a:pPr>
            <a:r>
              <a:rPr lang="en" sz="1400">
                <a:solidFill>
                  <a:srgbClr val="FF0000"/>
                </a:solidFill>
              </a:rPr>
              <a:t>NEW: Research shows that hands-on, experiential learning by students is linked to higher levels of interest in STEM and leads to better STEM learning outcomes. Even before the pandemic, schools often provided few opportunities of this kind, especially in schools that serve under-resourced communities and communities of color. </a:t>
            </a:r>
            <a:endParaRPr sz="1400">
              <a:solidFill>
                <a:srgbClr val="FF0000"/>
              </a:solidFill>
            </a:endParaRPr>
          </a:p>
          <a:p>
            <a:pPr marL="457200" lvl="0" indent="-317500" algn="l" rtl="0">
              <a:spcBef>
                <a:spcPts val="600"/>
              </a:spcBef>
              <a:spcAft>
                <a:spcPts val="0"/>
              </a:spcAft>
              <a:buClr>
                <a:srgbClr val="FF0000"/>
              </a:buClr>
              <a:buSzPts val="1400"/>
              <a:buChar char="●"/>
            </a:pPr>
            <a:r>
              <a:rPr lang="en" sz="1400">
                <a:solidFill>
                  <a:srgbClr val="FF0000"/>
                </a:solidFill>
              </a:rPr>
              <a:t>NEW: Afterschool programs thrive at serving students from low-income communities and communities of color and will play a critical role in re-engaging students from underserved communities in high-quality STEM activities.</a:t>
            </a:r>
            <a:endParaRPr sz="1400">
              <a:solidFill>
                <a:srgbClr val="FF0000"/>
              </a:solidFill>
            </a:endParaRPr>
          </a:p>
          <a:p>
            <a:pPr marL="457200" lvl="0" indent="-317500" algn="l" rtl="0">
              <a:spcBef>
                <a:spcPts val="600"/>
              </a:spcBef>
              <a:spcAft>
                <a:spcPts val="0"/>
              </a:spcAft>
              <a:buClr>
                <a:srgbClr val="FF0000"/>
              </a:buClr>
              <a:buSzPts val="1400"/>
              <a:buChar char="●"/>
            </a:pPr>
            <a:r>
              <a:rPr lang="en" sz="1400">
                <a:solidFill>
                  <a:srgbClr val="FF0000"/>
                </a:solidFill>
              </a:rPr>
              <a:t>NEW: Afterschool programs offer extended-learning efforts, sustained engagement, and learning recovery and acceleration in the STEM subjects through hands-on, personalized learning.</a:t>
            </a:r>
            <a:endParaRPr sz="1400">
              <a:solidFill>
                <a:srgbClr val="FF0000"/>
              </a:solidFill>
            </a:endParaRPr>
          </a:p>
          <a:p>
            <a:pPr marL="457200" lvl="0" indent="-317500" algn="l" rtl="0">
              <a:spcBef>
                <a:spcPts val="600"/>
              </a:spcBef>
              <a:spcAft>
                <a:spcPts val="0"/>
              </a:spcAft>
              <a:buClr>
                <a:srgbClr val="000000"/>
              </a:buClr>
              <a:buSzPts val="1400"/>
              <a:buChar char="●"/>
            </a:pPr>
            <a:r>
              <a:rPr lang="en" sz="1400"/>
              <a:t>To solve today’s most pressing problems – from health pandemics, to climate change, to economic uncertainty and more – we must tap into the great potential embodied in our nation’s girls. </a:t>
            </a:r>
            <a:endParaRPr sz="1400" b="1"/>
          </a:p>
          <a:p>
            <a:pPr marL="457200" lvl="0" indent="-317500" algn="l" rtl="0">
              <a:spcBef>
                <a:spcPts val="600"/>
              </a:spcBef>
              <a:spcAft>
                <a:spcPts val="0"/>
              </a:spcAft>
              <a:buClr>
                <a:srgbClr val="000000"/>
              </a:buClr>
              <a:buSzPts val="1400"/>
              <a:buChar char="●"/>
            </a:pPr>
            <a:r>
              <a:rPr lang="en" sz="1400"/>
              <a:t>By inspiring and keeping them engaged in STEM pursuits, they can become the break-through scientists, inventors, builders, engineers and entrepreneurs of tomorrow that will drive our society forward. </a:t>
            </a:r>
            <a:endParaRPr sz="1400"/>
          </a:p>
          <a:p>
            <a:pPr marL="0" lvl="0" indent="0" algn="l" rtl="0">
              <a:spcBef>
                <a:spcPts val="600"/>
              </a:spcBef>
              <a:spcAft>
                <a:spcPts val="0"/>
              </a:spcAft>
              <a:buNone/>
            </a:pPr>
            <a:endParaRPr sz="1400"/>
          </a:p>
        </p:txBody>
      </p:sp>
    </p:spTree>
    <p:extLst>
      <p:ext uri="{BB962C8B-B14F-4D97-AF65-F5344CB8AC3E}">
        <p14:creationId xmlns:p14="http://schemas.microsoft.com/office/powerpoint/2010/main" val="3251459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981dbf6cd6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981dbf6cd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Talking Points: </a:t>
            </a:r>
            <a:endParaRPr sz="1400" b="1"/>
          </a:p>
          <a:p>
            <a:pPr marL="457200" lvl="0" indent="-317500" algn="l" rtl="0">
              <a:spcBef>
                <a:spcPts val="0"/>
              </a:spcBef>
              <a:spcAft>
                <a:spcPts val="0"/>
              </a:spcAft>
              <a:buSzPts val="1400"/>
              <a:buChar char="●"/>
            </a:pPr>
            <a:r>
              <a:rPr lang="en" sz="1400"/>
              <a:t>High-quality afterschool STEM programs boost students’ proficiency in math and science, increase their likelihood of graduation, help students connect STEM to their lives and future, and put them on the path to pursuing a career in the STEM fields.</a:t>
            </a:r>
            <a:endParaRPr sz="1400"/>
          </a:p>
          <a:p>
            <a:pPr marL="0" lvl="0" indent="0" algn="l" rtl="0">
              <a:spcBef>
                <a:spcPts val="0"/>
              </a:spcBef>
              <a:spcAft>
                <a:spcPts val="0"/>
              </a:spcAft>
              <a:buNone/>
            </a:pPr>
            <a:endParaRPr/>
          </a:p>
        </p:txBody>
      </p:sp>
    </p:spTree>
    <p:extLst>
      <p:ext uri="{BB962C8B-B14F-4D97-AF65-F5344CB8AC3E}">
        <p14:creationId xmlns:p14="http://schemas.microsoft.com/office/powerpoint/2010/main" val="2569527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ac9154db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ac9154db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Talking Points: </a:t>
            </a:r>
            <a:endParaRPr sz="1400" b="1"/>
          </a:p>
          <a:p>
            <a:pPr marL="457200" lvl="0" indent="-317500" algn="l" rtl="0">
              <a:spcBef>
                <a:spcPts val="0"/>
              </a:spcBef>
              <a:spcAft>
                <a:spcPts val="0"/>
              </a:spcAft>
              <a:buSzPts val="1400"/>
              <a:buChar char="●"/>
            </a:pPr>
            <a:r>
              <a:rPr lang="en" sz="1400"/>
              <a:t>With the support of the Million Girls Moonshot initiative, partners and funders, we’ll be able to deliver high quality STEM programming to girls and underserved youth across our state. </a:t>
            </a:r>
            <a:endParaRPr sz="1400"/>
          </a:p>
          <a:p>
            <a:pPr marL="457200" lvl="0" indent="-317500" algn="l" rtl="0">
              <a:spcBef>
                <a:spcPts val="0"/>
              </a:spcBef>
              <a:spcAft>
                <a:spcPts val="0"/>
              </a:spcAft>
              <a:buSzPts val="1400"/>
              <a:buChar char="●"/>
            </a:pPr>
            <a:r>
              <a:rPr lang="en" sz="1400">
                <a:highlight>
                  <a:srgbClr val="FFFFFF"/>
                </a:highlight>
              </a:rPr>
              <a:t>The Million Girls Moonshot focuses on the Engineering Mindset which compliments the STEM mindset, as well as innovation, invention, and entrepreneurial education. </a:t>
            </a:r>
            <a:endParaRPr sz="1400">
              <a:highlight>
                <a:srgbClr val="FFFFFF"/>
              </a:highlight>
            </a:endParaRPr>
          </a:p>
          <a:p>
            <a:pPr marL="457200" lvl="0" indent="-317500" algn="l" rtl="0">
              <a:spcBef>
                <a:spcPts val="0"/>
              </a:spcBef>
              <a:spcAft>
                <a:spcPts val="0"/>
              </a:spcAft>
              <a:buSzPts val="1400"/>
              <a:buChar char="●"/>
            </a:pPr>
            <a:r>
              <a:rPr lang="en" sz="1400">
                <a:highlight>
                  <a:srgbClr val="FFFFFF"/>
                </a:highlight>
              </a:rPr>
              <a:t>An engeginning mindset helps girls apply math and science to problem solving, envision multiple solutions, evaluate and improve design, and collaborate and persist through failure. </a:t>
            </a:r>
            <a:endParaRPr sz="1400"/>
          </a:p>
        </p:txBody>
      </p:sp>
    </p:spTree>
    <p:extLst>
      <p:ext uri="{BB962C8B-B14F-4D97-AF65-F5344CB8AC3E}">
        <p14:creationId xmlns:p14="http://schemas.microsoft.com/office/powerpoint/2010/main" val="2979792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981dbf6cd6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981dbf6cd6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Talking Points: </a:t>
            </a:r>
            <a:endParaRPr sz="1400" b="1"/>
          </a:p>
          <a:p>
            <a:pPr marL="457200" lvl="0" indent="-317500" algn="l" rtl="0">
              <a:lnSpc>
                <a:spcPct val="115000"/>
              </a:lnSpc>
              <a:spcBef>
                <a:spcPts val="0"/>
              </a:spcBef>
              <a:spcAft>
                <a:spcPts val="0"/>
              </a:spcAft>
              <a:buSzPts val="1400"/>
              <a:buChar char="●"/>
            </a:pPr>
            <a:r>
              <a:rPr lang="en" sz="1400"/>
              <a:t>Systemic barriers exist for girls and youth of color to pursue STEM interests.</a:t>
            </a:r>
            <a:endParaRPr sz="1400"/>
          </a:p>
          <a:p>
            <a:pPr marL="457200" lvl="0" indent="-317500" algn="l" rtl="0">
              <a:spcBef>
                <a:spcPts val="0"/>
              </a:spcBef>
              <a:spcAft>
                <a:spcPts val="0"/>
              </a:spcAft>
              <a:buSzPts val="1400"/>
              <a:buChar char="●"/>
            </a:pPr>
            <a:r>
              <a:rPr lang="en" sz="1400"/>
              <a:t>The wealthiest 20% of families spend almost seven times more on enrichment activities outside school for their children than do the families with the lowest income.</a:t>
            </a:r>
            <a:endParaRPr sz="1400"/>
          </a:p>
          <a:p>
            <a:pPr marL="457200" lvl="0" indent="-317500" algn="l" rtl="0">
              <a:lnSpc>
                <a:spcPct val="115000"/>
              </a:lnSpc>
              <a:spcBef>
                <a:spcPts val="0"/>
              </a:spcBef>
              <a:spcAft>
                <a:spcPts val="0"/>
              </a:spcAft>
              <a:buSzPts val="1400"/>
              <a:buChar char="●"/>
            </a:pPr>
            <a:r>
              <a:rPr lang="en" sz="1400"/>
              <a:t>By the time students reach the 6th grade, middle class kids have likely spent 6K more hours learning than kids born into poverty. Equivalent to 5 years of schooling.  </a:t>
            </a:r>
            <a:endParaRPr sz="1400" b="1"/>
          </a:p>
          <a:p>
            <a:pPr marL="457200" lvl="0" indent="-317500" algn="l" rtl="0">
              <a:lnSpc>
                <a:spcPct val="115000"/>
              </a:lnSpc>
              <a:spcBef>
                <a:spcPts val="0"/>
              </a:spcBef>
              <a:spcAft>
                <a:spcPts val="0"/>
              </a:spcAft>
              <a:buSzPts val="1400"/>
              <a:buChar char="●"/>
            </a:pPr>
            <a:r>
              <a:rPr lang="en" sz="1400"/>
              <a:t>75% of Latinx and African-American students attend high-poverty schools. These schools provide fewer resources to young girls of color. These young women are under-prepared for the workforce. </a:t>
            </a:r>
            <a:endParaRPr sz="1400"/>
          </a:p>
          <a:p>
            <a:pPr marL="457200" lvl="0" indent="-317500" algn="l" rtl="0">
              <a:lnSpc>
                <a:spcPct val="115000"/>
              </a:lnSpc>
              <a:spcBef>
                <a:spcPts val="0"/>
              </a:spcBef>
              <a:spcAft>
                <a:spcPts val="0"/>
              </a:spcAft>
              <a:buSzPts val="1400"/>
              <a:buChar char="●"/>
            </a:pPr>
            <a:r>
              <a:rPr lang="en" sz="1400"/>
              <a:t>Girls with less educated parents or low-socioeconomic status are not pursuing advanced STEM coursework in high school.</a:t>
            </a:r>
            <a:endParaRPr sz="1400">
              <a:solidFill>
                <a:srgbClr val="595959"/>
              </a:solidFill>
            </a:endParaRPr>
          </a:p>
        </p:txBody>
      </p:sp>
    </p:spTree>
    <p:extLst>
      <p:ext uri="{BB962C8B-B14F-4D97-AF65-F5344CB8AC3E}">
        <p14:creationId xmlns:p14="http://schemas.microsoft.com/office/powerpoint/2010/main" val="145045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981dbf6cd6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981dbf6cd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Talking Points: </a:t>
            </a:r>
            <a:endParaRPr sz="1400" b="1"/>
          </a:p>
          <a:p>
            <a:pPr marL="457200" lvl="0" indent="-317500" algn="l" rtl="0">
              <a:lnSpc>
                <a:spcPct val="115000"/>
              </a:lnSpc>
              <a:spcBef>
                <a:spcPts val="0"/>
              </a:spcBef>
              <a:spcAft>
                <a:spcPts val="0"/>
              </a:spcAft>
              <a:buClr>
                <a:srgbClr val="000000"/>
              </a:buClr>
              <a:buSzPts val="1400"/>
              <a:buChar char="●"/>
            </a:pPr>
            <a:r>
              <a:rPr lang="en" sz="1400"/>
              <a:t>Afterschool STEM helps to close these gaps by offering engaging learning programs to a diverse range of students, including Million Girls Moonshot which was designed to close the racial and gender gap.</a:t>
            </a:r>
            <a:endParaRPr sz="1400"/>
          </a:p>
          <a:p>
            <a:pPr marL="457200" lvl="0" indent="-317500" algn="l" rtl="0">
              <a:lnSpc>
                <a:spcPct val="115000"/>
              </a:lnSpc>
              <a:spcBef>
                <a:spcPts val="0"/>
              </a:spcBef>
              <a:spcAft>
                <a:spcPts val="0"/>
              </a:spcAft>
              <a:buClr>
                <a:srgbClr val="000000"/>
              </a:buClr>
              <a:buSzPts val="1400"/>
              <a:buChar char="●"/>
            </a:pPr>
            <a:r>
              <a:rPr lang="en" sz="1400"/>
              <a:t>Million Girls Moonshot uses an equity and inclusion framework that is youth-centric and culturally responsive. It is a unique approach focused on making STEM more accessible and more engaging for all young people, especially girls and populations who are underrepresented in STEM careers. </a:t>
            </a:r>
            <a:endParaRPr sz="1400"/>
          </a:p>
          <a:p>
            <a:pPr marL="457200" lvl="0" indent="-317500" algn="l" rtl="0">
              <a:lnSpc>
                <a:spcPct val="115000"/>
              </a:lnSpc>
              <a:spcBef>
                <a:spcPts val="0"/>
              </a:spcBef>
              <a:spcAft>
                <a:spcPts val="0"/>
              </a:spcAft>
              <a:buClr>
                <a:srgbClr val="000000"/>
              </a:buClr>
              <a:buSzPts val="1400"/>
              <a:buChar char="●"/>
            </a:pPr>
            <a:r>
              <a:rPr lang="en" sz="1400"/>
              <a:t>This initiative is more important now than ever. </a:t>
            </a:r>
            <a:r>
              <a:rPr lang="en" sz="1400">
                <a:highlight>
                  <a:srgbClr val="FFFFFF"/>
                </a:highlight>
              </a:rPr>
              <a:t>The COVID-19 pandemic has hindered learning opportunities and exacerbated the impact of the digital divide and the engineering skills gap among school-age children and youth of color.</a:t>
            </a:r>
            <a:endParaRPr sz="1400"/>
          </a:p>
          <a:p>
            <a:pPr marL="0" lvl="0" indent="0" algn="l" rtl="0">
              <a:spcBef>
                <a:spcPts val="1600"/>
              </a:spcBef>
              <a:spcAft>
                <a:spcPts val="0"/>
              </a:spcAft>
              <a:buNone/>
            </a:pPr>
            <a:endParaRPr sz="1400">
              <a:solidFill>
                <a:srgbClr val="595959"/>
              </a:solidFill>
            </a:endParaRPr>
          </a:p>
        </p:txBody>
      </p:sp>
    </p:spTree>
    <p:extLst>
      <p:ext uri="{BB962C8B-B14F-4D97-AF65-F5344CB8AC3E}">
        <p14:creationId xmlns:p14="http://schemas.microsoft.com/office/powerpoint/2010/main" val="1413678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085d91393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085d91393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Talking Points: </a:t>
            </a:r>
            <a:endParaRPr sz="1400" b="1"/>
          </a:p>
          <a:p>
            <a:pPr marL="457200" lvl="0" indent="-317500" algn="l" rtl="0">
              <a:lnSpc>
                <a:spcPct val="115000"/>
              </a:lnSpc>
              <a:spcBef>
                <a:spcPts val="0"/>
              </a:spcBef>
              <a:spcAft>
                <a:spcPts val="0"/>
              </a:spcAft>
              <a:buClr>
                <a:srgbClr val="000000"/>
              </a:buClr>
              <a:buSzPts val="1400"/>
              <a:buChar char="●"/>
            </a:pPr>
            <a:r>
              <a:rPr lang="en" sz="1400">
                <a:solidFill>
                  <a:srgbClr val="FF0000"/>
                </a:solidFill>
              </a:rPr>
              <a:t>NETWORK NAME </a:t>
            </a:r>
            <a:r>
              <a:rPr lang="en" sz="1400"/>
              <a:t>is critical to the Million Girls Moonshot Initiative. </a:t>
            </a:r>
            <a:endParaRPr sz="1400"/>
          </a:p>
          <a:p>
            <a:pPr marL="457200" lvl="0" indent="-317500" algn="l" rtl="0">
              <a:lnSpc>
                <a:spcPct val="115000"/>
              </a:lnSpc>
              <a:spcBef>
                <a:spcPts val="0"/>
              </a:spcBef>
              <a:spcAft>
                <a:spcPts val="0"/>
              </a:spcAft>
              <a:buClr>
                <a:srgbClr val="595959"/>
              </a:buClr>
              <a:buSzPts val="1400"/>
              <a:buChar char="●"/>
            </a:pPr>
            <a:r>
              <a:rPr lang="en" sz="1400"/>
              <a:t>We provide an access point to the initiative - so programs know about the program and are properly trained to implement it. </a:t>
            </a:r>
            <a:endParaRPr sz="1400"/>
          </a:p>
          <a:p>
            <a:pPr marL="457200" lvl="0" indent="-317500" algn="l" rtl="0">
              <a:lnSpc>
                <a:spcPct val="115000"/>
              </a:lnSpc>
              <a:spcBef>
                <a:spcPts val="0"/>
              </a:spcBef>
              <a:spcAft>
                <a:spcPts val="0"/>
              </a:spcAft>
              <a:buClr>
                <a:srgbClr val="595959"/>
              </a:buClr>
              <a:buSzPts val="1400"/>
              <a:buChar char="●"/>
            </a:pPr>
            <a:r>
              <a:rPr lang="en" sz="1400"/>
              <a:t>We ensure educators have the resources, support, mentorship, and expert guidance they need to deliver hands-on STEM learning experiences.</a:t>
            </a:r>
            <a:endParaRPr sz="1400"/>
          </a:p>
          <a:p>
            <a:pPr marL="457200" lvl="0" indent="-317500" algn="l" rtl="0">
              <a:lnSpc>
                <a:spcPct val="115000"/>
              </a:lnSpc>
              <a:spcBef>
                <a:spcPts val="0"/>
              </a:spcBef>
              <a:spcAft>
                <a:spcPts val="0"/>
              </a:spcAft>
              <a:buClr>
                <a:srgbClr val="FF0000"/>
              </a:buClr>
              <a:buSzPts val="1400"/>
              <a:buChar char="●"/>
            </a:pPr>
            <a:r>
              <a:rPr lang="en" sz="1400">
                <a:solidFill>
                  <a:srgbClr val="FF0000"/>
                </a:solidFill>
              </a:rPr>
              <a:t>NEW: Together, with your help we can recover and accelerate learning with the Million Girls Moonshot, allowing young people to see themselves as ones who can succeed in STEM learning and STEM careers. </a:t>
            </a:r>
            <a:endParaRPr sz="1400">
              <a:solidFill>
                <a:srgbClr val="FF0000"/>
              </a:solidFill>
            </a:endParaRPr>
          </a:p>
          <a:p>
            <a:pPr marL="0" lvl="0" indent="0" algn="l" rtl="0">
              <a:spcBef>
                <a:spcPts val="1600"/>
              </a:spcBef>
              <a:spcAft>
                <a:spcPts val="0"/>
              </a:spcAft>
              <a:buNone/>
            </a:pPr>
            <a:endParaRPr sz="1400">
              <a:solidFill>
                <a:srgbClr val="595959"/>
              </a:solidFill>
            </a:endParaRPr>
          </a:p>
        </p:txBody>
      </p:sp>
    </p:spTree>
    <p:extLst>
      <p:ext uri="{BB962C8B-B14F-4D97-AF65-F5344CB8AC3E}">
        <p14:creationId xmlns:p14="http://schemas.microsoft.com/office/powerpoint/2010/main" val="304666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981dbf6cd6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981dbf6cd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Talking Points (pick most appropriate for your audience): </a:t>
            </a:r>
            <a:endParaRPr sz="1400" b="1"/>
          </a:p>
          <a:p>
            <a:pPr marL="0" lvl="0" indent="0" algn="l" rtl="0">
              <a:lnSpc>
                <a:spcPct val="115000"/>
              </a:lnSpc>
              <a:spcBef>
                <a:spcPts val="0"/>
              </a:spcBef>
              <a:spcAft>
                <a:spcPts val="0"/>
              </a:spcAft>
              <a:buNone/>
            </a:pPr>
            <a:endParaRPr sz="1400"/>
          </a:p>
          <a:p>
            <a:pPr marL="0" lvl="0" indent="0" algn="l" rtl="0">
              <a:lnSpc>
                <a:spcPct val="115000"/>
              </a:lnSpc>
              <a:spcBef>
                <a:spcPts val="0"/>
              </a:spcBef>
              <a:spcAft>
                <a:spcPts val="0"/>
              </a:spcAft>
              <a:buNone/>
            </a:pPr>
            <a:r>
              <a:rPr lang="en" sz="1400"/>
              <a:t>Join us in helping girls and youth of color access new, high quality STEM learning opportunities and realize their full potential. </a:t>
            </a:r>
            <a:endParaRPr sz="1400"/>
          </a:p>
          <a:p>
            <a:pPr marL="0" lvl="0" indent="0" algn="l" rtl="0">
              <a:lnSpc>
                <a:spcPct val="115000"/>
              </a:lnSpc>
              <a:spcBef>
                <a:spcPts val="0"/>
              </a:spcBef>
              <a:spcAft>
                <a:spcPts val="0"/>
              </a:spcAft>
              <a:buNone/>
            </a:pPr>
            <a:endParaRPr sz="1400"/>
          </a:p>
          <a:p>
            <a:pPr marL="457200" lvl="0" indent="-317500" algn="l" rtl="0">
              <a:lnSpc>
                <a:spcPct val="115000"/>
              </a:lnSpc>
              <a:spcBef>
                <a:spcPts val="0"/>
              </a:spcBef>
              <a:spcAft>
                <a:spcPts val="0"/>
              </a:spcAft>
              <a:buClr>
                <a:schemeClr val="dk1"/>
              </a:buClr>
              <a:buSzPts val="1400"/>
              <a:buFont typeface="Montserrat"/>
              <a:buChar char="●"/>
            </a:pPr>
            <a:r>
              <a:rPr lang="en" sz="1400" b="1">
                <a:solidFill>
                  <a:schemeClr val="dk1"/>
                </a:solidFill>
              </a:rPr>
              <a:t>Talk about the Million Girls Moonshot </a:t>
            </a:r>
            <a:r>
              <a:rPr lang="en" sz="1400">
                <a:solidFill>
                  <a:schemeClr val="dk1"/>
                </a:solidFill>
              </a:rPr>
              <a:t>with community organizations and families in your network. Doing so helps elevate the importance of STEM, along with youth interest and persistence in STEM. </a:t>
            </a:r>
            <a:endParaRPr sz="1400">
              <a:solidFill>
                <a:schemeClr val="dk1"/>
              </a:solidFill>
            </a:endParaRPr>
          </a:p>
          <a:p>
            <a:pPr marL="457200" lvl="0" indent="-317500" algn="l" rtl="0">
              <a:lnSpc>
                <a:spcPct val="115000"/>
              </a:lnSpc>
              <a:spcBef>
                <a:spcPts val="0"/>
              </a:spcBef>
              <a:spcAft>
                <a:spcPts val="0"/>
              </a:spcAft>
              <a:buClr>
                <a:schemeClr val="dk1"/>
              </a:buClr>
              <a:buSzPts val="1400"/>
              <a:buFont typeface="Montserrat"/>
              <a:buChar char="●"/>
            </a:pPr>
            <a:r>
              <a:rPr lang="en" sz="1400" b="1">
                <a:solidFill>
                  <a:schemeClr val="dk1"/>
                </a:solidFill>
              </a:rPr>
              <a:t>Enroll your program. </a:t>
            </a:r>
            <a:r>
              <a:rPr lang="en" sz="1400">
                <a:solidFill>
                  <a:schemeClr val="dk1"/>
                </a:solidFill>
              </a:rPr>
              <a:t>Sign up with your state afterschool network for news and updates about STEM training and resources available through the Million Girls Moonshot.</a:t>
            </a:r>
            <a:endParaRPr sz="1400">
              <a:solidFill>
                <a:schemeClr val="dk1"/>
              </a:solidFill>
            </a:endParaRPr>
          </a:p>
          <a:p>
            <a:pPr marL="457200" lvl="0" indent="-317500" algn="l" rtl="0">
              <a:lnSpc>
                <a:spcPct val="115000"/>
              </a:lnSpc>
              <a:spcBef>
                <a:spcPts val="0"/>
              </a:spcBef>
              <a:spcAft>
                <a:spcPts val="0"/>
              </a:spcAft>
              <a:buClr>
                <a:schemeClr val="dk1"/>
              </a:buClr>
              <a:buSzPts val="1400"/>
              <a:buFont typeface="Montserrat"/>
              <a:buChar char="●"/>
            </a:pPr>
            <a:r>
              <a:rPr lang="en" sz="1400" b="1">
                <a:solidFill>
                  <a:schemeClr val="dk1"/>
                </a:solidFill>
              </a:rPr>
              <a:t>Become a partner.</a:t>
            </a:r>
            <a:r>
              <a:rPr lang="en" sz="1400">
                <a:solidFill>
                  <a:schemeClr val="dk1"/>
                </a:solidFill>
              </a:rPr>
              <a:t> Help us reach more youth by providing financial or in-kind support. We need partners of all sizes and from all sectors.</a:t>
            </a:r>
            <a:endParaRPr sz="1400">
              <a:solidFill>
                <a:schemeClr val="dk1"/>
              </a:solidFill>
            </a:endParaRPr>
          </a:p>
          <a:p>
            <a:pPr marL="457200" lvl="0" indent="-317500" algn="l" rtl="0">
              <a:lnSpc>
                <a:spcPct val="115000"/>
              </a:lnSpc>
              <a:spcBef>
                <a:spcPts val="0"/>
              </a:spcBef>
              <a:spcAft>
                <a:spcPts val="0"/>
              </a:spcAft>
              <a:buClr>
                <a:schemeClr val="dk1"/>
              </a:buClr>
              <a:buSzPts val="1400"/>
              <a:buFont typeface="Montserrat"/>
              <a:buChar char="●"/>
            </a:pPr>
            <a:r>
              <a:rPr lang="en" sz="1400" b="1">
                <a:solidFill>
                  <a:schemeClr val="dk1"/>
                </a:solidFill>
              </a:rPr>
              <a:t>Engage workforce and STEM councils</a:t>
            </a:r>
            <a:r>
              <a:rPr lang="en" sz="1400">
                <a:solidFill>
                  <a:schemeClr val="dk1"/>
                </a:solidFill>
              </a:rPr>
              <a:t> with the Million Girls Moonshot to build awareness for STEM learning.</a:t>
            </a:r>
            <a:endParaRPr sz="1400">
              <a:solidFill>
                <a:schemeClr val="dk1"/>
              </a:solidFill>
            </a:endParaRPr>
          </a:p>
          <a:p>
            <a:pPr marL="457200" lvl="0" indent="-317500" algn="l" rtl="0">
              <a:lnSpc>
                <a:spcPct val="115000"/>
              </a:lnSpc>
              <a:spcBef>
                <a:spcPts val="0"/>
              </a:spcBef>
              <a:spcAft>
                <a:spcPts val="0"/>
              </a:spcAft>
              <a:buClr>
                <a:schemeClr val="dk1"/>
              </a:buClr>
              <a:buSzPts val="1400"/>
              <a:buFont typeface="Montserrat"/>
              <a:buChar char="●"/>
            </a:pPr>
            <a:r>
              <a:rPr lang="en" sz="1400" b="1">
                <a:solidFill>
                  <a:schemeClr val="dk1"/>
                </a:solidFill>
              </a:rPr>
              <a:t>Serve as a mentor or sponsor internships </a:t>
            </a:r>
            <a:r>
              <a:rPr lang="en" sz="1400">
                <a:solidFill>
                  <a:schemeClr val="dk1"/>
                </a:solidFill>
              </a:rPr>
              <a:t>to help girls gain hands-on skills and explore STEM careers.</a:t>
            </a:r>
            <a:endParaRPr sz="1400">
              <a:solidFill>
                <a:srgbClr val="595959"/>
              </a:solidFill>
            </a:endParaRPr>
          </a:p>
          <a:p>
            <a:pPr marL="457200" lvl="0" indent="0" algn="l" rtl="0">
              <a:lnSpc>
                <a:spcPct val="115000"/>
              </a:lnSpc>
              <a:spcBef>
                <a:spcPts val="0"/>
              </a:spcBef>
              <a:spcAft>
                <a:spcPts val="0"/>
              </a:spcAft>
              <a:buNone/>
            </a:pPr>
            <a:endParaRPr sz="1400"/>
          </a:p>
          <a:p>
            <a:pPr marL="0" lvl="0" indent="0" algn="l" rtl="0">
              <a:lnSpc>
                <a:spcPct val="115000"/>
              </a:lnSpc>
              <a:spcBef>
                <a:spcPts val="600"/>
              </a:spcBef>
              <a:spcAft>
                <a:spcPts val="0"/>
              </a:spcAft>
              <a:buNone/>
            </a:pPr>
            <a:endParaRPr sz="1400"/>
          </a:p>
        </p:txBody>
      </p:sp>
    </p:spTree>
    <p:extLst>
      <p:ext uri="{BB962C8B-B14F-4D97-AF65-F5344CB8AC3E}">
        <p14:creationId xmlns:p14="http://schemas.microsoft.com/office/powerpoint/2010/main" val="2197444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42c52b0e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42c52b0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Talking Points: </a:t>
            </a:r>
            <a:endParaRPr sz="1400" b="1"/>
          </a:p>
          <a:p>
            <a:pPr marL="457200" lvl="0" indent="-342900" algn="l" rtl="0">
              <a:spcBef>
                <a:spcPts val="600"/>
              </a:spcBef>
              <a:spcAft>
                <a:spcPts val="0"/>
              </a:spcAft>
              <a:buClr>
                <a:srgbClr val="FF0000"/>
              </a:buClr>
              <a:buSzPts val="1800"/>
              <a:buChar char="●"/>
            </a:pPr>
            <a:r>
              <a:rPr lang="en" sz="1400">
                <a:solidFill>
                  <a:srgbClr val="FF0000"/>
                </a:solidFill>
              </a:rPr>
              <a:t>NEW: The economic consequences of COVID-19 have not been felt evenly, reflecting racial and gender disparities that existed before the pandemic and have widened even more.</a:t>
            </a:r>
            <a:endParaRPr sz="1800">
              <a:solidFill>
                <a:srgbClr val="FF0000"/>
              </a:solidFill>
            </a:endParaRPr>
          </a:p>
          <a:p>
            <a:pPr marL="457200" lvl="0" indent="-317500" algn="l" rtl="0">
              <a:spcBef>
                <a:spcPts val="0"/>
              </a:spcBef>
              <a:spcAft>
                <a:spcPts val="0"/>
              </a:spcAft>
              <a:buSzPts val="1400"/>
              <a:buChar char="●"/>
            </a:pPr>
            <a:r>
              <a:rPr lang="en" sz="1400"/>
              <a:t>And women, especially Black and Latinx women, continue to be underrepresented in high-quality, highly paid STEM careers.</a:t>
            </a:r>
            <a:endParaRPr sz="1400"/>
          </a:p>
          <a:p>
            <a:pPr marL="457200" lvl="0" indent="-317500" algn="l" rtl="0">
              <a:spcBef>
                <a:spcPts val="0"/>
              </a:spcBef>
              <a:spcAft>
                <a:spcPts val="0"/>
              </a:spcAft>
              <a:buSzPts val="1400"/>
              <a:buChar char="●"/>
            </a:pPr>
            <a:r>
              <a:rPr lang="en" sz="1400"/>
              <a:t>Women are not receiving degrees in engineering and computer science - and rates are either flat or dropping, hovering between 18 - 28 percent. </a:t>
            </a:r>
            <a:endParaRPr sz="1400"/>
          </a:p>
          <a:p>
            <a:pPr marL="457200" lvl="0" indent="-317500" algn="l" rtl="0">
              <a:spcBef>
                <a:spcPts val="0"/>
              </a:spcBef>
              <a:spcAft>
                <a:spcPts val="0"/>
              </a:spcAft>
              <a:buSzPts val="1400"/>
              <a:buChar char="●"/>
            </a:pPr>
            <a:r>
              <a:rPr lang="en" sz="1400"/>
              <a:t>Latinx and Black women are earning only 3 percent of the degrees in engineering and 5 percent in computer science. </a:t>
            </a:r>
            <a:endParaRPr sz="1400"/>
          </a:p>
          <a:p>
            <a:pPr marL="457200" lvl="0" indent="-317500" algn="l" rtl="0">
              <a:spcBef>
                <a:spcPts val="0"/>
              </a:spcBef>
              <a:spcAft>
                <a:spcPts val="0"/>
              </a:spcAft>
              <a:buSzPts val="1400"/>
              <a:buChar char="●"/>
            </a:pPr>
            <a:r>
              <a:rPr lang="en" sz="1400"/>
              <a:t>Only 15% are engineers are women, and less than 2% (each) of those 15% are Black or Latinx. </a:t>
            </a:r>
            <a:endParaRPr sz="1700"/>
          </a:p>
          <a:p>
            <a:pPr marL="457200" lvl="0" indent="0" algn="l" rtl="0">
              <a:spcBef>
                <a:spcPts val="600"/>
              </a:spcBef>
              <a:spcAft>
                <a:spcPts val="0"/>
              </a:spcAft>
              <a:buNone/>
            </a:pPr>
            <a:endParaRPr sz="1400"/>
          </a:p>
          <a:p>
            <a:pPr marL="457200" lvl="0" indent="0" algn="l" rtl="0">
              <a:spcBef>
                <a:spcPts val="0"/>
              </a:spcBef>
              <a:spcAft>
                <a:spcPts val="0"/>
              </a:spcAft>
              <a:buNone/>
            </a:pPr>
            <a:endParaRPr/>
          </a:p>
          <a:p>
            <a:pPr marL="0" lvl="0" indent="0" algn="l" rtl="0">
              <a:spcBef>
                <a:spcPts val="0"/>
              </a:spcBef>
              <a:spcAft>
                <a:spcPts val="0"/>
              </a:spcAft>
              <a:buNone/>
            </a:pPr>
            <a:endParaRPr b="1"/>
          </a:p>
        </p:txBody>
      </p:sp>
    </p:spTree>
    <p:extLst>
      <p:ext uri="{BB962C8B-B14F-4D97-AF65-F5344CB8AC3E}">
        <p14:creationId xmlns:p14="http://schemas.microsoft.com/office/powerpoint/2010/main" val="2011496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28e90db9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28e90db9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700"/>
          </a:p>
          <a:p>
            <a:pPr marL="0" lvl="0" indent="0" algn="l" rtl="0">
              <a:lnSpc>
                <a:spcPct val="115000"/>
              </a:lnSpc>
              <a:spcBef>
                <a:spcPts val="600"/>
              </a:spcBef>
              <a:spcAft>
                <a:spcPts val="0"/>
              </a:spcAft>
              <a:buNone/>
            </a:pPr>
            <a:endParaRPr sz="1400"/>
          </a:p>
        </p:txBody>
      </p:sp>
    </p:spTree>
    <p:extLst>
      <p:ext uri="{BB962C8B-B14F-4D97-AF65-F5344CB8AC3E}">
        <p14:creationId xmlns:p14="http://schemas.microsoft.com/office/powerpoint/2010/main" val="19145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28e90db9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28e90db9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700" dirty="0"/>
              <a:t>Will review the lesson plan repository here</a:t>
            </a:r>
            <a:endParaRPr sz="1700" dirty="0"/>
          </a:p>
          <a:p>
            <a:pPr marL="0" lvl="0" indent="0" algn="l" rtl="0">
              <a:lnSpc>
                <a:spcPct val="115000"/>
              </a:lnSpc>
              <a:spcBef>
                <a:spcPts val="600"/>
              </a:spcBef>
              <a:spcAft>
                <a:spcPts val="0"/>
              </a:spcAft>
              <a:buNone/>
            </a:pPr>
            <a:endParaRPr sz="1400" dirty="0"/>
          </a:p>
        </p:txBody>
      </p:sp>
    </p:spTree>
    <p:extLst>
      <p:ext uri="{BB962C8B-B14F-4D97-AF65-F5344CB8AC3E}">
        <p14:creationId xmlns:p14="http://schemas.microsoft.com/office/powerpoint/2010/main" val="332098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9ac9154db2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9ac9154db2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Talking Points: </a:t>
            </a:r>
            <a:endParaRPr sz="1400" b="1"/>
          </a:p>
          <a:p>
            <a:pPr marL="457200" lvl="0" indent="-317500" algn="l" rtl="0">
              <a:lnSpc>
                <a:spcPct val="115000"/>
              </a:lnSpc>
              <a:spcBef>
                <a:spcPts val="600"/>
              </a:spcBef>
              <a:spcAft>
                <a:spcPts val="0"/>
              </a:spcAft>
              <a:buSzPts val="1400"/>
              <a:buChar char="●"/>
            </a:pPr>
            <a:r>
              <a:rPr lang="en" sz="1400"/>
              <a:t>The Million Girls Moonshot is a national initiative designed to increase diversity and equity in STEM. </a:t>
            </a:r>
            <a:endParaRPr sz="1400"/>
          </a:p>
          <a:p>
            <a:pPr marL="457200" lvl="0" indent="-317500" algn="l" rtl="0">
              <a:lnSpc>
                <a:spcPct val="115000"/>
              </a:lnSpc>
              <a:spcBef>
                <a:spcPts val="600"/>
              </a:spcBef>
              <a:spcAft>
                <a:spcPts val="0"/>
              </a:spcAft>
              <a:buClr>
                <a:schemeClr val="dk1"/>
              </a:buClr>
              <a:buSzPts val="1400"/>
              <a:buChar char="●"/>
            </a:pPr>
            <a:r>
              <a:rPr lang="en" sz="1400">
                <a:solidFill>
                  <a:schemeClr val="dk1"/>
                </a:solidFill>
              </a:rPr>
              <a:t>The Million Girls Moonshot involves a wide range of partners working together to break down the systemic barriers that have kept girls and youth of color out of STEM for too long. </a:t>
            </a:r>
            <a:endParaRPr sz="1400">
              <a:solidFill>
                <a:schemeClr val="dk1"/>
              </a:solidFill>
            </a:endParaRPr>
          </a:p>
          <a:p>
            <a:pPr marL="457200" lvl="0" indent="-317500" algn="l" rtl="0">
              <a:lnSpc>
                <a:spcPct val="115000"/>
              </a:lnSpc>
              <a:spcBef>
                <a:spcPts val="0"/>
              </a:spcBef>
              <a:spcAft>
                <a:spcPts val="0"/>
              </a:spcAft>
              <a:buClr>
                <a:schemeClr val="dk1"/>
              </a:buClr>
              <a:buSzPts val="1400"/>
              <a:buChar char="●"/>
            </a:pPr>
            <a:r>
              <a:rPr lang="en" sz="1400">
                <a:solidFill>
                  <a:schemeClr val="dk1"/>
                </a:solidFill>
              </a:rPr>
              <a:t>It is led nationally by the STEM Next Opportunity Fund and the Charles Stewart Mott Foundation in partnership with the Intel Foundation and the Gordon and Betty Moore Foundation.</a:t>
            </a:r>
            <a:endParaRPr sz="1400"/>
          </a:p>
          <a:p>
            <a:pPr marL="0" lvl="0" indent="0" algn="l" rtl="0">
              <a:spcBef>
                <a:spcPts val="0"/>
              </a:spcBef>
              <a:spcAft>
                <a:spcPts val="0"/>
              </a:spcAft>
              <a:buNone/>
            </a:pPr>
            <a:endParaRPr/>
          </a:p>
        </p:txBody>
      </p:sp>
    </p:spTree>
    <p:extLst>
      <p:ext uri="{BB962C8B-B14F-4D97-AF65-F5344CB8AC3E}">
        <p14:creationId xmlns:p14="http://schemas.microsoft.com/office/powerpoint/2010/main" val="4244610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942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Watch 3:00 </a:t>
            </a:r>
            <a:r>
              <a:rPr lang="en-US" dirty="0" err="1"/>
              <a:t>youtube</a:t>
            </a:r>
            <a:r>
              <a:rPr lang="en-US" dirty="0"/>
              <a:t> video https://</a:t>
            </a:r>
            <a:r>
              <a:rPr lang="en-US" dirty="0" err="1"/>
              <a:t>www.youtube.com</a:t>
            </a:r>
            <a:r>
              <a:rPr lang="en-US" dirty="0"/>
              <a:t>/</a:t>
            </a:r>
            <a:r>
              <a:rPr lang="en-US" dirty="0" err="1"/>
              <a:t>watch?v</a:t>
            </a:r>
            <a:r>
              <a:rPr lang="en-US" dirty="0"/>
              <a:t>=mlfpQbo4z6g</a:t>
            </a:r>
          </a:p>
          <a:p>
            <a:endParaRPr lang="en-US" dirty="0"/>
          </a:p>
        </p:txBody>
      </p:sp>
    </p:spTree>
    <p:extLst>
      <p:ext uri="{BB962C8B-B14F-4D97-AF65-F5344CB8AC3E}">
        <p14:creationId xmlns:p14="http://schemas.microsoft.com/office/powerpoint/2010/main" val="339594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28e90db9e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28e90db9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1700" dirty="0"/>
              <a:t>Start 20 min </a:t>
            </a:r>
            <a:r>
              <a:rPr lang="en-US" sz="1700"/>
              <a:t>Mizzen activity here</a:t>
            </a:r>
            <a:endParaRPr sz="1700" dirty="0"/>
          </a:p>
          <a:p>
            <a:pPr marL="0" lvl="0" indent="0" algn="l" rtl="0">
              <a:lnSpc>
                <a:spcPct val="115000"/>
              </a:lnSpc>
              <a:spcBef>
                <a:spcPts val="600"/>
              </a:spcBef>
              <a:spcAft>
                <a:spcPts val="0"/>
              </a:spcAft>
              <a:buNone/>
            </a:pPr>
            <a:endParaRPr sz="1400" dirty="0"/>
          </a:p>
        </p:txBody>
      </p:sp>
    </p:spTree>
    <p:extLst>
      <p:ext uri="{BB962C8B-B14F-4D97-AF65-F5344CB8AC3E}">
        <p14:creationId xmlns:p14="http://schemas.microsoft.com/office/powerpoint/2010/main" val="3002979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28e90db9e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e28e90db9e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endParaRPr sz="1700"/>
          </a:p>
          <a:p>
            <a:pPr marL="0" lvl="0" indent="0" algn="l" rtl="0">
              <a:lnSpc>
                <a:spcPct val="115000"/>
              </a:lnSpc>
              <a:spcBef>
                <a:spcPts val="600"/>
              </a:spcBef>
              <a:spcAft>
                <a:spcPts val="0"/>
              </a:spcAft>
              <a:buNone/>
            </a:pPr>
            <a:endParaRPr sz="1400"/>
          </a:p>
        </p:txBody>
      </p:sp>
    </p:spTree>
    <p:extLst>
      <p:ext uri="{BB962C8B-B14F-4D97-AF65-F5344CB8AC3E}">
        <p14:creationId xmlns:p14="http://schemas.microsoft.com/office/powerpoint/2010/main" val="173179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de0462d26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de0462d26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dirty="0"/>
              <a:t>NEW SLIDE Talking Points: </a:t>
            </a:r>
            <a:endParaRPr sz="1400" dirty="0"/>
          </a:p>
          <a:p>
            <a:pPr marL="457200" lvl="0" indent="-317500" algn="l" rtl="0">
              <a:lnSpc>
                <a:spcPct val="115000"/>
              </a:lnSpc>
              <a:spcBef>
                <a:spcPts val="600"/>
              </a:spcBef>
              <a:spcAft>
                <a:spcPts val="0"/>
              </a:spcAft>
              <a:buClr>
                <a:srgbClr val="FF0000"/>
              </a:buClr>
              <a:buSzPts val="1400"/>
              <a:buChar char="●"/>
            </a:pPr>
            <a:r>
              <a:rPr lang="en" sz="1400" dirty="0">
                <a:solidFill>
                  <a:srgbClr val="FF0000"/>
                </a:solidFill>
              </a:rPr>
              <a:t>NEW: This new initiative is more important now than ever. </a:t>
            </a:r>
            <a:r>
              <a:rPr lang="en" sz="1400" dirty="0">
                <a:solidFill>
                  <a:srgbClr val="FF0000"/>
                </a:solidFill>
                <a:highlight>
                  <a:srgbClr val="FFFFFF"/>
                </a:highlight>
              </a:rPr>
              <a:t>The COVID-19 pandemic has hindered learning opportunities and exacerbated the impact of the digital divide and the engineering skills gap among school-age children and youth of color.</a:t>
            </a:r>
            <a:endParaRPr sz="1400" dirty="0">
              <a:solidFill>
                <a:srgbClr val="FF0000"/>
              </a:solidFill>
              <a:highlight>
                <a:srgbClr val="FFFFFF"/>
              </a:highlight>
            </a:endParaRPr>
          </a:p>
          <a:p>
            <a:pPr marL="457200" lvl="0" indent="-317500" algn="l" rtl="0">
              <a:spcBef>
                <a:spcPts val="600"/>
              </a:spcBef>
              <a:spcAft>
                <a:spcPts val="0"/>
              </a:spcAft>
              <a:buClr>
                <a:srgbClr val="FF0000"/>
              </a:buClr>
              <a:buSzPts val="1400"/>
              <a:buChar char="●"/>
            </a:pPr>
            <a:r>
              <a:rPr lang="en" sz="1400" dirty="0">
                <a:solidFill>
                  <a:srgbClr val="FF0000"/>
                </a:solidFill>
              </a:rPr>
              <a:t>NEW: The hands-on STEM learning in afterschool is a perfect complement to the school day, especially as students have had limited experience with STEM in virtual and hybrid schooling this past school year. In a recent survey, 65% of parents with children in online or hybrid school don’t believe the STEM offerings for their students meet their standards of quality, engaging activities. Afterschool can provide opportunities for students to explore STEM in new ways, addressing the pandemic-inflicted challenges students have experienced.</a:t>
            </a:r>
            <a:endParaRPr sz="1400" dirty="0">
              <a:solidFill>
                <a:srgbClr val="FF0000"/>
              </a:solidFill>
            </a:endParaRPr>
          </a:p>
          <a:p>
            <a:pPr marL="457200" lvl="0" indent="-317500" algn="l" rtl="0">
              <a:spcBef>
                <a:spcPts val="600"/>
              </a:spcBef>
              <a:spcAft>
                <a:spcPts val="0"/>
              </a:spcAft>
              <a:buClr>
                <a:srgbClr val="FF0000"/>
              </a:buClr>
              <a:buSzPts val="1400"/>
              <a:buChar char="●"/>
            </a:pPr>
            <a:r>
              <a:rPr lang="en" sz="1400" dirty="0">
                <a:solidFill>
                  <a:srgbClr val="FF0000"/>
                </a:solidFill>
              </a:rPr>
              <a:t>NEW: Afterschool programs provide a low-risk setting for students to explore new STEM subjects and hands-on activities without pressure of failure -- building resiliency and interest in STEM.</a:t>
            </a:r>
            <a:endParaRPr sz="1400" dirty="0">
              <a:solidFill>
                <a:srgbClr val="FF0000"/>
              </a:solidFill>
              <a:highlight>
                <a:srgbClr val="FFFFFF"/>
              </a:highlight>
            </a:endParaRPr>
          </a:p>
          <a:p>
            <a:pPr marL="0" lvl="0" indent="0" algn="l" rtl="0">
              <a:lnSpc>
                <a:spcPct val="115000"/>
              </a:lnSpc>
              <a:spcBef>
                <a:spcPts val="600"/>
              </a:spcBef>
              <a:spcAft>
                <a:spcPts val="0"/>
              </a:spcAft>
              <a:buNone/>
            </a:pPr>
            <a:endParaRPr sz="14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276360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981dbf6cd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981dbf6cd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Talking Points: </a:t>
            </a:r>
            <a:endParaRPr sz="1400" b="1"/>
          </a:p>
          <a:p>
            <a:pPr marL="457200" lvl="0" indent="-317500" algn="l" rtl="0">
              <a:lnSpc>
                <a:spcPct val="115000"/>
              </a:lnSpc>
              <a:spcBef>
                <a:spcPts val="600"/>
              </a:spcBef>
              <a:spcAft>
                <a:spcPts val="0"/>
              </a:spcAft>
              <a:buClr>
                <a:schemeClr val="dk1"/>
              </a:buClr>
              <a:buSzPts val="1400"/>
              <a:buChar char="●"/>
            </a:pPr>
            <a:r>
              <a:rPr lang="en" sz="1400">
                <a:solidFill>
                  <a:schemeClr val="dk1"/>
                </a:solidFill>
              </a:rPr>
              <a:t>The Million Girls Moonshot is unique in both its scale and approach. </a:t>
            </a:r>
            <a:endParaRPr sz="1400">
              <a:solidFill>
                <a:schemeClr val="dk1"/>
              </a:solidFill>
            </a:endParaRPr>
          </a:p>
          <a:p>
            <a:pPr marL="457200" lvl="0" indent="-317500" algn="l" rtl="0">
              <a:lnSpc>
                <a:spcPct val="115000"/>
              </a:lnSpc>
              <a:spcBef>
                <a:spcPts val="600"/>
              </a:spcBef>
              <a:spcAft>
                <a:spcPts val="0"/>
              </a:spcAft>
              <a:buClr>
                <a:schemeClr val="dk1"/>
              </a:buClr>
              <a:buSzPts val="1400"/>
              <a:buChar char="●"/>
            </a:pPr>
            <a:r>
              <a:rPr lang="en" sz="1400">
                <a:solidFill>
                  <a:schemeClr val="dk1"/>
                </a:solidFill>
              </a:rPr>
              <a:t>It involves charitable organizations and technology leaders. Additional partners include NASA, Qualcomm, Technovation, STEMconnector, National Girls Collaborative Project, Jobs For The Future, Techbridge Girls and Lyda Hill Philanthropies. More are joining every day to provide grant funding, in-kind resources and mentors. </a:t>
            </a:r>
            <a:endParaRPr sz="1400"/>
          </a:p>
          <a:p>
            <a:pPr marL="457200" lvl="0" indent="-317500" algn="l" rtl="0">
              <a:spcBef>
                <a:spcPts val="0"/>
              </a:spcBef>
              <a:spcAft>
                <a:spcPts val="0"/>
              </a:spcAft>
              <a:buSzPts val="1400"/>
              <a:buChar char="●"/>
            </a:pPr>
            <a:r>
              <a:rPr lang="en" sz="1400"/>
              <a:t>The Million Girls Moonshot is providing grant funding and in-kind resources such as technical assistance, access to educational resources and STEM mentors to the afterschool networks in all 50 states so they can provide high-quality, immersive STEM learning opportunities to afterschool students.</a:t>
            </a:r>
            <a:endParaRPr sz="1400"/>
          </a:p>
          <a:p>
            <a:pPr marL="457200" lvl="0" indent="-317500" algn="l" rtl="0">
              <a:lnSpc>
                <a:spcPct val="115000"/>
              </a:lnSpc>
              <a:spcBef>
                <a:spcPts val="0"/>
              </a:spcBef>
              <a:spcAft>
                <a:spcPts val="0"/>
              </a:spcAft>
              <a:buSzPts val="1400"/>
              <a:buChar char="●"/>
            </a:pPr>
            <a:r>
              <a:rPr lang="en" sz="1400"/>
              <a:t>The Intel Foundation and the Gordon and Betty Moore Foundation are each contributing $1 million in grant funding in the first year and STEM Next Opportunity Fund is contributing $1.25 million. </a:t>
            </a:r>
            <a:endParaRPr sz="1400"/>
          </a:p>
          <a:p>
            <a:pPr marL="457200" lvl="0" indent="-317500" algn="l" rtl="0">
              <a:lnSpc>
                <a:spcPct val="115000"/>
              </a:lnSpc>
              <a:spcBef>
                <a:spcPts val="0"/>
              </a:spcBef>
              <a:spcAft>
                <a:spcPts val="0"/>
              </a:spcAft>
              <a:buSzPts val="1400"/>
              <a:buChar char="●"/>
            </a:pPr>
            <a:r>
              <a:rPr lang="en" sz="1400"/>
              <a:t>These contributions build on the more than $300 million the C.S. Mott Foundation has invested over the years in the 50 state afterschool networks, including ours.  </a:t>
            </a:r>
            <a:endParaRPr sz="1400"/>
          </a:p>
          <a:p>
            <a:pPr marL="457200" lvl="0" indent="-317500" algn="l" rtl="0">
              <a:lnSpc>
                <a:spcPct val="115000"/>
              </a:lnSpc>
              <a:spcBef>
                <a:spcPts val="0"/>
              </a:spcBef>
              <a:spcAft>
                <a:spcPts val="0"/>
              </a:spcAft>
              <a:buClr>
                <a:schemeClr val="dk1"/>
              </a:buClr>
              <a:buSzPts val="1400"/>
              <a:buChar char="●"/>
            </a:pPr>
            <a:r>
              <a:rPr lang="en" sz="1400">
                <a:solidFill>
                  <a:schemeClr val="dk1"/>
                </a:solidFill>
              </a:rPr>
              <a:t>The Million Girls Moonshot is leveraging afterschool networks in all 50 states to help school-age girls access high-quality STEM education, support, and mentors.</a:t>
            </a:r>
            <a:endParaRPr sz="1400"/>
          </a:p>
          <a:p>
            <a:pPr marL="457200" lvl="0" indent="0" algn="l" rtl="0">
              <a:spcBef>
                <a:spcPts val="600"/>
              </a:spcBef>
              <a:spcAft>
                <a:spcPts val="0"/>
              </a:spcAft>
              <a:buNone/>
            </a:pPr>
            <a:endParaRPr sz="1000">
              <a:solidFill>
                <a:srgbClr val="404040"/>
              </a:solidFill>
            </a:endParaRPr>
          </a:p>
        </p:txBody>
      </p:sp>
    </p:spTree>
    <p:extLst>
      <p:ext uri="{BB962C8B-B14F-4D97-AF65-F5344CB8AC3E}">
        <p14:creationId xmlns:p14="http://schemas.microsoft.com/office/powerpoint/2010/main" val="25022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9ac9154db2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9ac9154db2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r>
              <a:rPr lang="en" sz="1400" b="1" dirty="0"/>
              <a:t>Talking Points: </a:t>
            </a:r>
            <a:endParaRPr sz="1400" b="1" dirty="0"/>
          </a:p>
          <a:p>
            <a:pPr marL="457200" lvl="0" indent="-317500" algn="l" rtl="0">
              <a:lnSpc>
                <a:spcPct val="115000"/>
              </a:lnSpc>
              <a:spcBef>
                <a:spcPts val="600"/>
              </a:spcBef>
              <a:spcAft>
                <a:spcPts val="0"/>
              </a:spcAft>
              <a:buSzPts val="1400"/>
              <a:buChar char="●"/>
            </a:pPr>
            <a:r>
              <a:rPr lang="en" sz="1400" dirty="0">
                <a:solidFill>
                  <a:srgbClr val="FF0000"/>
                </a:solidFill>
              </a:rPr>
              <a:t>[Your state network]</a:t>
            </a:r>
            <a:r>
              <a:rPr lang="en" sz="1400" dirty="0"/>
              <a:t> has joined the Million Girls Moonshot. This initiative helps engage more girls and more kids across our state in STEM learning. We’re especially focused on reaching kids who have been left out of STEM in the past.</a:t>
            </a:r>
            <a:endParaRPr sz="1400" dirty="0"/>
          </a:p>
          <a:p>
            <a:pPr marL="457200" lvl="0" indent="-317500" algn="l" rtl="0">
              <a:lnSpc>
                <a:spcPct val="115000"/>
              </a:lnSpc>
              <a:spcBef>
                <a:spcPts val="0"/>
              </a:spcBef>
              <a:spcAft>
                <a:spcPts val="0"/>
              </a:spcAft>
              <a:buSzPts val="1400"/>
              <a:buChar char="●"/>
            </a:pPr>
            <a:r>
              <a:rPr lang="en" sz="1400" dirty="0"/>
              <a:t>The Million Girls Moonshot has provided a multi-year grant to</a:t>
            </a:r>
            <a:r>
              <a:rPr lang="en" sz="1400" dirty="0">
                <a:solidFill>
                  <a:srgbClr val="FF0000"/>
                </a:solidFill>
              </a:rPr>
              <a:t> [state network] </a:t>
            </a:r>
            <a:r>
              <a:rPr lang="en" sz="1400" dirty="0"/>
              <a:t>to do this work, with </a:t>
            </a:r>
            <a:r>
              <a:rPr lang="en" sz="1400" dirty="0" smtClean="0">
                <a:solidFill>
                  <a:srgbClr val="FF0000"/>
                </a:solidFill>
              </a:rPr>
              <a:t>[$55,000] </a:t>
            </a:r>
            <a:r>
              <a:rPr lang="en" sz="1400" dirty="0"/>
              <a:t>in the first year. We will use these funds to help afterschool programs across the state offer new STEM learning experiences. </a:t>
            </a:r>
            <a:r>
              <a:rPr lang="en" sz="1400" dirty="0">
                <a:solidFill>
                  <a:srgbClr val="FF0000"/>
                </a:solidFill>
              </a:rPr>
              <a:t>(Note: you do not need to disclose the amount of funding your state receives, only if you feel it is helpful.)</a:t>
            </a:r>
            <a:endParaRPr sz="1400" dirty="0">
              <a:solidFill>
                <a:srgbClr val="FF0000"/>
              </a:solidFill>
            </a:endParaRPr>
          </a:p>
          <a:p>
            <a:pPr marL="457200" lvl="0" indent="-317500" algn="l" rtl="0">
              <a:lnSpc>
                <a:spcPct val="115000"/>
              </a:lnSpc>
              <a:spcBef>
                <a:spcPts val="0"/>
              </a:spcBef>
              <a:spcAft>
                <a:spcPts val="0"/>
              </a:spcAft>
              <a:buSzPts val="1400"/>
              <a:buChar char="●"/>
            </a:pPr>
            <a:r>
              <a:rPr lang="en" sz="1400" dirty="0"/>
              <a:t>Our state partners include </a:t>
            </a:r>
            <a:r>
              <a:rPr lang="en" sz="1400" dirty="0" smtClean="0">
                <a:solidFill>
                  <a:srgbClr val="FF0000"/>
                </a:solidFill>
              </a:rPr>
              <a:t>[</a:t>
            </a:r>
            <a:r>
              <a:rPr lang="en" sz="1400" dirty="0" smtClean="0">
                <a:solidFill>
                  <a:srgbClr val="FF0000"/>
                </a:solidFill>
              </a:rPr>
              <a:t>ALCP – Iowa Children’s Museum, Science Center of Iowa, and Blank Park Zoo</a:t>
            </a:r>
            <a:r>
              <a:rPr lang="en" sz="1400" dirty="0" smtClean="0">
                <a:solidFill>
                  <a:srgbClr val="FF0000"/>
                </a:solidFill>
              </a:rPr>
              <a:t>].</a:t>
            </a:r>
            <a:endParaRPr sz="1400" dirty="0">
              <a:solidFill>
                <a:srgbClr val="FF0000"/>
              </a:solidFill>
            </a:endParaRPr>
          </a:p>
          <a:p>
            <a:pPr marL="457200" lvl="0" indent="-317500" algn="l" rtl="0">
              <a:lnSpc>
                <a:spcPct val="115000"/>
              </a:lnSpc>
              <a:spcBef>
                <a:spcPts val="0"/>
              </a:spcBef>
              <a:spcAft>
                <a:spcPts val="0"/>
              </a:spcAft>
              <a:buClr>
                <a:srgbClr val="FF0000"/>
              </a:buClr>
              <a:buSzPts val="1400"/>
              <a:buChar char="●"/>
            </a:pPr>
            <a:r>
              <a:rPr lang="en" sz="1400" dirty="0"/>
              <a:t>Our national partners include</a:t>
            </a:r>
            <a:r>
              <a:rPr lang="en" sz="1400" dirty="0">
                <a:solidFill>
                  <a:srgbClr val="FF0000"/>
                </a:solidFill>
              </a:rPr>
              <a:t> [list national partners of your choosing, which can be found at https://milliongirlsmoonshot.org/partners]. </a:t>
            </a:r>
            <a:endParaRPr sz="1400" dirty="0">
              <a:solidFill>
                <a:srgbClr val="FF0000"/>
              </a:solidFill>
            </a:endParaRPr>
          </a:p>
          <a:p>
            <a:pPr marL="0" lvl="0" indent="0" algn="l" rtl="0">
              <a:spcBef>
                <a:spcPts val="600"/>
              </a:spcBef>
              <a:spcAft>
                <a:spcPts val="0"/>
              </a:spcAft>
              <a:buNone/>
            </a:pPr>
            <a:endParaRPr sz="1000" dirty="0">
              <a:solidFill>
                <a:srgbClr val="404040"/>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5453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81dbf6cd6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81dbf6cd6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dirty="0"/>
              <a:t>Talking Points: </a:t>
            </a:r>
            <a:endParaRPr sz="1400" b="1" dirty="0"/>
          </a:p>
          <a:p>
            <a:pPr marL="457200" lvl="0" indent="-317500" algn="l" rtl="0">
              <a:lnSpc>
                <a:spcPct val="115000"/>
              </a:lnSpc>
              <a:spcBef>
                <a:spcPts val="0"/>
              </a:spcBef>
              <a:spcAft>
                <a:spcPts val="0"/>
              </a:spcAft>
              <a:buSzPts val="1400"/>
              <a:buChar char="●"/>
            </a:pPr>
            <a:r>
              <a:rPr lang="en" sz="1400" dirty="0"/>
              <a:t>Gaining skills in STEM can unlock pathways to socio-economic mobility and gender equity.</a:t>
            </a:r>
            <a:endParaRPr sz="1400" dirty="0"/>
          </a:p>
          <a:p>
            <a:pPr marL="457200" lvl="0" indent="-317500" algn="l" rtl="0">
              <a:lnSpc>
                <a:spcPct val="115000"/>
              </a:lnSpc>
              <a:spcBef>
                <a:spcPts val="0"/>
              </a:spcBef>
              <a:spcAft>
                <a:spcPts val="0"/>
              </a:spcAft>
              <a:buSzPts val="1400"/>
              <a:buChar char="●"/>
            </a:pPr>
            <a:r>
              <a:rPr lang="en" sz="1400" dirty="0"/>
              <a:t>These skills are critical for helping young people understand the world we live in and prepare for jobs in health care, information technology, renewable energy, and other fields vital for our economy.</a:t>
            </a:r>
            <a:endParaRPr sz="1400" dirty="0"/>
          </a:p>
          <a:p>
            <a:pPr marL="457200" lvl="0" indent="-317500" algn="l" rtl="0">
              <a:lnSpc>
                <a:spcPct val="115000"/>
              </a:lnSpc>
              <a:spcBef>
                <a:spcPts val="0"/>
              </a:spcBef>
              <a:spcAft>
                <a:spcPts val="0"/>
              </a:spcAft>
              <a:buSzPts val="1400"/>
              <a:buChar char="●"/>
            </a:pPr>
            <a:r>
              <a:rPr lang="en" sz="1400" dirty="0"/>
              <a:t>Jobs in the STEM fields power the global economy and are growing at faster rates than other career fields.</a:t>
            </a:r>
            <a:endParaRPr sz="1400" dirty="0"/>
          </a:p>
          <a:p>
            <a:pPr marL="457200" lvl="0" indent="-317500" algn="l" rtl="0">
              <a:lnSpc>
                <a:spcPct val="115000"/>
              </a:lnSpc>
              <a:spcBef>
                <a:spcPts val="0"/>
              </a:spcBef>
              <a:spcAft>
                <a:spcPts val="0"/>
              </a:spcAft>
              <a:buSzPts val="1400"/>
              <a:buChar char="●"/>
            </a:pPr>
            <a:r>
              <a:rPr lang="en" sz="1400" dirty="0"/>
              <a:t>Nationally, STEM jobs are expected to grow by 13% between 2017 and 2027, compared with 9% for other jobs.</a:t>
            </a:r>
            <a:endParaRPr sz="1400" dirty="0"/>
          </a:p>
          <a:p>
            <a:pPr marL="457200" lvl="0" indent="-317500" algn="l" rtl="0">
              <a:lnSpc>
                <a:spcPct val="115000"/>
              </a:lnSpc>
              <a:spcBef>
                <a:spcPts val="0"/>
              </a:spcBef>
              <a:spcAft>
                <a:spcPts val="0"/>
              </a:spcAft>
              <a:buSzPts val="1400"/>
              <a:buChar char="●"/>
            </a:pPr>
            <a:r>
              <a:rPr lang="en" sz="1400" dirty="0"/>
              <a:t>By 2025 more than 2M STEM jobs will go unfilled in the U.S. due to a lack of skilled candidates.</a:t>
            </a:r>
            <a:endParaRPr sz="1400" dirty="0"/>
          </a:p>
          <a:p>
            <a:pPr marL="457200" lvl="0" indent="-317500" algn="l" rtl="0">
              <a:lnSpc>
                <a:spcPct val="115000"/>
              </a:lnSpc>
              <a:spcBef>
                <a:spcPts val="0"/>
              </a:spcBef>
              <a:spcAft>
                <a:spcPts val="0"/>
              </a:spcAft>
              <a:buSzPts val="1400"/>
              <a:buChar char="●"/>
            </a:pPr>
            <a:r>
              <a:rPr lang="en" sz="1400" dirty="0"/>
              <a:t>Right here in </a:t>
            </a:r>
            <a:r>
              <a:rPr lang="en" sz="1400" dirty="0">
                <a:solidFill>
                  <a:srgbClr val="FF0000"/>
                </a:solidFill>
              </a:rPr>
              <a:t>STATE</a:t>
            </a:r>
            <a:r>
              <a:rPr lang="en" sz="1400" dirty="0"/>
              <a:t>, STEM jobs are expected to grow</a:t>
            </a:r>
            <a:r>
              <a:rPr lang="en" sz="1400" dirty="0">
                <a:solidFill>
                  <a:srgbClr val="FF0000"/>
                </a:solidFill>
              </a:rPr>
              <a:t> (read the graphic). Plug in your own stats from this site: </a:t>
            </a:r>
            <a:r>
              <a:rPr lang="en" sz="1400" u="sng" dirty="0">
                <a:solidFill>
                  <a:schemeClr val="hlink"/>
                </a:solidFill>
                <a:hlinkClick r:id="rId3"/>
              </a:rPr>
              <a:t>https://</a:t>
            </a:r>
            <a:r>
              <a:rPr lang="en" sz="1400" u="sng" dirty="0" err="1">
                <a:solidFill>
                  <a:schemeClr val="hlink"/>
                </a:solidFill>
                <a:hlinkClick r:id="rId3"/>
              </a:rPr>
              <a:t>vitalsigns.ecs.org</a:t>
            </a:r>
            <a:r>
              <a:rPr lang="en" sz="1400" u="sng" dirty="0">
                <a:solidFill>
                  <a:schemeClr val="hlink"/>
                </a:solidFill>
                <a:hlinkClick r:id="rId3"/>
              </a:rPr>
              <a:t>/</a:t>
            </a:r>
            <a:endParaRPr sz="1400" dirty="0">
              <a:solidFill>
                <a:srgbClr val="FF0000"/>
              </a:solidFill>
            </a:endParaRPr>
          </a:p>
          <a:p>
            <a:pPr marL="457200" lvl="0" indent="-317500" algn="l" rtl="0">
              <a:lnSpc>
                <a:spcPct val="115000"/>
              </a:lnSpc>
              <a:spcBef>
                <a:spcPts val="0"/>
              </a:spcBef>
              <a:spcAft>
                <a:spcPts val="0"/>
              </a:spcAft>
              <a:buClr>
                <a:srgbClr val="FF0000"/>
              </a:buClr>
              <a:buSzPts val="1400"/>
              <a:buChar char="●"/>
            </a:pPr>
            <a:r>
              <a:rPr lang="en" sz="1400" dirty="0">
                <a:solidFill>
                  <a:srgbClr val="FF0000"/>
                </a:solidFill>
              </a:rPr>
              <a:t>NEW: The sudden emergence of the COVID-19 pandemic has dealt a significant blow to state economies, businesses, and working families. Meanwhile, accelerating demands for STEM jobs underscore the urgency of strengthening the STEM-literate workforce. </a:t>
            </a:r>
            <a:endParaRPr sz="1400" dirty="0">
              <a:solidFill>
                <a:srgbClr val="FF0000"/>
              </a:solidFill>
            </a:endParaRPr>
          </a:p>
          <a:p>
            <a:pPr marL="457200" lvl="0" indent="-317500" algn="l" rtl="0">
              <a:spcBef>
                <a:spcPts val="600"/>
              </a:spcBef>
              <a:spcAft>
                <a:spcPts val="0"/>
              </a:spcAft>
              <a:buClr>
                <a:srgbClr val="FF0000"/>
              </a:buClr>
              <a:buSzPts val="1400"/>
              <a:buChar char="●"/>
            </a:pPr>
            <a:r>
              <a:rPr lang="en" sz="1400" dirty="0">
                <a:solidFill>
                  <a:srgbClr val="FF0000"/>
                </a:solidFill>
              </a:rPr>
              <a:t>NEW: The learning loss in STEM for the current cohort of students can have ripple effects that threaten the long-term economic health of communities and our nation as demand for STEM talent accelerates due to the pandemic. </a:t>
            </a:r>
            <a:endParaRPr sz="1400" dirty="0">
              <a:solidFill>
                <a:srgbClr val="FF0000"/>
              </a:solidFill>
            </a:endParaRPr>
          </a:p>
          <a:p>
            <a:pPr marL="914400" lvl="1" indent="-317500" algn="l" rtl="0">
              <a:spcBef>
                <a:spcPts val="600"/>
              </a:spcBef>
              <a:spcAft>
                <a:spcPts val="0"/>
              </a:spcAft>
              <a:buClr>
                <a:srgbClr val="FF0000"/>
              </a:buClr>
              <a:buSzPts val="1400"/>
              <a:buChar char="○"/>
            </a:pPr>
            <a:r>
              <a:rPr lang="en" sz="1400" dirty="0">
                <a:solidFill>
                  <a:srgbClr val="FF0000"/>
                </a:solidFill>
              </a:rPr>
              <a:t>An analysis based on previous studies of school closures and the impact on economies conducted by the </a:t>
            </a:r>
            <a:r>
              <a:rPr lang="en" sz="1400" dirty="0" err="1">
                <a:solidFill>
                  <a:srgbClr val="FF0000"/>
                </a:solidFill>
              </a:rPr>
              <a:t>Organisation</a:t>
            </a:r>
            <a:r>
              <a:rPr lang="en" sz="1400" dirty="0">
                <a:solidFill>
                  <a:srgbClr val="FF0000"/>
                </a:solidFill>
              </a:rPr>
              <a:t> for Economic Cooperation and Development suggests that current students might expect lower earnings than current workers and the United States GDP would shrink by 1.5% or $14.2 trillion in economic value.</a:t>
            </a:r>
            <a:endParaRPr sz="1400" dirty="0">
              <a:solidFill>
                <a:srgbClr val="FF0000"/>
              </a:solidFill>
            </a:endParaRPr>
          </a:p>
          <a:p>
            <a:pPr marL="0" lvl="0" indent="0" algn="l" rtl="0">
              <a:lnSpc>
                <a:spcPct val="115000"/>
              </a:lnSpc>
              <a:spcBef>
                <a:spcPts val="0"/>
              </a:spcBef>
              <a:spcAft>
                <a:spcPts val="0"/>
              </a:spcAft>
              <a:buNone/>
            </a:pPr>
            <a:endParaRPr sz="1400" dirty="0"/>
          </a:p>
          <a:p>
            <a:pPr marL="0" lvl="0" indent="0" algn="l" rtl="0">
              <a:lnSpc>
                <a:spcPct val="115000"/>
              </a:lnSpc>
              <a:spcBef>
                <a:spcPts val="0"/>
              </a:spcBef>
              <a:spcAft>
                <a:spcPts val="0"/>
              </a:spcAft>
              <a:buNone/>
            </a:pPr>
            <a:endParaRPr sz="1400"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296529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a085d91393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a085d91393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solidFill>
                  <a:schemeClr val="dk1"/>
                </a:solidFill>
              </a:rPr>
              <a:t>Talking Points: </a:t>
            </a:r>
            <a:endParaRPr sz="1400"/>
          </a:p>
          <a:p>
            <a:pPr marL="457200" lvl="0" indent="-317500" algn="l" rtl="0">
              <a:spcBef>
                <a:spcPts val="0"/>
              </a:spcBef>
              <a:spcAft>
                <a:spcPts val="0"/>
              </a:spcAft>
              <a:buSzPts val="1400"/>
              <a:buChar char="●"/>
            </a:pPr>
            <a:r>
              <a:rPr lang="en" sz="1400"/>
              <a:t>STEM careers positively impact other career opportunities in our state.</a:t>
            </a:r>
            <a:endParaRPr sz="1400"/>
          </a:p>
          <a:p>
            <a:pPr marL="457200" lvl="0" indent="-317500" algn="l" rtl="0">
              <a:spcBef>
                <a:spcPts val="0"/>
              </a:spcBef>
              <a:spcAft>
                <a:spcPts val="0"/>
              </a:spcAft>
              <a:buSzPts val="1400"/>
              <a:buChar char="●"/>
            </a:pPr>
            <a:r>
              <a:rPr lang="en" sz="1400"/>
              <a:t>Every one job in the high-tech (STEM) sector, leads to four new jobs in local goods and service industries. </a:t>
            </a:r>
            <a:endParaRPr sz="1400"/>
          </a:p>
        </p:txBody>
      </p:sp>
    </p:spTree>
    <p:extLst>
      <p:ext uri="{BB962C8B-B14F-4D97-AF65-F5344CB8AC3E}">
        <p14:creationId xmlns:p14="http://schemas.microsoft.com/office/powerpoint/2010/main" val="353219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ac9154db2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ac9154db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b="1"/>
              <a:t>Talking Points: </a:t>
            </a:r>
            <a:endParaRPr sz="1400" b="1"/>
          </a:p>
          <a:p>
            <a:pPr marL="457200" lvl="0" indent="-317500" algn="l" rtl="0">
              <a:lnSpc>
                <a:spcPct val="115000"/>
              </a:lnSpc>
              <a:spcBef>
                <a:spcPts val="0"/>
              </a:spcBef>
              <a:spcAft>
                <a:spcPts val="0"/>
              </a:spcAft>
              <a:buSzPts val="1400"/>
              <a:buChar char="●"/>
            </a:pPr>
            <a:r>
              <a:rPr lang="en" sz="1400"/>
              <a:t>Our state does not have enough qualified candidates to fill STEM jobs. </a:t>
            </a:r>
            <a:endParaRPr sz="1400"/>
          </a:p>
          <a:p>
            <a:pPr marL="457200" lvl="0" indent="-317500" algn="l" rtl="0">
              <a:lnSpc>
                <a:spcPct val="115000"/>
              </a:lnSpc>
              <a:spcBef>
                <a:spcPts val="0"/>
              </a:spcBef>
              <a:spcAft>
                <a:spcPts val="0"/>
              </a:spcAft>
              <a:buSzPts val="1400"/>
              <a:buChar char="●"/>
            </a:pPr>
            <a:r>
              <a:rPr lang="en" sz="1400"/>
              <a:t>Over the next decade, the U.S. will need one million more STEM professionals to meet the market demand. </a:t>
            </a:r>
            <a:endParaRPr sz="1400"/>
          </a:p>
          <a:p>
            <a:pPr marL="457200" lvl="0" indent="-317500" algn="l" rtl="0">
              <a:lnSpc>
                <a:spcPct val="115000"/>
              </a:lnSpc>
              <a:spcBef>
                <a:spcPts val="0"/>
              </a:spcBef>
              <a:spcAft>
                <a:spcPts val="0"/>
              </a:spcAft>
              <a:buSzPts val="1400"/>
              <a:buChar char="●"/>
            </a:pPr>
            <a:r>
              <a:rPr lang="en" sz="1400"/>
              <a:t>We are not trending that way. Despite decades of efforts, there remains a persistent gender gap and lack of racial diversity in STEM fields.</a:t>
            </a:r>
            <a:endParaRPr sz="1400" b="1"/>
          </a:p>
          <a:p>
            <a:pPr marL="457200" lvl="0" indent="-317500" algn="l" rtl="0">
              <a:lnSpc>
                <a:spcPct val="115000"/>
              </a:lnSpc>
              <a:spcBef>
                <a:spcPts val="0"/>
              </a:spcBef>
              <a:spcAft>
                <a:spcPts val="0"/>
              </a:spcAft>
              <a:buSzPts val="1400"/>
              <a:buChar char="●"/>
            </a:pPr>
            <a:r>
              <a:rPr lang="en" sz="1400"/>
              <a:t>Women make up </a:t>
            </a:r>
            <a:r>
              <a:rPr lang="en" sz="1400" u="sng">
                <a:hlinkClick r:id="rId3"/>
              </a:rPr>
              <a:t>half</a:t>
            </a:r>
            <a:r>
              <a:rPr lang="en" sz="1400"/>
              <a:t> of the total U.S. college-educated workforce, but </a:t>
            </a:r>
            <a:r>
              <a:rPr lang="en" sz="1400" u="sng">
                <a:hlinkClick r:id="rId4"/>
              </a:rPr>
              <a:t>represent</a:t>
            </a:r>
            <a:r>
              <a:rPr lang="en" sz="1400"/>
              <a:t> much lower shares in engineering (15 percent) and in computer and mathematical sciences (27 percent). </a:t>
            </a:r>
            <a:endParaRPr sz="1400" b="1"/>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b="1"/>
          </a:p>
        </p:txBody>
      </p:sp>
    </p:spTree>
    <p:extLst>
      <p:ext uri="{BB962C8B-B14F-4D97-AF65-F5344CB8AC3E}">
        <p14:creationId xmlns:p14="http://schemas.microsoft.com/office/powerpoint/2010/main" val="229932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42c52b0e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42c52b0e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Talking Points: </a:t>
            </a:r>
            <a:endParaRPr sz="1400" b="1"/>
          </a:p>
          <a:p>
            <a:pPr marL="457200" lvl="0" indent="-342900" algn="l" rtl="0">
              <a:spcBef>
                <a:spcPts val="600"/>
              </a:spcBef>
              <a:spcAft>
                <a:spcPts val="0"/>
              </a:spcAft>
              <a:buClr>
                <a:srgbClr val="FF0000"/>
              </a:buClr>
              <a:buSzPts val="1800"/>
              <a:buChar char="●"/>
            </a:pPr>
            <a:r>
              <a:rPr lang="en" sz="1400">
                <a:solidFill>
                  <a:srgbClr val="FF0000"/>
                </a:solidFill>
              </a:rPr>
              <a:t>NEW: The economic consequences of COVID-19 have not been felt evenly, reflecting racial and gender disparities that existed before the pandemic and have widened even more.</a:t>
            </a:r>
            <a:endParaRPr sz="1800">
              <a:solidFill>
                <a:srgbClr val="FF0000"/>
              </a:solidFill>
            </a:endParaRPr>
          </a:p>
          <a:p>
            <a:pPr marL="457200" lvl="0" indent="-317500" algn="l" rtl="0">
              <a:spcBef>
                <a:spcPts val="0"/>
              </a:spcBef>
              <a:spcAft>
                <a:spcPts val="0"/>
              </a:spcAft>
              <a:buSzPts val="1400"/>
              <a:buChar char="●"/>
            </a:pPr>
            <a:r>
              <a:rPr lang="en" sz="1400"/>
              <a:t>And women, especially Black and Latinx women, continue to be underrepresented in high-quality, highly paid STEM careers.</a:t>
            </a:r>
            <a:endParaRPr sz="1400"/>
          </a:p>
          <a:p>
            <a:pPr marL="457200" lvl="0" indent="-317500" algn="l" rtl="0">
              <a:spcBef>
                <a:spcPts val="0"/>
              </a:spcBef>
              <a:spcAft>
                <a:spcPts val="0"/>
              </a:spcAft>
              <a:buSzPts val="1400"/>
              <a:buChar char="●"/>
            </a:pPr>
            <a:r>
              <a:rPr lang="en" sz="1400"/>
              <a:t>Women are not receiving degrees in engineering and computer science - and rates are either flat or dropping, hovering between 18 - 28 percent. </a:t>
            </a:r>
            <a:endParaRPr sz="1400"/>
          </a:p>
          <a:p>
            <a:pPr marL="457200" lvl="0" indent="-317500" algn="l" rtl="0">
              <a:spcBef>
                <a:spcPts val="0"/>
              </a:spcBef>
              <a:spcAft>
                <a:spcPts val="0"/>
              </a:spcAft>
              <a:buSzPts val="1400"/>
              <a:buChar char="●"/>
            </a:pPr>
            <a:r>
              <a:rPr lang="en" sz="1400"/>
              <a:t>Latinx and Black women are earning only 3 percent of the degrees in engineering and 5 percent in computer science. </a:t>
            </a:r>
            <a:endParaRPr sz="1400"/>
          </a:p>
          <a:p>
            <a:pPr marL="457200" lvl="0" indent="-317500" algn="l" rtl="0">
              <a:spcBef>
                <a:spcPts val="0"/>
              </a:spcBef>
              <a:spcAft>
                <a:spcPts val="0"/>
              </a:spcAft>
              <a:buSzPts val="1400"/>
              <a:buChar char="●"/>
            </a:pPr>
            <a:r>
              <a:rPr lang="en" sz="1400"/>
              <a:t>Only 15% are engineers are women, and less than 2% (each) of those 15% are Black or Latinx. </a:t>
            </a:r>
            <a:endParaRPr sz="1700"/>
          </a:p>
          <a:p>
            <a:pPr marL="457200" lvl="0" indent="0" algn="l" rtl="0">
              <a:spcBef>
                <a:spcPts val="600"/>
              </a:spcBef>
              <a:spcAft>
                <a:spcPts val="0"/>
              </a:spcAft>
              <a:buNone/>
            </a:pPr>
            <a:endParaRPr sz="1400"/>
          </a:p>
          <a:p>
            <a:pPr marL="457200" lvl="0" indent="0" algn="l" rtl="0">
              <a:spcBef>
                <a:spcPts val="0"/>
              </a:spcBef>
              <a:spcAft>
                <a:spcPts val="0"/>
              </a:spcAft>
              <a:buNone/>
            </a:pPr>
            <a:endParaRPr/>
          </a:p>
          <a:p>
            <a:pPr marL="0" lvl="0" indent="0" algn="l" rtl="0">
              <a:spcBef>
                <a:spcPts val="0"/>
              </a:spcBef>
              <a:spcAft>
                <a:spcPts val="0"/>
              </a:spcAft>
              <a:buNone/>
            </a:pPr>
            <a:endParaRPr b="1"/>
          </a:p>
        </p:txBody>
      </p:sp>
    </p:spTree>
    <p:extLst>
      <p:ext uri="{BB962C8B-B14F-4D97-AF65-F5344CB8AC3E}">
        <p14:creationId xmlns:p14="http://schemas.microsoft.com/office/powerpoint/2010/main" val="2952325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stemnext.or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9"/>
          <a:stretch/>
        </p:blipFill>
        <p:spPr>
          <a:xfrm>
            <a:off x="0" y="0"/>
            <a:ext cx="9143086" cy="5143501"/>
          </a:xfrm>
          <a:prstGeom prst="rect">
            <a:avLst/>
          </a:prstGeom>
          <a:noFill/>
          <a:ln>
            <a:noFill/>
          </a:ln>
        </p:spPr>
      </p:pic>
      <p:sp>
        <p:nvSpPr>
          <p:cNvPr id="55" name="Google Shape;55;p13"/>
          <p:cNvSpPr txBox="1"/>
          <p:nvPr/>
        </p:nvSpPr>
        <p:spPr>
          <a:xfrm>
            <a:off x="294150" y="462225"/>
            <a:ext cx="7042800" cy="121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3000" b="1" dirty="0">
                <a:solidFill>
                  <a:srgbClr val="FFA12A"/>
                </a:solidFill>
                <a:latin typeface="Montserrat"/>
                <a:ea typeface="Montserrat"/>
                <a:cs typeface="Montserrat"/>
                <a:sym typeface="Montserrat"/>
              </a:rPr>
              <a:t>Empowering girls across </a:t>
            </a:r>
            <a:br>
              <a:rPr lang="en" sz="3000" b="1" dirty="0">
                <a:solidFill>
                  <a:srgbClr val="FFA12A"/>
                </a:solidFill>
                <a:latin typeface="Montserrat"/>
                <a:ea typeface="Montserrat"/>
                <a:cs typeface="Montserrat"/>
                <a:sym typeface="Montserrat"/>
              </a:rPr>
            </a:br>
            <a:r>
              <a:rPr lang="en" sz="3000" b="1" dirty="0">
                <a:solidFill>
                  <a:srgbClr val="FF9900"/>
                </a:solidFill>
                <a:latin typeface="Montserrat"/>
                <a:ea typeface="Montserrat"/>
                <a:cs typeface="Montserrat"/>
                <a:sym typeface="Montserrat"/>
              </a:rPr>
              <a:t>Iowa</a:t>
            </a:r>
            <a:r>
              <a:rPr lang="en" sz="3000" b="1" dirty="0">
                <a:solidFill>
                  <a:srgbClr val="FFA12A"/>
                </a:solidFill>
                <a:latin typeface="Montserrat"/>
                <a:ea typeface="Montserrat"/>
                <a:cs typeface="Montserrat"/>
                <a:sym typeface="Montserrat"/>
              </a:rPr>
              <a:t> to shape a better world</a:t>
            </a:r>
            <a:endParaRPr sz="3000" b="1" dirty="0">
              <a:solidFill>
                <a:srgbClr val="FFA12A"/>
              </a:solidFill>
              <a:latin typeface="Montserrat"/>
              <a:ea typeface="Montserrat"/>
              <a:cs typeface="Montserrat"/>
              <a:sym typeface="Montserrat"/>
            </a:endParaRPr>
          </a:p>
        </p:txBody>
      </p:sp>
      <p:pic>
        <p:nvPicPr>
          <p:cNvPr id="56" name="Google Shape;56;p13"/>
          <p:cNvPicPr preferRelativeResize="0"/>
          <p:nvPr/>
        </p:nvPicPr>
        <p:blipFill>
          <a:blip r:embed="rId4">
            <a:alphaModFix/>
          </a:blip>
          <a:stretch>
            <a:fillRect/>
          </a:stretch>
        </p:blipFill>
        <p:spPr>
          <a:xfrm>
            <a:off x="294155" y="3103050"/>
            <a:ext cx="1468620" cy="1123500"/>
          </a:xfrm>
          <a:prstGeom prst="rect">
            <a:avLst/>
          </a:prstGeom>
          <a:noFill/>
          <a:ln>
            <a:noFill/>
          </a:ln>
        </p:spPr>
      </p:pic>
      <p:pic>
        <p:nvPicPr>
          <p:cNvPr id="57" name="Google Shape;57;p13"/>
          <p:cNvPicPr preferRelativeResize="0"/>
          <p:nvPr/>
        </p:nvPicPr>
        <p:blipFill>
          <a:blip r:embed="rId5">
            <a:alphaModFix/>
          </a:blip>
          <a:stretch>
            <a:fillRect/>
          </a:stretch>
        </p:blipFill>
        <p:spPr>
          <a:xfrm>
            <a:off x="2107050" y="3656150"/>
            <a:ext cx="2765501" cy="330850"/>
          </a:xfrm>
          <a:prstGeom prst="rect">
            <a:avLst/>
          </a:prstGeom>
          <a:noFill/>
          <a:ln>
            <a:noFill/>
          </a:ln>
        </p:spPr>
      </p:pic>
      <p:cxnSp>
        <p:nvCxnSpPr>
          <p:cNvPr id="58" name="Google Shape;58;p13"/>
          <p:cNvCxnSpPr/>
          <p:nvPr/>
        </p:nvCxnSpPr>
        <p:spPr>
          <a:xfrm>
            <a:off x="1935300" y="3416725"/>
            <a:ext cx="0" cy="8097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p:nvPr/>
        </p:nvSpPr>
        <p:spPr>
          <a:xfrm>
            <a:off x="1989205" y="1449175"/>
            <a:ext cx="2141700" cy="2141700"/>
          </a:xfrm>
          <a:prstGeom prst="ellipse">
            <a:avLst/>
          </a:prstGeom>
          <a:solidFill>
            <a:srgbClr val="038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2"/>
          <p:cNvSpPr/>
          <p:nvPr/>
        </p:nvSpPr>
        <p:spPr>
          <a:xfrm>
            <a:off x="5674514" y="1984000"/>
            <a:ext cx="1096800" cy="1096800"/>
          </a:xfrm>
          <a:prstGeom prst="ellipse">
            <a:avLst/>
          </a:prstGeom>
          <a:solidFill>
            <a:srgbClr val="038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0" y="0"/>
            <a:ext cx="9144000" cy="1129800"/>
          </a:xfrm>
          <a:prstGeom prst="rect">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txBox="1"/>
          <p:nvPr/>
        </p:nvSpPr>
        <p:spPr>
          <a:xfrm>
            <a:off x="549450" y="282325"/>
            <a:ext cx="8045100" cy="538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2300" b="1">
                <a:solidFill>
                  <a:srgbClr val="00558F"/>
                </a:solidFill>
                <a:latin typeface="Montserrat"/>
                <a:ea typeface="Montserrat"/>
                <a:cs typeface="Montserrat"/>
                <a:sym typeface="Montserrat"/>
              </a:rPr>
              <a:t>Power of Afterschool as a STEM Learning Partner</a:t>
            </a:r>
            <a:endParaRPr sz="2300">
              <a:solidFill>
                <a:srgbClr val="00558F"/>
              </a:solidFill>
              <a:latin typeface="Montserrat Medium"/>
              <a:ea typeface="Montserrat Medium"/>
              <a:cs typeface="Montserrat Medium"/>
              <a:sym typeface="Montserrat Medium"/>
            </a:endParaRPr>
          </a:p>
        </p:txBody>
      </p:sp>
      <p:sp>
        <p:nvSpPr>
          <p:cNvPr id="168" name="Google Shape;168;p22"/>
          <p:cNvSpPr txBox="1"/>
          <p:nvPr/>
        </p:nvSpPr>
        <p:spPr>
          <a:xfrm>
            <a:off x="2109109" y="2070632"/>
            <a:ext cx="1902000" cy="7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400" b="1">
                <a:solidFill>
                  <a:srgbClr val="FFFFFF"/>
                </a:solidFill>
                <a:latin typeface="Montserrat"/>
                <a:ea typeface="Montserrat"/>
                <a:cs typeface="Montserrat"/>
                <a:sym typeface="Montserrat"/>
              </a:rPr>
              <a:t>80%</a:t>
            </a:r>
            <a:endParaRPr sz="4400" b="1">
              <a:solidFill>
                <a:srgbClr val="FFFFFF"/>
              </a:solidFill>
              <a:latin typeface="Montserrat"/>
              <a:ea typeface="Montserrat"/>
              <a:cs typeface="Montserrat"/>
              <a:sym typeface="Montserrat"/>
            </a:endParaRPr>
          </a:p>
        </p:txBody>
      </p:sp>
      <p:cxnSp>
        <p:nvCxnSpPr>
          <p:cNvPr id="169" name="Google Shape;169;p22"/>
          <p:cNvCxnSpPr/>
          <p:nvPr/>
        </p:nvCxnSpPr>
        <p:spPr>
          <a:xfrm flipH="1">
            <a:off x="3060200" y="2856300"/>
            <a:ext cx="12900" cy="1271100"/>
          </a:xfrm>
          <a:prstGeom prst="straightConnector1">
            <a:avLst/>
          </a:prstGeom>
          <a:noFill/>
          <a:ln w="19050" cap="flat" cmpd="sng">
            <a:solidFill>
              <a:srgbClr val="FFAB40"/>
            </a:solidFill>
            <a:prstDash val="solid"/>
            <a:round/>
            <a:headEnd type="oval" w="med" len="med"/>
            <a:tailEnd type="oval" w="med" len="med"/>
          </a:ln>
        </p:spPr>
      </p:cxnSp>
      <p:cxnSp>
        <p:nvCxnSpPr>
          <p:cNvPr id="170" name="Google Shape;170;p22"/>
          <p:cNvCxnSpPr/>
          <p:nvPr/>
        </p:nvCxnSpPr>
        <p:spPr>
          <a:xfrm>
            <a:off x="6222982" y="2777862"/>
            <a:ext cx="0" cy="1325100"/>
          </a:xfrm>
          <a:prstGeom prst="straightConnector1">
            <a:avLst/>
          </a:prstGeom>
          <a:noFill/>
          <a:ln w="19050" cap="flat" cmpd="sng">
            <a:solidFill>
              <a:srgbClr val="FFAB40"/>
            </a:solidFill>
            <a:prstDash val="solid"/>
            <a:round/>
            <a:headEnd type="oval" w="med" len="med"/>
            <a:tailEnd type="oval" w="med" len="med"/>
          </a:ln>
        </p:spPr>
      </p:cxnSp>
      <p:sp>
        <p:nvSpPr>
          <p:cNvPr id="171" name="Google Shape;171;p22"/>
          <p:cNvSpPr txBox="1"/>
          <p:nvPr/>
        </p:nvSpPr>
        <p:spPr>
          <a:xfrm>
            <a:off x="1551925" y="4218925"/>
            <a:ext cx="3020100" cy="60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a:solidFill>
                  <a:srgbClr val="595959"/>
                </a:solidFill>
                <a:latin typeface="Montserrat SemiBold"/>
                <a:ea typeface="Montserrat SemiBold"/>
                <a:cs typeface="Montserrat SemiBold"/>
                <a:sym typeface="Montserrat SemiBold"/>
              </a:rPr>
              <a:t>Time students spend</a:t>
            </a:r>
            <a:r>
              <a:rPr lang="en">
                <a:solidFill>
                  <a:srgbClr val="00558F"/>
                </a:solidFill>
                <a:latin typeface="Montserrat SemiBold"/>
                <a:ea typeface="Montserrat SemiBold"/>
                <a:cs typeface="Montserrat SemiBold"/>
                <a:sym typeface="Montserrat SemiBold"/>
              </a:rPr>
              <a:t/>
            </a:r>
            <a:br>
              <a:rPr lang="en">
                <a:solidFill>
                  <a:srgbClr val="00558F"/>
                </a:solidFill>
                <a:latin typeface="Montserrat SemiBold"/>
                <a:ea typeface="Montserrat SemiBold"/>
                <a:cs typeface="Montserrat SemiBold"/>
                <a:sym typeface="Montserrat SemiBold"/>
              </a:rPr>
            </a:br>
            <a:r>
              <a:rPr lang="en">
                <a:solidFill>
                  <a:srgbClr val="00558F"/>
                </a:solidFill>
                <a:latin typeface="Montserrat SemiBold"/>
                <a:ea typeface="Montserrat SemiBold"/>
                <a:cs typeface="Montserrat SemiBold"/>
                <a:sym typeface="Montserrat SemiBold"/>
              </a:rPr>
              <a:t> </a:t>
            </a:r>
            <a:r>
              <a:rPr lang="en" b="1">
                <a:solidFill>
                  <a:srgbClr val="FFA12A"/>
                </a:solidFill>
                <a:latin typeface="Montserrat"/>
                <a:ea typeface="Montserrat"/>
                <a:cs typeface="Montserrat"/>
                <a:sym typeface="Montserrat"/>
              </a:rPr>
              <a:t>in informal learning settings</a:t>
            </a:r>
            <a:endParaRPr>
              <a:solidFill>
                <a:srgbClr val="00558F"/>
              </a:solidFill>
              <a:latin typeface="Montserrat SemiBold"/>
              <a:ea typeface="Montserrat SemiBold"/>
              <a:cs typeface="Montserrat SemiBold"/>
              <a:sym typeface="Montserrat SemiBold"/>
            </a:endParaRPr>
          </a:p>
        </p:txBody>
      </p:sp>
      <p:sp>
        <p:nvSpPr>
          <p:cNvPr id="172" name="Google Shape;172;p22"/>
          <p:cNvSpPr txBox="1"/>
          <p:nvPr/>
        </p:nvSpPr>
        <p:spPr>
          <a:xfrm>
            <a:off x="4949875" y="4218900"/>
            <a:ext cx="2546100" cy="601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a:solidFill>
                  <a:srgbClr val="595959"/>
                </a:solidFill>
                <a:latin typeface="Montserrat SemiBold"/>
                <a:ea typeface="Montserrat SemiBold"/>
                <a:cs typeface="Montserrat SemiBold"/>
                <a:sym typeface="Montserrat SemiBold"/>
              </a:rPr>
              <a:t>Time students spend </a:t>
            </a:r>
            <a:br>
              <a:rPr lang="en">
                <a:solidFill>
                  <a:srgbClr val="595959"/>
                </a:solidFill>
                <a:latin typeface="Montserrat SemiBold"/>
                <a:ea typeface="Montserrat SemiBold"/>
                <a:cs typeface="Montserrat SemiBold"/>
                <a:sym typeface="Montserrat SemiBold"/>
              </a:rPr>
            </a:br>
            <a:r>
              <a:rPr lang="en" b="1">
                <a:solidFill>
                  <a:srgbClr val="FFA12A"/>
                </a:solidFill>
                <a:latin typeface="Montserrat"/>
                <a:ea typeface="Montserrat"/>
                <a:cs typeface="Montserrat"/>
                <a:sym typeface="Montserrat"/>
              </a:rPr>
              <a:t>in school</a:t>
            </a:r>
            <a:endParaRPr>
              <a:solidFill>
                <a:srgbClr val="00558F"/>
              </a:solidFill>
              <a:latin typeface="Montserrat SemiBold"/>
              <a:ea typeface="Montserrat SemiBold"/>
              <a:cs typeface="Montserrat SemiBold"/>
              <a:sym typeface="Montserrat SemiBold"/>
            </a:endParaRPr>
          </a:p>
        </p:txBody>
      </p:sp>
      <p:sp>
        <p:nvSpPr>
          <p:cNvPr id="173" name="Google Shape;173;p22"/>
          <p:cNvSpPr txBox="1"/>
          <p:nvPr/>
        </p:nvSpPr>
        <p:spPr>
          <a:xfrm>
            <a:off x="5725525" y="2218775"/>
            <a:ext cx="994800" cy="498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b="1">
                <a:solidFill>
                  <a:srgbClr val="FFFFFF"/>
                </a:solidFill>
                <a:latin typeface="Montserrat"/>
                <a:ea typeface="Montserrat"/>
                <a:cs typeface="Montserrat"/>
                <a:sym typeface="Montserrat"/>
              </a:rPr>
              <a:t>20%</a:t>
            </a:r>
            <a:endParaRPr sz="2500" b="1">
              <a:solidFill>
                <a:srgbClr val="FFFFFF"/>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23"/>
          <p:cNvPicPr preferRelativeResize="0"/>
          <p:nvPr/>
        </p:nvPicPr>
        <p:blipFill rotWithShape="1">
          <a:blip r:embed="rId3">
            <a:alphaModFix/>
          </a:blip>
          <a:srcRect l="10918" t="1305" r="23820" b="4798"/>
          <a:stretch/>
        </p:blipFill>
        <p:spPr>
          <a:xfrm>
            <a:off x="-43500" y="830400"/>
            <a:ext cx="4495450" cy="4313103"/>
          </a:xfrm>
          <a:prstGeom prst="rect">
            <a:avLst/>
          </a:prstGeom>
          <a:noFill/>
          <a:ln>
            <a:noFill/>
          </a:ln>
        </p:spPr>
      </p:pic>
      <p:sp>
        <p:nvSpPr>
          <p:cNvPr id="179" name="Google Shape;179;p23"/>
          <p:cNvSpPr txBox="1"/>
          <p:nvPr/>
        </p:nvSpPr>
        <p:spPr>
          <a:xfrm>
            <a:off x="5069550" y="1579300"/>
            <a:ext cx="3735600" cy="5949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600"/>
              </a:spcAft>
              <a:buNone/>
            </a:pPr>
            <a:r>
              <a:rPr lang="en" sz="1800" b="1">
                <a:solidFill>
                  <a:srgbClr val="00558F"/>
                </a:solidFill>
                <a:latin typeface="Montserrat"/>
                <a:ea typeface="Montserrat"/>
                <a:cs typeface="Montserrat"/>
                <a:sym typeface="Montserrat"/>
              </a:rPr>
              <a:t>80%</a:t>
            </a:r>
            <a:r>
              <a:rPr lang="en" sz="1800">
                <a:solidFill>
                  <a:srgbClr val="00558F"/>
                </a:solidFill>
                <a:latin typeface="Montserrat Medium"/>
                <a:ea typeface="Montserrat Medium"/>
                <a:cs typeface="Montserrat Medium"/>
                <a:sym typeface="Montserrat Medium"/>
              </a:rPr>
              <a:t> </a:t>
            </a:r>
            <a:r>
              <a:rPr lang="en">
                <a:solidFill>
                  <a:srgbClr val="00558F"/>
                </a:solidFill>
                <a:latin typeface="Montserrat SemiBold"/>
                <a:ea typeface="Montserrat SemiBold"/>
                <a:cs typeface="Montserrat SemiBold"/>
                <a:sym typeface="Montserrat SemiBold"/>
              </a:rPr>
              <a:t>gained a deeper understanding of science careers</a:t>
            </a:r>
            <a:endParaRPr>
              <a:solidFill>
                <a:srgbClr val="00558F"/>
              </a:solidFill>
              <a:latin typeface="Montserrat SemiBold"/>
              <a:ea typeface="Montserrat SemiBold"/>
              <a:cs typeface="Montserrat SemiBold"/>
              <a:sym typeface="Montserrat SemiBold"/>
            </a:endParaRPr>
          </a:p>
        </p:txBody>
      </p:sp>
      <p:sp>
        <p:nvSpPr>
          <p:cNvPr id="180" name="Google Shape;180;p23"/>
          <p:cNvSpPr txBox="1"/>
          <p:nvPr/>
        </p:nvSpPr>
        <p:spPr>
          <a:xfrm>
            <a:off x="5069550" y="2775125"/>
            <a:ext cx="3794400" cy="3942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600"/>
              </a:spcAft>
              <a:buNone/>
            </a:pPr>
            <a:r>
              <a:rPr lang="en" sz="1800" b="1">
                <a:solidFill>
                  <a:srgbClr val="00558F"/>
                </a:solidFill>
                <a:latin typeface="Montserrat"/>
                <a:ea typeface="Montserrat"/>
                <a:cs typeface="Montserrat"/>
                <a:sym typeface="Montserrat"/>
              </a:rPr>
              <a:t>78%</a:t>
            </a:r>
            <a:r>
              <a:rPr lang="en" sz="1800">
                <a:solidFill>
                  <a:srgbClr val="00558F"/>
                </a:solidFill>
                <a:latin typeface="Montserrat Medium"/>
                <a:ea typeface="Montserrat Medium"/>
                <a:cs typeface="Montserrat Medium"/>
                <a:sym typeface="Montserrat Medium"/>
              </a:rPr>
              <a:t> </a:t>
            </a:r>
            <a:r>
              <a:rPr lang="en">
                <a:solidFill>
                  <a:srgbClr val="00558F"/>
                </a:solidFill>
                <a:latin typeface="Montserrat Medium"/>
                <a:ea typeface="Montserrat Medium"/>
                <a:cs typeface="Montserrat Medium"/>
                <a:sym typeface="Montserrat Medium"/>
              </a:rPr>
              <a:t>i</a:t>
            </a:r>
            <a:r>
              <a:rPr lang="en">
                <a:solidFill>
                  <a:srgbClr val="00558F"/>
                </a:solidFill>
                <a:latin typeface="Montserrat SemiBold"/>
                <a:ea typeface="Montserrat SemiBold"/>
                <a:cs typeface="Montserrat SemiBold"/>
                <a:sym typeface="Montserrat SemiBold"/>
              </a:rPr>
              <a:t>ncreased their interest in STEM</a:t>
            </a:r>
            <a:endParaRPr>
              <a:solidFill>
                <a:srgbClr val="00558F"/>
              </a:solidFill>
              <a:latin typeface="Montserrat SemiBold"/>
              <a:ea typeface="Montserrat SemiBold"/>
              <a:cs typeface="Montserrat SemiBold"/>
              <a:sym typeface="Montserrat SemiBold"/>
            </a:endParaRPr>
          </a:p>
        </p:txBody>
      </p:sp>
      <p:sp>
        <p:nvSpPr>
          <p:cNvPr id="181" name="Google Shape;181;p23"/>
          <p:cNvSpPr txBox="1"/>
          <p:nvPr/>
        </p:nvSpPr>
        <p:spPr>
          <a:xfrm>
            <a:off x="5069550" y="3589400"/>
            <a:ext cx="3525000" cy="8868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600"/>
              </a:spcAft>
              <a:buNone/>
            </a:pPr>
            <a:r>
              <a:rPr lang="en" sz="1800" b="1">
                <a:solidFill>
                  <a:srgbClr val="00558F"/>
                </a:solidFill>
                <a:latin typeface="Montserrat"/>
                <a:ea typeface="Montserrat"/>
                <a:cs typeface="Montserrat"/>
                <a:sym typeface="Montserrat"/>
              </a:rPr>
              <a:t>73%</a:t>
            </a:r>
            <a:r>
              <a:rPr lang="en" sz="1800">
                <a:solidFill>
                  <a:srgbClr val="00558F"/>
                </a:solidFill>
                <a:latin typeface="Montserrat Medium"/>
                <a:ea typeface="Montserrat Medium"/>
                <a:cs typeface="Montserrat Medium"/>
                <a:sym typeface="Montserrat Medium"/>
              </a:rPr>
              <a:t> </a:t>
            </a:r>
            <a:r>
              <a:rPr lang="en">
                <a:solidFill>
                  <a:srgbClr val="00558F"/>
                </a:solidFill>
                <a:latin typeface="Montserrat SemiBold"/>
                <a:ea typeface="Montserrat SemiBold"/>
                <a:cs typeface="Montserrat SemiBold"/>
                <a:sym typeface="Montserrat SemiBold"/>
              </a:rPr>
              <a:t>developed a “STEM identity,” </a:t>
            </a:r>
            <a:br>
              <a:rPr lang="en">
                <a:solidFill>
                  <a:srgbClr val="00558F"/>
                </a:solidFill>
                <a:latin typeface="Montserrat SemiBold"/>
                <a:ea typeface="Montserrat SemiBold"/>
                <a:cs typeface="Montserrat SemiBold"/>
                <a:sym typeface="Montserrat SemiBold"/>
              </a:rPr>
            </a:br>
            <a:r>
              <a:rPr lang="en">
                <a:solidFill>
                  <a:srgbClr val="00558F"/>
                </a:solidFill>
                <a:latin typeface="Montserrat SemiBold"/>
                <a:ea typeface="Montserrat SemiBold"/>
                <a:cs typeface="Montserrat SemiBold"/>
                <a:sym typeface="Montserrat SemiBold"/>
              </a:rPr>
              <a:t>a personal belief that she/he can </a:t>
            </a:r>
            <a:br>
              <a:rPr lang="en">
                <a:solidFill>
                  <a:srgbClr val="00558F"/>
                </a:solidFill>
                <a:latin typeface="Montserrat SemiBold"/>
                <a:ea typeface="Montserrat SemiBold"/>
                <a:cs typeface="Montserrat SemiBold"/>
                <a:sym typeface="Montserrat SemiBold"/>
              </a:rPr>
            </a:br>
            <a:r>
              <a:rPr lang="en">
                <a:solidFill>
                  <a:srgbClr val="00558F"/>
                </a:solidFill>
                <a:latin typeface="Montserrat SemiBold"/>
                <a:ea typeface="Montserrat SemiBold"/>
                <a:cs typeface="Montserrat SemiBold"/>
                <a:sym typeface="Montserrat SemiBold"/>
              </a:rPr>
              <a:t>do well and succeed at science</a:t>
            </a:r>
            <a:endParaRPr>
              <a:solidFill>
                <a:srgbClr val="00558F"/>
              </a:solidFill>
              <a:latin typeface="Montserrat SemiBold"/>
              <a:ea typeface="Montserrat SemiBold"/>
              <a:cs typeface="Montserrat SemiBold"/>
              <a:sym typeface="Montserrat SemiBold"/>
            </a:endParaRPr>
          </a:p>
        </p:txBody>
      </p:sp>
      <p:sp>
        <p:nvSpPr>
          <p:cNvPr id="182" name="Google Shape;182;p23"/>
          <p:cNvSpPr/>
          <p:nvPr/>
        </p:nvSpPr>
        <p:spPr>
          <a:xfrm>
            <a:off x="0" y="0"/>
            <a:ext cx="9144000" cy="8304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3"/>
          <p:cNvSpPr txBox="1"/>
          <p:nvPr/>
        </p:nvSpPr>
        <p:spPr>
          <a:xfrm>
            <a:off x="549450" y="145800"/>
            <a:ext cx="8045100" cy="53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sz="2300" b="1">
                <a:solidFill>
                  <a:srgbClr val="FFFFFF"/>
                </a:solidFill>
                <a:latin typeface="Montserrat"/>
                <a:ea typeface="Montserrat"/>
                <a:cs typeface="Montserrat"/>
                <a:sym typeface="Montserrat"/>
              </a:rPr>
              <a:t>Afterschool STEM Has </a:t>
            </a:r>
            <a:r>
              <a:rPr lang="en" sz="2300" b="1">
                <a:solidFill>
                  <a:schemeClr val="lt1"/>
                </a:solidFill>
                <a:latin typeface="Montserrat"/>
                <a:ea typeface="Montserrat"/>
                <a:cs typeface="Montserrat"/>
                <a:sym typeface="Montserrat"/>
              </a:rPr>
              <a:t>Unique Benefits for Kids </a:t>
            </a:r>
            <a:endParaRPr sz="2300">
              <a:solidFill>
                <a:srgbClr val="FFFFFF"/>
              </a:solidFill>
              <a:latin typeface="Montserrat Medium"/>
              <a:ea typeface="Montserrat Medium"/>
              <a:cs typeface="Montserrat Medium"/>
              <a:sym typeface="Montserrat Medium"/>
            </a:endParaRPr>
          </a:p>
        </p:txBody>
      </p:sp>
      <p:grpSp>
        <p:nvGrpSpPr>
          <p:cNvPr id="184" name="Google Shape;184;p23"/>
          <p:cNvGrpSpPr/>
          <p:nvPr/>
        </p:nvGrpSpPr>
        <p:grpSpPr>
          <a:xfrm>
            <a:off x="4035013" y="2511363"/>
            <a:ext cx="886800" cy="886800"/>
            <a:chOff x="4035013" y="2212246"/>
            <a:chExt cx="886800" cy="886800"/>
          </a:xfrm>
        </p:grpSpPr>
        <p:sp>
          <p:nvSpPr>
            <p:cNvPr id="185" name="Google Shape;185;p23"/>
            <p:cNvSpPr/>
            <p:nvPr/>
          </p:nvSpPr>
          <p:spPr>
            <a:xfrm>
              <a:off x="4035013" y="2212246"/>
              <a:ext cx="886800" cy="8868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6" name="Google Shape;186;p23"/>
            <p:cNvPicPr preferRelativeResize="0"/>
            <p:nvPr/>
          </p:nvPicPr>
          <p:blipFill>
            <a:blip r:embed="rId4">
              <a:alphaModFix/>
            </a:blip>
            <a:stretch>
              <a:fillRect/>
            </a:stretch>
          </p:blipFill>
          <p:spPr>
            <a:xfrm>
              <a:off x="4173179" y="2350424"/>
              <a:ext cx="610468" cy="610475"/>
            </a:xfrm>
            <a:prstGeom prst="rect">
              <a:avLst/>
            </a:prstGeom>
            <a:noFill/>
            <a:ln>
              <a:noFill/>
            </a:ln>
          </p:spPr>
        </p:pic>
      </p:grpSp>
      <p:grpSp>
        <p:nvGrpSpPr>
          <p:cNvPr id="187" name="Google Shape;187;p23"/>
          <p:cNvGrpSpPr/>
          <p:nvPr/>
        </p:nvGrpSpPr>
        <p:grpSpPr>
          <a:xfrm>
            <a:off x="4035013" y="3589388"/>
            <a:ext cx="886800" cy="886800"/>
            <a:chOff x="4035013" y="3186917"/>
            <a:chExt cx="886800" cy="886800"/>
          </a:xfrm>
        </p:grpSpPr>
        <p:sp>
          <p:nvSpPr>
            <p:cNvPr id="188" name="Google Shape;188;p23"/>
            <p:cNvSpPr/>
            <p:nvPr/>
          </p:nvSpPr>
          <p:spPr>
            <a:xfrm>
              <a:off x="4035013" y="3186917"/>
              <a:ext cx="886800" cy="8868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9" name="Google Shape;189;p23"/>
            <p:cNvPicPr preferRelativeResize="0"/>
            <p:nvPr/>
          </p:nvPicPr>
          <p:blipFill>
            <a:blip r:embed="rId5">
              <a:alphaModFix/>
            </a:blip>
            <a:stretch>
              <a:fillRect/>
            </a:stretch>
          </p:blipFill>
          <p:spPr>
            <a:xfrm>
              <a:off x="4172100" y="3324000"/>
              <a:ext cx="612648" cy="612648"/>
            </a:xfrm>
            <a:prstGeom prst="rect">
              <a:avLst/>
            </a:prstGeom>
            <a:noFill/>
            <a:ln>
              <a:noFill/>
            </a:ln>
          </p:spPr>
        </p:pic>
      </p:grpSp>
      <p:grpSp>
        <p:nvGrpSpPr>
          <p:cNvPr id="190" name="Google Shape;190;p23"/>
          <p:cNvGrpSpPr/>
          <p:nvPr/>
        </p:nvGrpSpPr>
        <p:grpSpPr>
          <a:xfrm>
            <a:off x="4035013" y="1433338"/>
            <a:ext cx="886800" cy="886800"/>
            <a:chOff x="4035013" y="1237575"/>
            <a:chExt cx="886800" cy="886800"/>
          </a:xfrm>
        </p:grpSpPr>
        <p:sp>
          <p:nvSpPr>
            <p:cNvPr id="191" name="Google Shape;191;p23"/>
            <p:cNvSpPr/>
            <p:nvPr/>
          </p:nvSpPr>
          <p:spPr>
            <a:xfrm>
              <a:off x="4035013" y="1237575"/>
              <a:ext cx="886800" cy="8868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3"/>
            <p:cNvPicPr preferRelativeResize="0"/>
            <p:nvPr/>
          </p:nvPicPr>
          <p:blipFill>
            <a:blip r:embed="rId6">
              <a:alphaModFix/>
            </a:blip>
            <a:stretch>
              <a:fillRect/>
            </a:stretch>
          </p:blipFill>
          <p:spPr>
            <a:xfrm>
              <a:off x="4172100" y="1374625"/>
              <a:ext cx="612648" cy="612648"/>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4"/>
          <p:cNvSpPr txBox="1"/>
          <p:nvPr/>
        </p:nvSpPr>
        <p:spPr>
          <a:xfrm>
            <a:off x="281650" y="332825"/>
            <a:ext cx="5410200" cy="13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2200" b="1" dirty="0">
                <a:solidFill>
                  <a:srgbClr val="00558F"/>
                </a:solidFill>
                <a:latin typeface="Montserrat"/>
                <a:ea typeface="Montserrat"/>
                <a:cs typeface="Montserrat"/>
                <a:sym typeface="Montserrat"/>
              </a:rPr>
              <a:t>Our Commitments with Million Girls Moonshot for Iowa Students</a:t>
            </a:r>
            <a:endParaRPr sz="2200" dirty="0">
              <a:solidFill>
                <a:srgbClr val="00558F"/>
              </a:solidFill>
              <a:latin typeface="Montserrat Medium"/>
              <a:ea typeface="Montserrat Medium"/>
              <a:cs typeface="Montserrat Medium"/>
              <a:sym typeface="Montserrat Medium"/>
            </a:endParaRPr>
          </a:p>
        </p:txBody>
      </p:sp>
      <p:sp>
        <p:nvSpPr>
          <p:cNvPr id="198" name="Google Shape;198;p24"/>
          <p:cNvSpPr txBox="1"/>
          <p:nvPr/>
        </p:nvSpPr>
        <p:spPr>
          <a:xfrm>
            <a:off x="173700" y="1463225"/>
            <a:ext cx="5457900" cy="32073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a:solidFill>
                  <a:schemeClr val="dk2"/>
                </a:solidFill>
                <a:latin typeface="Montserrat SemiBold"/>
                <a:ea typeface="Montserrat SemiBold"/>
                <a:cs typeface="Montserrat SemiBold"/>
                <a:sym typeface="Montserrat SemiBold"/>
              </a:rPr>
              <a:t>Deliver STEM learning experiences designed to help girls gain confidence, develop an </a:t>
            </a:r>
            <a:r>
              <a:rPr lang="en" b="1">
                <a:solidFill>
                  <a:srgbClr val="FFA12A"/>
                </a:solidFill>
                <a:latin typeface="Montserrat"/>
                <a:ea typeface="Montserrat"/>
                <a:cs typeface="Montserrat"/>
                <a:sym typeface="Montserrat"/>
              </a:rPr>
              <a:t>engineering mindset</a:t>
            </a:r>
            <a:r>
              <a:rPr lang="en">
                <a:solidFill>
                  <a:schemeClr val="dk2"/>
                </a:solidFill>
                <a:latin typeface="Montserrat SemiBold"/>
                <a:ea typeface="Montserrat SemiBold"/>
                <a:cs typeface="Montserrat SemiBold"/>
                <a:sym typeface="Montserrat SemiBold"/>
              </a:rPr>
              <a:t>, and build skills that employers demand.</a:t>
            </a:r>
            <a:endParaRPr>
              <a:solidFill>
                <a:schemeClr val="dk2"/>
              </a:solidFill>
              <a:latin typeface="Montserrat SemiBold"/>
              <a:ea typeface="Montserrat SemiBold"/>
              <a:cs typeface="Montserrat SemiBold"/>
              <a:sym typeface="Montserrat SemiBold"/>
            </a:endParaRPr>
          </a:p>
          <a:p>
            <a:pPr marL="0" lvl="0" indent="0" algn="l" rtl="0">
              <a:lnSpc>
                <a:spcPct val="125000"/>
              </a:lnSpc>
              <a:spcBef>
                <a:spcPts val="1000"/>
              </a:spcBef>
              <a:spcAft>
                <a:spcPts val="0"/>
              </a:spcAft>
              <a:buNone/>
            </a:pPr>
            <a:r>
              <a:rPr lang="en">
                <a:solidFill>
                  <a:schemeClr val="dk2"/>
                </a:solidFill>
                <a:latin typeface="Montserrat SemiBold"/>
                <a:ea typeface="Montserrat SemiBold"/>
                <a:cs typeface="Montserrat SemiBold"/>
                <a:sym typeface="Montserrat SemiBold"/>
              </a:rPr>
              <a:t>Create opportunities to interact with mentors who will help spark interest in STEM and STEM careers.</a:t>
            </a:r>
            <a:endParaRPr>
              <a:solidFill>
                <a:schemeClr val="dk2"/>
              </a:solidFill>
              <a:latin typeface="Montserrat SemiBold"/>
              <a:ea typeface="Montserrat SemiBold"/>
              <a:cs typeface="Montserrat SemiBold"/>
              <a:sym typeface="Montserrat SemiBold"/>
            </a:endParaRPr>
          </a:p>
          <a:p>
            <a:pPr marL="0" lvl="0" indent="0" algn="l" rtl="0">
              <a:lnSpc>
                <a:spcPct val="125000"/>
              </a:lnSpc>
              <a:spcBef>
                <a:spcPts val="1000"/>
              </a:spcBef>
              <a:spcAft>
                <a:spcPts val="0"/>
              </a:spcAft>
              <a:buNone/>
            </a:pPr>
            <a:r>
              <a:rPr lang="en">
                <a:solidFill>
                  <a:schemeClr val="dk2"/>
                </a:solidFill>
                <a:latin typeface="Montserrat SemiBold"/>
                <a:ea typeface="Montserrat SemiBold"/>
                <a:cs typeface="Montserrat SemiBold"/>
                <a:sym typeface="Montserrat SemiBold"/>
              </a:rPr>
              <a:t>Increase access to STEM learning for underserved youth.</a:t>
            </a:r>
            <a:endParaRPr>
              <a:solidFill>
                <a:schemeClr val="dk2"/>
              </a:solidFill>
              <a:latin typeface="Montserrat SemiBold"/>
              <a:ea typeface="Montserrat SemiBold"/>
              <a:cs typeface="Montserrat SemiBold"/>
              <a:sym typeface="Montserrat SemiBold"/>
            </a:endParaRPr>
          </a:p>
          <a:p>
            <a:pPr marL="0" lvl="0" indent="0" algn="l" rtl="0">
              <a:lnSpc>
                <a:spcPct val="125000"/>
              </a:lnSpc>
              <a:spcBef>
                <a:spcPts val="1000"/>
              </a:spcBef>
              <a:spcAft>
                <a:spcPts val="1000"/>
              </a:spcAft>
              <a:buNone/>
            </a:pPr>
            <a:r>
              <a:rPr lang="en">
                <a:solidFill>
                  <a:schemeClr val="dk2"/>
                </a:solidFill>
                <a:latin typeface="Montserrat SemiBold"/>
                <a:ea typeface="Montserrat SemiBold"/>
                <a:cs typeface="Montserrat SemiBold"/>
                <a:sym typeface="Montserrat SemiBold"/>
              </a:rPr>
              <a:t>Ensure afterschool educators have STEM resources and mentors.</a:t>
            </a:r>
            <a:endParaRPr>
              <a:solidFill>
                <a:schemeClr val="dk2"/>
              </a:solidFill>
              <a:latin typeface="Montserrat SemiBold"/>
              <a:ea typeface="Montserrat SemiBold"/>
              <a:cs typeface="Montserrat SemiBold"/>
              <a:sym typeface="Montserrat SemiBold"/>
            </a:endParaRPr>
          </a:p>
        </p:txBody>
      </p:sp>
      <p:pic>
        <p:nvPicPr>
          <p:cNvPr id="199" name="Google Shape;199;p24"/>
          <p:cNvPicPr preferRelativeResize="0"/>
          <p:nvPr/>
        </p:nvPicPr>
        <p:blipFill rotWithShape="1">
          <a:blip r:embed="rId3">
            <a:alphaModFix/>
          </a:blip>
          <a:srcRect l="4779" r="2049"/>
          <a:stretch/>
        </p:blipFill>
        <p:spPr>
          <a:xfrm>
            <a:off x="5766300" y="0"/>
            <a:ext cx="3377701" cy="514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1127250" y="409900"/>
            <a:ext cx="6889500" cy="942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2200" b="1" dirty="0">
                <a:solidFill>
                  <a:srgbClr val="00558F"/>
                </a:solidFill>
                <a:latin typeface="Montserrat"/>
                <a:ea typeface="Montserrat"/>
                <a:cs typeface="Montserrat"/>
                <a:sym typeface="Montserrat"/>
              </a:rPr>
              <a:t>Systemic barriers exist that prevent girls and youth of color from pursuing STEM interests.</a:t>
            </a:r>
            <a:endParaRPr sz="2200" b="1" dirty="0">
              <a:solidFill>
                <a:srgbClr val="00558F"/>
              </a:solidFill>
              <a:latin typeface="Montserrat"/>
              <a:ea typeface="Montserrat"/>
              <a:cs typeface="Montserrat"/>
              <a:sym typeface="Montserrat"/>
            </a:endParaRPr>
          </a:p>
        </p:txBody>
      </p:sp>
      <p:sp>
        <p:nvSpPr>
          <p:cNvPr id="205" name="Google Shape;205;p25"/>
          <p:cNvSpPr/>
          <p:nvPr/>
        </p:nvSpPr>
        <p:spPr>
          <a:xfrm>
            <a:off x="0" y="4281650"/>
            <a:ext cx="9144000" cy="8622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5"/>
          <p:cNvSpPr txBox="1"/>
          <p:nvPr/>
        </p:nvSpPr>
        <p:spPr>
          <a:xfrm>
            <a:off x="2343900" y="4428350"/>
            <a:ext cx="4456200" cy="4164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500"/>
              </a:spcAft>
              <a:buNone/>
            </a:pPr>
            <a:r>
              <a:rPr lang="en" sz="2200" b="1">
                <a:solidFill>
                  <a:srgbClr val="FFAB40"/>
                </a:solidFill>
                <a:latin typeface="Montserrat"/>
                <a:ea typeface="Montserrat"/>
                <a:cs typeface="Montserrat"/>
                <a:sym typeface="Montserrat"/>
              </a:rPr>
              <a:t>Afterschool is changing that.</a:t>
            </a:r>
            <a:endParaRPr sz="2200" b="1">
              <a:solidFill>
                <a:srgbClr val="FFAB40"/>
              </a:solidFill>
              <a:latin typeface="Montserrat"/>
              <a:ea typeface="Montserrat"/>
              <a:cs typeface="Montserrat"/>
              <a:sym typeface="Montserrat"/>
            </a:endParaRPr>
          </a:p>
        </p:txBody>
      </p:sp>
      <p:sp>
        <p:nvSpPr>
          <p:cNvPr id="207" name="Google Shape;207;p25"/>
          <p:cNvSpPr txBox="1"/>
          <p:nvPr/>
        </p:nvSpPr>
        <p:spPr>
          <a:xfrm>
            <a:off x="2872038" y="2875388"/>
            <a:ext cx="2407200" cy="31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FFFFFF"/>
                </a:solidFill>
                <a:latin typeface="Montserrat"/>
                <a:ea typeface="Montserrat"/>
                <a:cs typeface="Montserrat"/>
                <a:sym typeface="Montserrat"/>
              </a:rPr>
              <a:t>in Schooling</a:t>
            </a:r>
            <a:endParaRPr sz="1200" b="1">
              <a:solidFill>
                <a:srgbClr val="FFFFFF"/>
              </a:solidFill>
              <a:latin typeface="Montserrat"/>
              <a:ea typeface="Montserrat"/>
              <a:cs typeface="Montserrat"/>
              <a:sym typeface="Montserrat"/>
            </a:endParaRPr>
          </a:p>
        </p:txBody>
      </p:sp>
      <p:sp>
        <p:nvSpPr>
          <p:cNvPr id="208" name="Google Shape;208;p25"/>
          <p:cNvSpPr/>
          <p:nvPr/>
        </p:nvSpPr>
        <p:spPr>
          <a:xfrm>
            <a:off x="2659725" y="1747575"/>
            <a:ext cx="3801600" cy="1875600"/>
          </a:xfrm>
          <a:prstGeom prst="rect">
            <a:avLst/>
          </a:prstGeom>
          <a:solidFill>
            <a:srgbClr val="0083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5"/>
          <p:cNvSpPr/>
          <p:nvPr/>
        </p:nvSpPr>
        <p:spPr>
          <a:xfrm>
            <a:off x="2144225" y="2155725"/>
            <a:ext cx="1059300" cy="1059300"/>
          </a:xfrm>
          <a:prstGeom prst="ellipse">
            <a:avLst/>
          </a:prstGeom>
          <a:solidFill>
            <a:srgbClr val="FFAB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5"/>
          <p:cNvSpPr txBox="1"/>
          <p:nvPr/>
        </p:nvSpPr>
        <p:spPr>
          <a:xfrm>
            <a:off x="3036050" y="1798900"/>
            <a:ext cx="3125700" cy="35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FFFFFF"/>
                </a:solidFill>
                <a:latin typeface="Montserrat"/>
                <a:ea typeface="Montserrat"/>
                <a:cs typeface="Montserrat"/>
                <a:sym typeface="Montserrat"/>
              </a:rPr>
              <a:t>Kids who live in poverty receive</a:t>
            </a:r>
            <a:endParaRPr sz="1200" b="1">
              <a:solidFill>
                <a:srgbClr val="FFFFFF"/>
              </a:solidFill>
              <a:latin typeface="Montserrat"/>
              <a:ea typeface="Montserrat"/>
              <a:cs typeface="Montserrat"/>
              <a:sym typeface="Montserrat"/>
            </a:endParaRPr>
          </a:p>
        </p:txBody>
      </p:sp>
      <p:sp>
        <p:nvSpPr>
          <p:cNvPr id="211" name="Google Shape;211;p25"/>
          <p:cNvSpPr txBox="1"/>
          <p:nvPr/>
        </p:nvSpPr>
        <p:spPr>
          <a:xfrm>
            <a:off x="3203526" y="2197625"/>
            <a:ext cx="3161400" cy="732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700" b="1">
                <a:solidFill>
                  <a:srgbClr val="FFFFFF"/>
                </a:solidFill>
                <a:latin typeface="Montserrat"/>
                <a:ea typeface="Montserrat"/>
                <a:cs typeface="Montserrat"/>
                <a:sym typeface="Montserrat"/>
              </a:rPr>
              <a:t>5 less years</a:t>
            </a:r>
            <a:r>
              <a:rPr lang="en" sz="2500" b="1">
                <a:solidFill>
                  <a:srgbClr val="FFFFFF"/>
                </a:solidFill>
                <a:latin typeface="Montserrat"/>
                <a:ea typeface="Montserrat"/>
                <a:cs typeface="Montserrat"/>
                <a:sym typeface="Montserrat"/>
              </a:rPr>
              <a:t> </a:t>
            </a:r>
            <a:endParaRPr sz="2500" b="1">
              <a:solidFill>
                <a:srgbClr val="FFFFFF"/>
              </a:solidFill>
              <a:latin typeface="Montserrat"/>
              <a:ea typeface="Montserrat"/>
              <a:cs typeface="Montserrat"/>
              <a:sym typeface="Montserrat"/>
            </a:endParaRPr>
          </a:p>
        </p:txBody>
      </p:sp>
      <p:sp>
        <p:nvSpPr>
          <p:cNvPr id="212" name="Google Shape;212;p25"/>
          <p:cNvSpPr txBox="1"/>
          <p:nvPr/>
        </p:nvSpPr>
        <p:spPr>
          <a:xfrm>
            <a:off x="3203625" y="2972250"/>
            <a:ext cx="3161400" cy="31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200" b="1">
                <a:solidFill>
                  <a:srgbClr val="FFFFFF"/>
                </a:solidFill>
                <a:latin typeface="Montserrat"/>
                <a:ea typeface="Montserrat"/>
                <a:cs typeface="Montserrat"/>
                <a:sym typeface="Montserrat"/>
              </a:rPr>
              <a:t>in school and learning, compared to their middle-income peers</a:t>
            </a:r>
            <a:endParaRPr sz="1200" b="1">
              <a:solidFill>
                <a:srgbClr val="FFFFFF"/>
              </a:solidFill>
              <a:latin typeface="Montserrat"/>
              <a:ea typeface="Montserrat"/>
              <a:cs typeface="Montserrat"/>
              <a:sym typeface="Montserrat"/>
            </a:endParaRPr>
          </a:p>
        </p:txBody>
      </p:sp>
      <p:pic>
        <p:nvPicPr>
          <p:cNvPr id="213" name="Google Shape;213;p25"/>
          <p:cNvPicPr preferRelativeResize="0"/>
          <p:nvPr/>
        </p:nvPicPr>
        <p:blipFill>
          <a:blip r:embed="rId3">
            <a:alphaModFix/>
          </a:blip>
          <a:stretch>
            <a:fillRect/>
          </a:stretch>
        </p:blipFill>
        <p:spPr>
          <a:xfrm flipH="1">
            <a:off x="2150651" y="2085975"/>
            <a:ext cx="1129075" cy="11290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6"/>
          <p:cNvSpPr/>
          <p:nvPr/>
        </p:nvSpPr>
        <p:spPr>
          <a:xfrm>
            <a:off x="4781100" y="-225"/>
            <a:ext cx="4362900" cy="5143500"/>
          </a:xfrm>
          <a:prstGeom prst="rect">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txBox="1"/>
          <p:nvPr/>
        </p:nvSpPr>
        <p:spPr>
          <a:xfrm>
            <a:off x="5202275" y="724225"/>
            <a:ext cx="3491400" cy="2997900"/>
          </a:xfrm>
          <a:prstGeom prst="rect">
            <a:avLst/>
          </a:prstGeom>
          <a:noFill/>
          <a:ln>
            <a:noFill/>
          </a:ln>
        </p:spPr>
        <p:txBody>
          <a:bodyPr spcFirstLastPara="1" wrap="square" lIns="91425" tIns="91425" rIns="91425" bIns="91425" anchor="t" anchorCtr="0">
            <a:noAutofit/>
          </a:bodyPr>
          <a:lstStyle/>
          <a:p>
            <a:pPr marL="0" lvl="0" indent="0" algn="l" rtl="0">
              <a:lnSpc>
                <a:spcPct val="125000"/>
              </a:lnSpc>
              <a:spcBef>
                <a:spcPts val="0"/>
              </a:spcBef>
              <a:spcAft>
                <a:spcPts val="0"/>
              </a:spcAft>
              <a:buNone/>
            </a:pPr>
            <a:r>
              <a:rPr lang="en" sz="2200">
                <a:solidFill>
                  <a:srgbClr val="00558F"/>
                </a:solidFill>
                <a:latin typeface="Montserrat SemiBold"/>
                <a:ea typeface="Montserrat SemiBold"/>
                <a:cs typeface="Montserrat SemiBold"/>
                <a:sym typeface="Montserrat SemiBold"/>
              </a:rPr>
              <a:t>The COVID-19 pandemic has deepened inequities in education. </a:t>
            </a:r>
            <a:br>
              <a:rPr lang="en" sz="2200">
                <a:solidFill>
                  <a:srgbClr val="00558F"/>
                </a:solidFill>
                <a:latin typeface="Montserrat SemiBold"/>
                <a:ea typeface="Montserrat SemiBold"/>
                <a:cs typeface="Montserrat SemiBold"/>
                <a:sym typeface="Montserrat SemiBold"/>
              </a:rPr>
            </a:br>
            <a:r>
              <a:rPr lang="en" sz="2200">
                <a:solidFill>
                  <a:srgbClr val="00558F"/>
                </a:solidFill>
                <a:latin typeface="Montserrat SemiBold"/>
                <a:ea typeface="Montserrat SemiBold"/>
                <a:cs typeface="Montserrat SemiBold"/>
                <a:sym typeface="Montserrat SemiBold"/>
              </a:rPr>
              <a:t/>
            </a:r>
            <a:br>
              <a:rPr lang="en" sz="2200">
                <a:solidFill>
                  <a:srgbClr val="00558F"/>
                </a:solidFill>
                <a:latin typeface="Montserrat SemiBold"/>
                <a:ea typeface="Montserrat SemiBold"/>
                <a:cs typeface="Montserrat SemiBold"/>
                <a:sym typeface="Montserrat SemiBold"/>
              </a:rPr>
            </a:br>
            <a:r>
              <a:rPr lang="en" sz="2200">
                <a:solidFill>
                  <a:srgbClr val="00558F"/>
                </a:solidFill>
                <a:latin typeface="Montserrat SemiBold"/>
                <a:ea typeface="Montserrat SemiBold"/>
                <a:cs typeface="Montserrat SemiBold"/>
                <a:sym typeface="Montserrat SemiBold"/>
              </a:rPr>
              <a:t>Afterschool programs are expanding to meet students’ needs today.</a:t>
            </a:r>
            <a:endParaRPr sz="2200">
              <a:solidFill>
                <a:srgbClr val="00558F"/>
              </a:solidFill>
              <a:latin typeface="Montserrat SemiBold"/>
              <a:ea typeface="Montserrat SemiBold"/>
              <a:cs typeface="Montserrat SemiBold"/>
              <a:sym typeface="Montserrat SemiBold"/>
            </a:endParaRPr>
          </a:p>
        </p:txBody>
      </p:sp>
      <p:pic>
        <p:nvPicPr>
          <p:cNvPr id="220" name="Google Shape;220;p26"/>
          <p:cNvPicPr preferRelativeResize="0"/>
          <p:nvPr/>
        </p:nvPicPr>
        <p:blipFill rotWithShape="1">
          <a:blip r:embed="rId3">
            <a:alphaModFix/>
          </a:blip>
          <a:srcRect l="24725" t="781" r="10377" b="6134"/>
          <a:stretch/>
        </p:blipFill>
        <p:spPr>
          <a:xfrm flipH="1">
            <a:off x="-2" y="0"/>
            <a:ext cx="4781102"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27"/>
          <p:cNvPicPr preferRelativeResize="0"/>
          <p:nvPr/>
        </p:nvPicPr>
        <p:blipFill rotWithShape="1">
          <a:blip r:embed="rId3">
            <a:alphaModFix/>
          </a:blip>
          <a:srcRect l="31041" t="14217" r="2144" b="18968"/>
          <a:stretch/>
        </p:blipFill>
        <p:spPr>
          <a:xfrm>
            <a:off x="5715000" y="0"/>
            <a:ext cx="3429005" cy="5143507"/>
          </a:xfrm>
          <a:prstGeom prst="rect">
            <a:avLst/>
          </a:prstGeom>
          <a:noFill/>
          <a:ln>
            <a:noFill/>
          </a:ln>
        </p:spPr>
      </p:pic>
      <p:sp>
        <p:nvSpPr>
          <p:cNvPr id="226" name="Google Shape;226;p27"/>
          <p:cNvSpPr/>
          <p:nvPr/>
        </p:nvSpPr>
        <p:spPr>
          <a:xfrm>
            <a:off x="0" y="-225"/>
            <a:ext cx="5715000" cy="5143500"/>
          </a:xfrm>
          <a:prstGeom prst="rect">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7"/>
          <p:cNvSpPr txBox="1"/>
          <p:nvPr/>
        </p:nvSpPr>
        <p:spPr>
          <a:xfrm>
            <a:off x="390175" y="808150"/>
            <a:ext cx="4702200" cy="232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700" dirty="0">
                <a:solidFill>
                  <a:srgbClr val="00558F"/>
                </a:solidFill>
                <a:latin typeface="Montserrat SemiBold"/>
                <a:ea typeface="Montserrat SemiBold"/>
                <a:cs typeface="Montserrat SemiBold"/>
                <a:sym typeface="Montserrat SemiBold"/>
              </a:rPr>
              <a:t>With your support, the Million Girls Moonshot will bring new STEM learning opportunities </a:t>
            </a:r>
            <a:br>
              <a:rPr lang="en" sz="2700" dirty="0">
                <a:solidFill>
                  <a:srgbClr val="00558F"/>
                </a:solidFill>
                <a:latin typeface="Montserrat SemiBold"/>
                <a:ea typeface="Montserrat SemiBold"/>
                <a:cs typeface="Montserrat SemiBold"/>
                <a:sym typeface="Montserrat SemiBold"/>
              </a:rPr>
            </a:br>
            <a:r>
              <a:rPr lang="en" sz="2700" dirty="0">
                <a:solidFill>
                  <a:srgbClr val="00558F"/>
                </a:solidFill>
                <a:latin typeface="Montserrat SemiBold"/>
                <a:ea typeface="Montserrat SemiBold"/>
                <a:cs typeface="Montserrat SemiBold"/>
                <a:sym typeface="Montserrat SemiBold"/>
              </a:rPr>
              <a:t>to kids across Iowa.</a:t>
            </a:r>
            <a:endParaRPr sz="2700" dirty="0">
              <a:solidFill>
                <a:srgbClr val="00558F"/>
              </a:solidFill>
              <a:latin typeface="Montserrat SemiBold"/>
              <a:ea typeface="Montserrat SemiBold"/>
              <a:cs typeface="Montserrat SemiBold"/>
              <a:sym typeface="Montserrat SemiBold"/>
            </a:endParaRPr>
          </a:p>
        </p:txBody>
      </p:sp>
      <p:sp>
        <p:nvSpPr>
          <p:cNvPr id="228" name="Google Shape;228;p27"/>
          <p:cNvSpPr/>
          <p:nvPr/>
        </p:nvSpPr>
        <p:spPr>
          <a:xfrm>
            <a:off x="0" y="4051775"/>
            <a:ext cx="9144000" cy="12240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7"/>
          <p:cNvSpPr txBox="1"/>
          <p:nvPr/>
        </p:nvSpPr>
        <p:spPr>
          <a:xfrm>
            <a:off x="2220900" y="4369925"/>
            <a:ext cx="4702200" cy="58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100" b="1">
                <a:solidFill>
                  <a:srgbClr val="FFFFFF"/>
                </a:solidFill>
                <a:latin typeface="Montserrat"/>
                <a:ea typeface="Montserrat"/>
                <a:cs typeface="Montserrat"/>
                <a:sym typeface="Montserrat"/>
              </a:rPr>
              <a:t>The Time Is Now.</a:t>
            </a:r>
            <a:endParaRPr sz="3100" b="1">
              <a:solidFill>
                <a:srgbClr val="FFFFFF"/>
              </a:solidFill>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p:nvPr/>
        </p:nvSpPr>
        <p:spPr>
          <a:xfrm>
            <a:off x="5792400" y="3681600"/>
            <a:ext cx="3351600" cy="1510800"/>
          </a:xfrm>
          <a:prstGeom prst="rect">
            <a:avLst/>
          </a:prstGeom>
          <a:solidFill>
            <a:srgbClr val="0383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A12A"/>
              </a:solidFill>
            </a:endParaRPr>
          </a:p>
        </p:txBody>
      </p:sp>
      <p:pic>
        <p:nvPicPr>
          <p:cNvPr id="235" name="Google Shape;235;p28"/>
          <p:cNvPicPr preferRelativeResize="0"/>
          <p:nvPr/>
        </p:nvPicPr>
        <p:blipFill rotWithShape="1">
          <a:blip r:embed="rId3">
            <a:alphaModFix/>
          </a:blip>
          <a:srcRect t="28496" r="10281" b="17317"/>
          <a:stretch/>
        </p:blipFill>
        <p:spPr>
          <a:xfrm>
            <a:off x="0" y="0"/>
            <a:ext cx="9144002" cy="3681596"/>
          </a:xfrm>
          <a:prstGeom prst="rect">
            <a:avLst/>
          </a:prstGeom>
          <a:noFill/>
          <a:ln>
            <a:noFill/>
          </a:ln>
        </p:spPr>
      </p:pic>
      <p:pic>
        <p:nvPicPr>
          <p:cNvPr id="236" name="Google Shape;236;p28"/>
          <p:cNvPicPr preferRelativeResize="0"/>
          <p:nvPr/>
        </p:nvPicPr>
        <p:blipFill>
          <a:blip r:embed="rId4">
            <a:alphaModFix amt="52000"/>
          </a:blip>
          <a:stretch>
            <a:fillRect/>
          </a:stretch>
        </p:blipFill>
        <p:spPr>
          <a:xfrm>
            <a:off x="0" y="2275775"/>
            <a:ext cx="9143999" cy="1405824"/>
          </a:xfrm>
          <a:prstGeom prst="rect">
            <a:avLst/>
          </a:prstGeom>
          <a:noFill/>
          <a:ln>
            <a:noFill/>
          </a:ln>
        </p:spPr>
      </p:pic>
      <p:sp>
        <p:nvSpPr>
          <p:cNvPr id="237" name="Google Shape;237;p28"/>
          <p:cNvSpPr/>
          <p:nvPr/>
        </p:nvSpPr>
        <p:spPr>
          <a:xfrm>
            <a:off x="0" y="3681600"/>
            <a:ext cx="5792400" cy="15108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3BB"/>
              </a:solidFill>
            </a:endParaRPr>
          </a:p>
        </p:txBody>
      </p:sp>
      <p:sp>
        <p:nvSpPr>
          <p:cNvPr id="238" name="Google Shape;238;p28"/>
          <p:cNvSpPr txBox="1"/>
          <p:nvPr/>
        </p:nvSpPr>
        <p:spPr>
          <a:xfrm>
            <a:off x="0" y="3792053"/>
            <a:ext cx="5792400" cy="1123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sz="3000" b="1" dirty="0">
                <a:solidFill>
                  <a:srgbClr val="FFFFFF"/>
                </a:solidFill>
                <a:latin typeface="Montserrat"/>
                <a:ea typeface="Montserrat"/>
                <a:cs typeface="Montserrat"/>
                <a:sym typeface="Montserrat"/>
              </a:rPr>
              <a:t>Here’s what we’ve</a:t>
            </a:r>
          </a:p>
          <a:p>
            <a:pPr marL="0" lvl="0" indent="0" algn="ctr" rtl="0">
              <a:lnSpc>
                <a:spcPct val="115000"/>
              </a:lnSpc>
              <a:spcBef>
                <a:spcPts val="0"/>
              </a:spcBef>
              <a:spcAft>
                <a:spcPts val="500"/>
              </a:spcAft>
              <a:buNone/>
            </a:pPr>
            <a:r>
              <a:rPr lang="en-US" sz="3000" b="1" dirty="0">
                <a:solidFill>
                  <a:srgbClr val="FFFFFF"/>
                </a:solidFill>
                <a:latin typeface="Montserrat"/>
                <a:ea typeface="Montserrat Medium"/>
                <a:cs typeface="Montserrat Medium"/>
                <a:sym typeface="Montserrat"/>
              </a:rPr>
              <a:t>been up to.</a:t>
            </a:r>
            <a:endParaRPr sz="3000" dirty="0">
              <a:solidFill>
                <a:srgbClr val="FFAB40"/>
              </a:solidFill>
              <a:latin typeface="Montserrat Medium"/>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3" name="Google Shape;153;p21"/>
          <p:cNvSpPr/>
          <p:nvPr/>
        </p:nvSpPr>
        <p:spPr>
          <a:xfrm>
            <a:off x="0" y="0"/>
            <a:ext cx="3650100" cy="51795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3BB"/>
              </a:solidFill>
            </a:endParaRPr>
          </a:p>
        </p:txBody>
      </p:sp>
      <p:sp>
        <p:nvSpPr>
          <p:cNvPr id="154" name="Google Shape;154;p21"/>
          <p:cNvSpPr txBox="1"/>
          <p:nvPr/>
        </p:nvSpPr>
        <p:spPr>
          <a:xfrm>
            <a:off x="115650" y="688368"/>
            <a:ext cx="3418800" cy="28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US" sz="2800" b="1" dirty="0">
                <a:solidFill>
                  <a:srgbClr val="FFFFFF"/>
                </a:solidFill>
                <a:latin typeface="Montserrat"/>
                <a:ea typeface="Montserrat"/>
                <a:cs typeface="Montserrat"/>
                <a:sym typeface="Montserrat"/>
              </a:rPr>
              <a:t>With help from the </a:t>
            </a:r>
            <a:r>
              <a:rPr lang="en" sz="2800" b="1" dirty="0">
                <a:solidFill>
                  <a:srgbClr val="FFFFFF"/>
                </a:solidFill>
                <a:latin typeface="Montserrat"/>
                <a:ea typeface="Montserrat"/>
                <a:cs typeface="Montserrat"/>
                <a:sym typeface="Montserrat"/>
              </a:rPr>
              <a:t>Active Learning Community Partnership (ALCP), the I</a:t>
            </a:r>
            <a:r>
              <a:rPr lang="en-US" sz="2800" b="1" dirty="0">
                <a:solidFill>
                  <a:srgbClr val="FFFFFF"/>
                </a:solidFill>
                <a:latin typeface="Montserrat"/>
                <a:ea typeface="Montserrat"/>
                <a:cs typeface="Montserrat"/>
                <a:sym typeface="Montserrat"/>
              </a:rPr>
              <a:t>o</a:t>
            </a:r>
            <a:r>
              <a:rPr lang="en" sz="2800" b="1" dirty="0" err="1">
                <a:solidFill>
                  <a:srgbClr val="FFFFFF"/>
                </a:solidFill>
                <a:latin typeface="Montserrat"/>
                <a:ea typeface="Montserrat"/>
                <a:cs typeface="Montserrat"/>
                <a:sym typeface="Montserrat"/>
              </a:rPr>
              <a:t>wa</a:t>
            </a:r>
            <a:r>
              <a:rPr lang="en" sz="2800" b="1" dirty="0">
                <a:solidFill>
                  <a:srgbClr val="FFFFFF"/>
                </a:solidFill>
                <a:latin typeface="Montserrat"/>
                <a:ea typeface="Montserrat"/>
                <a:cs typeface="Montserrat"/>
                <a:sym typeface="Montserrat"/>
              </a:rPr>
              <a:t> Afterschool Alliance launched their MGM work. </a:t>
            </a:r>
            <a:endParaRPr sz="2800" dirty="0">
              <a:solidFill>
                <a:srgbClr val="FFFFFF"/>
              </a:solidFill>
              <a:latin typeface="Montserrat Medium"/>
              <a:ea typeface="Montserrat Medium"/>
              <a:cs typeface="Montserrat Medium"/>
              <a:sym typeface="Montserrat Medium"/>
            </a:endParaRPr>
          </a:p>
        </p:txBody>
      </p:sp>
      <p:sp>
        <p:nvSpPr>
          <p:cNvPr id="2" name="TextBox 1">
            <a:extLst>
              <a:ext uri="{FF2B5EF4-FFF2-40B4-BE49-F238E27FC236}">
                <a16:creationId xmlns:a16="http://schemas.microsoft.com/office/drawing/2014/main" xmlns="" id="{838897A6-BA9B-E64C-95FF-23E77E5701B4}"/>
              </a:ext>
            </a:extLst>
          </p:cNvPr>
          <p:cNvSpPr txBox="1"/>
          <p:nvPr/>
        </p:nvSpPr>
        <p:spPr>
          <a:xfrm>
            <a:off x="3971453" y="124052"/>
            <a:ext cx="4625788" cy="4279761"/>
          </a:xfrm>
          <a:prstGeom prst="rect">
            <a:avLst/>
          </a:prstGeom>
          <a:noFill/>
        </p:spPr>
        <p:txBody>
          <a:bodyPr wrap="square" rtlCol="0">
            <a:spAutoFit/>
          </a:bodyPr>
          <a:lstStyle/>
          <a:p>
            <a:pPr lvl="0">
              <a:lnSpc>
                <a:spcPct val="115000"/>
              </a:lnSpc>
              <a:spcAft>
                <a:spcPts val="500"/>
              </a:spcAft>
            </a:pPr>
            <a:r>
              <a:rPr lang="en-US" sz="3200" b="1" dirty="0">
                <a:solidFill>
                  <a:srgbClr val="0070C0"/>
                </a:solidFill>
                <a:latin typeface="Montserrat"/>
                <a:ea typeface="Montserrat"/>
                <a:cs typeface="Montserrat"/>
                <a:sym typeface="Montserrat"/>
              </a:rPr>
              <a:t>Members of the ALCP:</a:t>
            </a:r>
          </a:p>
          <a:p>
            <a:pPr marL="285750" lvl="0" indent="-285750">
              <a:lnSpc>
                <a:spcPct val="115000"/>
              </a:lnSpc>
              <a:spcAft>
                <a:spcPts val="500"/>
              </a:spcAft>
              <a:buFont typeface="Arial" panose="020B0604020202020204" pitchFamily="34" charset="0"/>
              <a:buChar char="•"/>
            </a:pPr>
            <a:r>
              <a:rPr lang="en-US" sz="3200" b="1" dirty="0">
                <a:solidFill>
                  <a:srgbClr val="0070C0"/>
                </a:solidFill>
                <a:latin typeface="Montserrat"/>
                <a:ea typeface="Montserrat Medium"/>
                <a:cs typeface="Montserrat Medium"/>
                <a:sym typeface="Montserrat"/>
              </a:rPr>
              <a:t>Iowa Afterschool Alliance</a:t>
            </a:r>
          </a:p>
          <a:p>
            <a:pPr marL="285750" lvl="0" indent="-285750">
              <a:lnSpc>
                <a:spcPct val="115000"/>
              </a:lnSpc>
              <a:spcAft>
                <a:spcPts val="500"/>
              </a:spcAft>
              <a:buFont typeface="Arial" panose="020B0604020202020204" pitchFamily="34" charset="0"/>
              <a:buChar char="•"/>
            </a:pPr>
            <a:r>
              <a:rPr lang="en-US" sz="3200" b="1" dirty="0">
                <a:solidFill>
                  <a:srgbClr val="0070C0"/>
                </a:solidFill>
                <a:latin typeface="Montserrat"/>
                <a:ea typeface="Montserrat Medium"/>
                <a:cs typeface="Montserrat Medium"/>
                <a:sym typeface="Montserrat"/>
              </a:rPr>
              <a:t>Science Center of Iowa</a:t>
            </a:r>
          </a:p>
          <a:p>
            <a:pPr marL="285750" lvl="0" indent="-285750">
              <a:lnSpc>
                <a:spcPct val="115000"/>
              </a:lnSpc>
              <a:spcAft>
                <a:spcPts val="500"/>
              </a:spcAft>
              <a:buFont typeface="Arial" panose="020B0604020202020204" pitchFamily="34" charset="0"/>
              <a:buChar char="•"/>
            </a:pPr>
            <a:r>
              <a:rPr lang="en-US" sz="3200" b="1" dirty="0">
                <a:solidFill>
                  <a:srgbClr val="0070C0"/>
                </a:solidFill>
                <a:latin typeface="Montserrat"/>
                <a:ea typeface="Montserrat Medium"/>
                <a:cs typeface="Montserrat Medium"/>
                <a:sym typeface="Montserrat"/>
              </a:rPr>
              <a:t>Iowa Children’s Museum</a:t>
            </a:r>
          </a:p>
          <a:p>
            <a:pPr marL="285750" lvl="0" indent="-285750">
              <a:lnSpc>
                <a:spcPct val="115000"/>
              </a:lnSpc>
              <a:spcAft>
                <a:spcPts val="500"/>
              </a:spcAft>
              <a:buFont typeface="Arial" panose="020B0604020202020204" pitchFamily="34" charset="0"/>
              <a:buChar char="•"/>
            </a:pPr>
            <a:r>
              <a:rPr lang="en-US" sz="3200" b="1" dirty="0">
                <a:solidFill>
                  <a:srgbClr val="0070C0"/>
                </a:solidFill>
                <a:latin typeface="Montserrat"/>
                <a:ea typeface="Montserrat Medium"/>
                <a:cs typeface="Montserrat Medium"/>
                <a:sym typeface="Montserrat"/>
              </a:rPr>
              <a:t>Blank Park Zoo</a:t>
            </a:r>
            <a:endParaRPr lang="en-US" sz="3200" dirty="0">
              <a:solidFill>
                <a:srgbClr val="0070C0"/>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2197280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p:nvPr/>
        </p:nvSpPr>
        <p:spPr>
          <a:xfrm>
            <a:off x="0" y="0"/>
            <a:ext cx="9144000" cy="5192400"/>
          </a:xfrm>
          <a:prstGeom prst="rect">
            <a:avLst/>
          </a:prstGeom>
          <a:solidFill>
            <a:srgbClr val="00558F"/>
          </a:solidFill>
          <a:ln>
            <a:noFill/>
          </a:ln>
        </p:spPr>
        <p:txBody>
          <a:bodyPr spcFirstLastPara="1" wrap="square" lIns="91425" tIns="91425" rIns="91425" bIns="91425" anchor="ctr" anchorCtr="0">
            <a:noAutofit/>
          </a:bodyPr>
          <a:lstStyle/>
          <a:p>
            <a:pPr lvl="0" algn="ctr">
              <a:lnSpc>
                <a:spcPct val="115000"/>
              </a:lnSpc>
              <a:spcAft>
                <a:spcPts val="500"/>
              </a:spcAft>
            </a:pPr>
            <a:r>
              <a:rPr lang="en-US" sz="3600" b="1" dirty="0">
                <a:solidFill>
                  <a:srgbClr val="FFFFFF"/>
                </a:solidFill>
                <a:latin typeface="Montserrat"/>
                <a:ea typeface="Montserrat"/>
                <a:cs typeface="Montserrat"/>
                <a:sym typeface="Montserrat"/>
              </a:rPr>
              <a:t>Members of the ALCP worked together to create STEM based lesson plans for Iowa afterschool programs</a:t>
            </a:r>
            <a:r>
              <a:rPr lang="en-US" b="1" dirty="0">
                <a:solidFill>
                  <a:srgbClr val="FFFFFF"/>
                </a:solidFill>
                <a:latin typeface="Montserrat"/>
                <a:ea typeface="Montserrat"/>
                <a:cs typeface="Montserrat"/>
                <a:sym typeface="Montserrat"/>
              </a:rPr>
              <a:t>. </a:t>
            </a:r>
            <a:endParaRPr lang="en-US" dirty="0">
              <a:solidFill>
                <a:srgbClr val="FFFFFF"/>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3555086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p:nvPr/>
        </p:nvSpPr>
        <p:spPr>
          <a:xfrm>
            <a:off x="0" y="0"/>
            <a:ext cx="9144000" cy="5192400"/>
          </a:xfrm>
          <a:prstGeom prst="rect">
            <a:avLst/>
          </a:prstGeom>
          <a:solidFill>
            <a:srgbClr val="00558F"/>
          </a:solidFill>
          <a:ln>
            <a:noFill/>
          </a:ln>
        </p:spPr>
        <p:txBody>
          <a:bodyPr spcFirstLastPara="1" wrap="square" lIns="91425" tIns="91425" rIns="91425" bIns="91425" anchor="ctr" anchorCtr="0">
            <a:noAutofit/>
          </a:bodyPr>
          <a:lstStyle/>
          <a:p>
            <a:pPr lvl="0" algn="ctr">
              <a:lnSpc>
                <a:spcPct val="115000"/>
              </a:lnSpc>
              <a:spcAft>
                <a:spcPts val="500"/>
              </a:spcAft>
            </a:pPr>
            <a:r>
              <a:rPr lang="en-US" sz="3600" b="1" dirty="0">
                <a:solidFill>
                  <a:srgbClr val="FFFFFF"/>
                </a:solidFill>
                <a:latin typeface="Montserrat"/>
                <a:ea typeface="Montserrat"/>
                <a:cs typeface="Montserrat"/>
                <a:sym typeface="Montserrat"/>
              </a:rPr>
              <a:t>You can view the Lesson Plan Repository by visiting </a:t>
            </a:r>
            <a:r>
              <a:rPr lang="en-US" sz="3600" b="1" dirty="0" err="1">
                <a:solidFill>
                  <a:srgbClr val="FFFFFF"/>
                </a:solidFill>
                <a:latin typeface="Montserrat"/>
                <a:ea typeface="Montserrat"/>
                <a:cs typeface="Montserrat"/>
                <a:sym typeface="Montserrat"/>
              </a:rPr>
              <a:t>www.stemforiowa.org</a:t>
            </a:r>
            <a:r>
              <a:rPr lang="en-US" sz="3600" b="1" dirty="0">
                <a:solidFill>
                  <a:srgbClr val="FFFFFF"/>
                </a:solidFill>
                <a:latin typeface="Montserrat"/>
                <a:ea typeface="Montserrat"/>
                <a:cs typeface="Montserrat"/>
                <a:sym typeface="Montserrat"/>
              </a:rPr>
              <a:t>.</a:t>
            </a:r>
            <a:endParaRPr lang="en-US" dirty="0">
              <a:solidFill>
                <a:srgbClr val="FFFFFF"/>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3844883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4"/>
          <p:cNvPicPr preferRelativeResize="0"/>
          <p:nvPr/>
        </p:nvPicPr>
        <p:blipFill rotWithShape="1">
          <a:blip r:embed="rId3">
            <a:alphaModFix/>
          </a:blip>
          <a:srcRect l="26532" r="8943"/>
          <a:stretch/>
        </p:blipFill>
        <p:spPr>
          <a:xfrm>
            <a:off x="4168500" y="0"/>
            <a:ext cx="4975500" cy="5143500"/>
          </a:xfrm>
          <a:prstGeom prst="rect">
            <a:avLst/>
          </a:prstGeom>
          <a:noFill/>
          <a:ln>
            <a:noFill/>
          </a:ln>
        </p:spPr>
      </p:pic>
      <p:sp>
        <p:nvSpPr>
          <p:cNvPr id="64" name="Google Shape;64;p14"/>
          <p:cNvSpPr/>
          <p:nvPr/>
        </p:nvSpPr>
        <p:spPr>
          <a:xfrm>
            <a:off x="0" y="0"/>
            <a:ext cx="4168500" cy="51435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4"/>
          <p:cNvSpPr txBox="1"/>
          <p:nvPr/>
        </p:nvSpPr>
        <p:spPr>
          <a:xfrm>
            <a:off x="344600" y="578100"/>
            <a:ext cx="3748500" cy="119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3000" b="1">
                <a:solidFill>
                  <a:srgbClr val="FFAB40"/>
                </a:solidFill>
                <a:latin typeface="Montserrat"/>
                <a:ea typeface="Montserrat"/>
                <a:cs typeface="Montserrat"/>
                <a:sym typeface="Montserrat"/>
              </a:rPr>
              <a:t>About Million Girls Moonshot</a:t>
            </a:r>
            <a:endParaRPr sz="3000" b="1">
              <a:solidFill>
                <a:srgbClr val="FFAB40"/>
              </a:solidFill>
              <a:latin typeface="Montserrat"/>
              <a:ea typeface="Montserrat"/>
              <a:cs typeface="Montserrat"/>
              <a:sym typeface="Montserrat"/>
            </a:endParaRPr>
          </a:p>
        </p:txBody>
      </p:sp>
      <p:sp>
        <p:nvSpPr>
          <p:cNvPr id="66" name="Google Shape;66;p14"/>
          <p:cNvSpPr txBox="1"/>
          <p:nvPr/>
        </p:nvSpPr>
        <p:spPr>
          <a:xfrm>
            <a:off x="344600" y="2571750"/>
            <a:ext cx="3261000" cy="1772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600">
                <a:solidFill>
                  <a:srgbClr val="FFFFFF"/>
                </a:solidFill>
                <a:latin typeface="Montserrat Medium"/>
                <a:ea typeface="Montserrat Medium"/>
                <a:cs typeface="Montserrat Medium"/>
                <a:sym typeface="Montserrat Medium"/>
              </a:rPr>
              <a:t>New afterschool initiative designed to close the science and engineering gender gap by engaging one million girls across the country in STEM learning by 2025.</a:t>
            </a:r>
            <a:endParaRPr sz="1600">
              <a:solidFill>
                <a:srgbClr val="FFFFFF"/>
              </a:solidFill>
              <a:latin typeface="Montserrat Medium"/>
              <a:ea typeface="Montserrat Medium"/>
              <a:cs typeface="Montserrat Medium"/>
              <a:sym typeface="Montserrat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001E09-478A-0C4D-A041-15566A4001C0}"/>
              </a:ext>
            </a:extLst>
          </p:cNvPr>
          <p:cNvSpPr>
            <a:spLocks noGrp="1"/>
          </p:cNvSpPr>
          <p:nvPr>
            <p:ph type="title"/>
          </p:nvPr>
        </p:nvSpPr>
        <p:spPr/>
        <p:txBody>
          <a:bodyPr/>
          <a:lstStyle/>
          <a:p>
            <a:r>
              <a:rPr lang="en-US" b="1" dirty="0">
                <a:solidFill>
                  <a:srgbClr val="00558F"/>
                </a:solidFill>
                <a:latin typeface="Montserrat"/>
                <a:ea typeface="Montserrat"/>
                <a:cs typeface="Montserrat"/>
                <a:sym typeface="Montserrat"/>
              </a:rPr>
              <a:t>If you’re still in need of activities for your out-of-school time program, download the Mizzen by Mott app!</a:t>
            </a:r>
            <a:br>
              <a:rPr lang="en-US" b="1" dirty="0">
                <a:solidFill>
                  <a:srgbClr val="00558F"/>
                </a:solidFill>
                <a:latin typeface="Montserrat"/>
                <a:ea typeface="Montserrat"/>
                <a:cs typeface="Montserrat"/>
                <a:sym typeface="Montserrat"/>
              </a:rPr>
            </a:br>
            <a:endParaRPr lang="en-US" dirty="0"/>
          </a:p>
        </p:txBody>
      </p:sp>
      <p:pic>
        <p:nvPicPr>
          <p:cNvPr id="5" name="Picture 4" descr="Logo, company name&#10;&#10;Description automatically generated">
            <a:extLst>
              <a:ext uri="{FF2B5EF4-FFF2-40B4-BE49-F238E27FC236}">
                <a16:creationId xmlns:a16="http://schemas.microsoft.com/office/drawing/2014/main" xmlns="" id="{E15C032B-F6C3-1248-B05B-5C8593E05A85}"/>
              </a:ext>
            </a:extLst>
          </p:cNvPr>
          <p:cNvPicPr>
            <a:picLocks noChangeAspect="1"/>
          </p:cNvPicPr>
          <p:nvPr/>
        </p:nvPicPr>
        <p:blipFill>
          <a:blip r:embed="rId3"/>
          <a:stretch>
            <a:fillRect/>
          </a:stretch>
        </p:blipFill>
        <p:spPr>
          <a:xfrm>
            <a:off x="2187550" y="1597540"/>
            <a:ext cx="4768899" cy="3219007"/>
          </a:xfrm>
          <a:prstGeom prst="rect">
            <a:avLst/>
          </a:prstGeom>
        </p:spPr>
      </p:pic>
    </p:spTree>
    <p:extLst>
      <p:ext uri="{BB962C8B-B14F-4D97-AF65-F5344CB8AC3E}">
        <p14:creationId xmlns:p14="http://schemas.microsoft.com/office/powerpoint/2010/main" val="209303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C8FD5C-3FCA-374B-A054-B279363FC61E}"/>
              </a:ext>
            </a:extLst>
          </p:cNvPr>
          <p:cNvSpPr>
            <a:spLocks noGrp="1"/>
          </p:cNvSpPr>
          <p:nvPr>
            <p:ph type="title"/>
          </p:nvPr>
        </p:nvSpPr>
        <p:spPr>
          <a:xfrm>
            <a:off x="311700" y="296169"/>
            <a:ext cx="8520600" cy="572700"/>
          </a:xfrm>
        </p:spPr>
        <p:txBody>
          <a:bodyPr/>
          <a:lstStyle/>
          <a:p>
            <a:r>
              <a:rPr lang="en-US" b="1" dirty="0">
                <a:solidFill>
                  <a:srgbClr val="00558F"/>
                </a:solidFill>
                <a:latin typeface="Montserrat"/>
                <a:ea typeface="Montserrat"/>
                <a:cs typeface="Montserrat"/>
                <a:sym typeface="Montserrat"/>
              </a:rPr>
              <a:t>The Mizzen by Mott app allows you to pick activities based on:</a:t>
            </a:r>
            <a:endParaRPr lang="en-US" dirty="0"/>
          </a:p>
        </p:txBody>
      </p:sp>
      <p:sp>
        <p:nvSpPr>
          <p:cNvPr id="3" name="Text Placeholder 2">
            <a:extLst>
              <a:ext uri="{FF2B5EF4-FFF2-40B4-BE49-F238E27FC236}">
                <a16:creationId xmlns:a16="http://schemas.microsoft.com/office/drawing/2014/main" xmlns="" id="{87949188-C818-8D47-B721-A5720E7A02A5}"/>
              </a:ext>
            </a:extLst>
          </p:cNvPr>
          <p:cNvSpPr>
            <a:spLocks noGrp="1"/>
          </p:cNvSpPr>
          <p:nvPr>
            <p:ph type="body" idx="1"/>
          </p:nvPr>
        </p:nvSpPr>
        <p:spPr>
          <a:xfrm>
            <a:off x="396760" y="1277042"/>
            <a:ext cx="8520600" cy="2667637"/>
          </a:xfrm>
        </p:spPr>
        <p:txBody>
          <a:bodyPr/>
          <a:lstStyle/>
          <a:p>
            <a:r>
              <a:rPr lang="en-US" sz="2400" b="1" dirty="0">
                <a:solidFill>
                  <a:srgbClr val="00558F"/>
                </a:solidFill>
                <a:latin typeface="Montserrat"/>
                <a:ea typeface="Montserrat"/>
                <a:cs typeface="Montserrat"/>
                <a:sym typeface="Montserrat"/>
              </a:rPr>
              <a:t>Time</a:t>
            </a:r>
          </a:p>
          <a:p>
            <a:r>
              <a:rPr lang="en-US" sz="2400" b="1" dirty="0">
                <a:solidFill>
                  <a:srgbClr val="00558F"/>
                </a:solidFill>
                <a:latin typeface="Montserrat"/>
                <a:ea typeface="Montserrat"/>
                <a:cs typeface="Montserrat"/>
                <a:sym typeface="Montserrat"/>
              </a:rPr>
              <a:t>Age of students</a:t>
            </a:r>
          </a:p>
          <a:p>
            <a:r>
              <a:rPr lang="en-US" sz="2400" b="1" dirty="0">
                <a:solidFill>
                  <a:srgbClr val="00558F"/>
                </a:solidFill>
                <a:latin typeface="Montserrat"/>
                <a:ea typeface="Montserrat"/>
                <a:cs typeface="Montserrat"/>
                <a:sym typeface="Montserrat"/>
              </a:rPr>
              <a:t>Number of students</a:t>
            </a:r>
          </a:p>
          <a:p>
            <a:r>
              <a:rPr lang="en-US" sz="2400" b="1" dirty="0">
                <a:solidFill>
                  <a:srgbClr val="00558F"/>
                </a:solidFill>
                <a:latin typeface="Montserrat"/>
                <a:ea typeface="Montserrat"/>
                <a:cs typeface="Montserrat"/>
                <a:sym typeface="Montserrat"/>
              </a:rPr>
              <a:t>Academic field</a:t>
            </a:r>
          </a:p>
          <a:p>
            <a:r>
              <a:rPr lang="en-US" sz="2400" b="1" dirty="0">
                <a:solidFill>
                  <a:srgbClr val="00558F"/>
                </a:solidFill>
                <a:latin typeface="Montserrat"/>
                <a:ea typeface="Montserrat"/>
                <a:cs typeface="Montserrat"/>
                <a:sym typeface="Montserrat"/>
              </a:rPr>
              <a:t>Type of activity</a:t>
            </a:r>
          </a:p>
          <a:p>
            <a:r>
              <a:rPr lang="en-US" sz="2400" b="1" dirty="0">
                <a:solidFill>
                  <a:srgbClr val="00558F"/>
                </a:solidFill>
                <a:latin typeface="Montserrat"/>
                <a:ea typeface="Montserrat"/>
                <a:cs typeface="Montserrat"/>
                <a:sym typeface="Montserrat"/>
              </a:rPr>
              <a:t>Etc.</a:t>
            </a:r>
          </a:p>
        </p:txBody>
      </p:sp>
      <p:sp>
        <p:nvSpPr>
          <p:cNvPr id="5" name="TextBox 4">
            <a:extLst>
              <a:ext uri="{FF2B5EF4-FFF2-40B4-BE49-F238E27FC236}">
                <a16:creationId xmlns:a16="http://schemas.microsoft.com/office/drawing/2014/main" xmlns="" id="{7B3536CC-85A0-EF4D-9446-482CFB138B96}"/>
              </a:ext>
            </a:extLst>
          </p:cNvPr>
          <p:cNvSpPr txBox="1"/>
          <p:nvPr/>
        </p:nvSpPr>
        <p:spPr>
          <a:xfrm>
            <a:off x="396760" y="4108667"/>
            <a:ext cx="7282763" cy="738664"/>
          </a:xfrm>
          <a:prstGeom prst="rect">
            <a:avLst/>
          </a:prstGeom>
          <a:noFill/>
        </p:spPr>
        <p:txBody>
          <a:bodyPr wrap="none" rtlCol="0">
            <a:spAutoFit/>
          </a:bodyPr>
          <a:lstStyle/>
          <a:p>
            <a:r>
              <a:rPr lang="en-US" b="1" dirty="0">
                <a:solidFill>
                  <a:srgbClr val="00558F"/>
                </a:solidFill>
                <a:latin typeface="Montserrat"/>
                <a:ea typeface="Montserrat"/>
                <a:cs typeface="Montserrat"/>
                <a:sym typeface="Montserrat"/>
              </a:rPr>
              <a:t> </a:t>
            </a:r>
            <a:r>
              <a:rPr lang="en-US" sz="2800" b="1" dirty="0">
                <a:solidFill>
                  <a:srgbClr val="00558F"/>
                </a:solidFill>
                <a:latin typeface="Montserrat"/>
                <a:ea typeface="Montserrat"/>
                <a:cs typeface="Montserrat"/>
                <a:sym typeface="Montserrat"/>
              </a:rPr>
              <a:t>Let’s see it in action : </a:t>
            </a:r>
            <a:r>
              <a:rPr lang="en-US" dirty="0">
                <a:solidFill>
                  <a:srgbClr val="002060"/>
                </a:solidFill>
              </a:rPr>
              <a:t>https://</a:t>
            </a:r>
            <a:r>
              <a:rPr lang="en-US" dirty="0" err="1">
                <a:solidFill>
                  <a:srgbClr val="002060"/>
                </a:solidFill>
              </a:rPr>
              <a:t>www.youtube.com</a:t>
            </a:r>
            <a:r>
              <a:rPr lang="en-US" dirty="0">
                <a:solidFill>
                  <a:srgbClr val="002060"/>
                </a:solidFill>
              </a:rPr>
              <a:t>/</a:t>
            </a:r>
            <a:r>
              <a:rPr lang="en-US" dirty="0" err="1">
                <a:solidFill>
                  <a:srgbClr val="002060"/>
                </a:solidFill>
              </a:rPr>
              <a:t>watch?v</a:t>
            </a:r>
            <a:r>
              <a:rPr lang="en-US" dirty="0">
                <a:solidFill>
                  <a:srgbClr val="002060"/>
                </a:solidFill>
              </a:rPr>
              <a:t>=mlfpQbo4z6g</a:t>
            </a:r>
          </a:p>
          <a:p>
            <a:r>
              <a:rPr lang="en-US" b="1" dirty="0">
                <a:solidFill>
                  <a:srgbClr val="00558F"/>
                </a:solidFill>
                <a:latin typeface="Montserrat"/>
                <a:ea typeface="Montserrat"/>
                <a:cs typeface="Montserrat"/>
                <a:sym typeface="Montserrat"/>
              </a:rPr>
              <a:t> </a:t>
            </a:r>
            <a:endParaRPr lang="en-US" dirty="0"/>
          </a:p>
        </p:txBody>
      </p:sp>
    </p:spTree>
    <p:extLst>
      <p:ext uri="{BB962C8B-B14F-4D97-AF65-F5344CB8AC3E}">
        <p14:creationId xmlns:p14="http://schemas.microsoft.com/office/powerpoint/2010/main" val="1366677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p:nvPr/>
        </p:nvSpPr>
        <p:spPr>
          <a:xfrm>
            <a:off x="0" y="0"/>
            <a:ext cx="9144000" cy="5192400"/>
          </a:xfrm>
          <a:prstGeom prst="rect">
            <a:avLst/>
          </a:prstGeom>
          <a:solidFill>
            <a:srgbClr val="00558F"/>
          </a:solidFill>
          <a:ln>
            <a:noFill/>
          </a:ln>
        </p:spPr>
        <p:txBody>
          <a:bodyPr spcFirstLastPara="1" wrap="square" lIns="91425" tIns="91425" rIns="91425" bIns="91425" anchor="ctr" anchorCtr="0">
            <a:noAutofit/>
          </a:bodyPr>
          <a:lstStyle/>
          <a:p>
            <a:pPr lvl="0" algn="ctr">
              <a:lnSpc>
                <a:spcPct val="115000"/>
              </a:lnSpc>
              <a:spcAft>
                <a:spcPts val="500"/>
              </a:spcAft>
            </a:pPr>
            <a:r>
              <a:rPr lang="en-US" sz="5400" b="1" dirty="0">
                <a:solidFill>
                  <a:srgbClr val="FFFFFF"/>
                </a:solidFill>
                <a:latin typeface="Montserrat"/>
                <a:ea typeface="Montserrat"/>
                <a:cs typeface="Montserrat"/>
                <a:sym typeface="Montserrat"/>
              </a:rPr>
              <a:t>Let’s try it out!</a:t>
            </a:r>
            <a:endParaRPr lang="en-US" sz="5400" dirty="0">
              <a:solidFill>
                <a:srgbClr val="FFFFFF"/>
              </a:solidFill>
              <a:latin typeface="Montserrat Medium"/>
              <a:ea typeface="Montserrat Medium"/>
              <a:cs typeface="Montserrat Medium"/>
              <a:sym typeface="Montserrat Medium"/>
            </a:endParaRPr>
          </a:p>
        </p:txBody>
      </p:sp>
    </p:spTree>
    <p:extLst>
      <p:ext uri="{BB962C8B-B14F-4D97-AF65-F5344CB8AC3E}">
        <p14:creationId xmlns:p14="http://schemas.microsoft.com/office/powerpoint/2010/main" val="170528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p:nvPr/>
        </p:nvSpPr>
        <p:spPr>
          <a:xfrm>
            <a:off x="0" y="0"/>
            <a:ext cx="9144000" cy="51924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3BB"/>
              </a:solidFill>
            </a:endParaRPr>
          </a:p>
        </p:txBody>
      </p:sp>
      <p:pic>
        <p:nvPicPr>
          <p:cNvPr id="245" name="Google Shape;245;p29"/>
          <p:cNvPicPr preferRelativeResize="0"/>
          <p:nvPr/>
        </p:nvPicPr>
        <p:blipFill>
          <a:blip r:embed="rId3">
            <a:alphaModFix/>
          </a:blip>
          <a:stretch>
            <a:fillRect/>
          </a:stretch>
        </p:blipFill>
        <p:spPr>
          <a:xfrm>
            <a:off x="1254798" y="1688812"/>
            <a:ext cx="2093288" cy="1601375"/>
          </a:xfrm>
          <a:prstGeom prst="rect">
            <a:avLst/>
          </a:prstGeom>
          <a:noFill/>
          <a:ln>
            <a:noFill/>
          </a:ln>
        </p:spPr>
      </p:pic>
      <p:pic>
        <p:nvPicPr>
          <p:cNvPr id="246" name="Google Shape;246;p29"/>
          <p:cNvPicPr preferRelativeResize="0"/>
          <p:nvPr/>
        </p:nvPicPr>
        <p:blipFill>
          <a:blip r:embed="rId4">
            <a:alphaModFix/>
          </a:blip>
          <a:stretch>
            <a:fillRect/>
          </a:stretch>
        </p:blipFill>
        <p:spPr>
          <a:xfrm>
            <a:off x="3947408" y="2477171"/>
            <a:ext cx="3941791" cy="471575"/>
          </a:xfrm>
          <a:prstGeom prst="rect">
            <a:avLst/>
          </a:prstGeom>
          <a:noFill/>
          <a:ln>
            <a:noFill/>
          </a:ln>
        </p:spPr>
      </p:pic>
      <p:cxnSp>
        <p:nvCxnSpPr>
          <p:cNvPr id="247" name="Google Shape;247;p29"/>
          <p:cNvCxnSpPr/>
          <p:nvPr/>
        </p:nvCxnSpPr>
        <p:spPr>
          <a:xfrm>
            <a:off x="3672673" y="2135907"/>
            <a:ext cx="0" cy="1154100"/>
          </a:xfrm>
          <a:prstGeom prst="straightConnector1">
            <a:avLst/>
          </a:prstGeom>
          <a:noFill/>
          <a:ln w="9525" cap="flat" cmpd="sng">
            <a:solidFill>
              <a:srgbClr val="FFFFFF"/>
            </a:solidFill>
            <a:prstDash val="solid"/>
            <a:round/>
            <a:headEnd type="none" w="med" len="med"/>
            <a:tailEnd type="none" w="med" len="med"/>
          </a:ln>
        </p:spPr>
      </p:cxnSp>
      <p:sp>
        <p:nvSpPr>
          <p:cNvPr id="248" name="Google Shape;248;p29"/>
          <p:cNvSpPr txBox="1"/>
          <p:nvPr/>
        </p:nvSpPr>
        <p:spPr>
          <a:xfrm>
            <a:off x="1074300" y="3715750"/>
            <a:ext cx="7569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i="1">
                <a:solidFill>
                  <a:schemeClr val="lt1"/>
                </a:solidFill>
                <a:latin typeface="Montserrat Medium"/>
                <a:ea typeface="Montserrat Medium"/>
                <a:cs typeface="Montserrat Medium"/>
                <a:sym typeface="Montserrat Medium"/>
              </a:rPr>
              <a:t>The Million Girls Moonshot</a:t>
            </a:r>
            <a:r>
              <a:rPr lang="en" sz="1500" i="1" baseline="30000">
                <a:solidFill>
                  <a:schemeClr val="lt1"/>
                </a:solidFill>
                <a:latin typeface="Montserrat Medium"/>
                <a:ea typeface="Montserrat Medium"/>
                <a:cs typeface="Montserrat Medium"/>
                <a:sym typeface="Montserrat Medium"/>
              </a:rPr>
              <a:t>©️</a:t>
            </a:r>
            <a:r>
              <a:rPr lang="en" sz="1500" i="1">
                <a:solidFill>
                  <a:schemeClr val="lt1"/>
                </a:solidFill>
                <a:latin typeface="Montserrat Medium"/>
                <a:ea typeface="Montserrat Medium"/>
                <a:cs typeface="Montserrat Medium"/>
                <a:sym typeface="Montserrat Medium"/>
              </a:rPr>
              <a:t> is an initiative of </a:t>
            </a:r>
            <a:r>
              <a:rPr lang="en" sz="1500" i="1" u="sng">
                <a:solidFill>
                  <a:srgbClr val="FFAB40"/>
                </a:solidFill>
                <a:latin typeface="Montserrat Medium"/>
                <a:ea typeface="Montserrat Medium"/>
                <a:cs typeface="Montserrat Medium"/>
                <a:sym typeface="Montserrat Medium"/>
                <a:hlinkClick r:id="rId5">
                  <a:extLst>
                    <a:ext uri="{A12FA001-AC4F-418D-AE19-62706E023703}">
                      <ahyp:hlinkClr xmlns:ahyp="http://schemas.microsoft.com/office/drawing/2018/hyperlinkcolor" xmlns="" val="tx"/>
                    </a:ext>
                  </a:extLst>
                </a:hlinkClick>
              </a:rPr>
              <a:t>STEM Next Opportunity Fund</a:t>
            </a:r>
            <a:r>
              <a:rPr lang="en" sz="1500" i="1">
                <a:solidFill>
                  <a:srgbClr val="D6EBF4"/>
                </a:solidFill>
                <a:latin typeface="Montserrat Medium"/>
                <a:ea typeface="Montserrat Medium"/>
                <a:cs typeface="Montserrat Medium"/>
                <a:sym typeface="Montserrat Medium"/>
              </a:rPr>
              <a:t>.</a:t>
            </a:r>
            <a:endParaRPr sz="1500" i="1">
              <a:solidFill>
                <a:srgbClr val="D6EBF4"/>
              </a:solidFill>
              <a:latin typeface="Montserrat Medium"/>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l="4292" t="8293" r="2796" b="21834"/>
          <a:stretch/>
        </p:blipFill>
        <p:spPr>
          <a:xfrm>
            <a:off x="-100" y="0"/>
            <a:ext cx="9144003" cy="5143498"/>
          </a:xfrm>
          <a:prstGeom prst="rect">
            <a:avLst/>
          </a:prstGeom>
          <a:noFill/>
          <a:ln>
            <a:noFill/>
          </a:ln>
        </p:spPr>
      </p:pic>
      <p:sp>
        <p:nvSpPr>
          <p:cNvPr id="72" name="Google Shape;72;p15"/>
          <p:cNvSpPr/>
          <p:nvPr/>
        </p:nvSpPr>
        <p:spPr>
          <a:xfrm>
            <a:off x="6419400" y="549000"/>
            <a:ext cx="2724600" cy="1079700"/>
          </a:xfrm>
          <a:prstGeom prst="rect">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5"/>
          <p:cNvSpPr txBox="1"/>
          <p:nvPr/>
        </p:nvSpPr>
        <p:spPr>
          <a:xfrm>
            <a:off x="6510900" y="755250"/>
            <a:ext cx="2518200" cy="630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sz="3000" b="1">
                <a:solidFill>
                  <a:srgbClr val="00558F"/>
                </a:solidFill>
                <a:latin typeface="Montserrat"/>
                <a:ea typeface="Montserrat"/>
                <a:cs typeface="Montserrat"/>
                <a:sym typeface="Montserrat"/>
              </a:rPr>
              <a:t>Why Now?</a:t>
            </a:r>
            <a:endParaRPr sz="3000" b="1">
              <a:solidFill>
                <a:srgbClr val="00558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p:nvPr/>
        </p:nvSpPr>
        <p:spPr>
          <a:xfrm>
            <a:off x="0" y="0"/>
            <a:ext cx="9144000" cy="9621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6"/>
          <p:cNvSpPr txBox="1"/>
          <p:nvPr/>
        </p:nvSpPr>
        <p:spPr>
          <a:xfrm>
            <a:off x="605975" y="169250"/>
            <a:ext cx="8161200" cy="52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sz="2300" b="1">
                <a:solidFill>
                  <a:srgbClr val="FFFFFF"/>
                </a:solidFill>
                <a:latin typeface="Montserrat"/>
                <a:ea typeface="Montserrat"/>
                <a:cs typeface="Montserrat"/>
                <a:sym typeface="Montserrat"/>
              </a:rPr>
              <a:t>A powerful network reaching millions of students</a:t>
            </a:r>
            <a:endParaRPr sz="2300">
              <a:solidFill>
                <a:srgbClr val="FFFFFF"/>
              </a:solidFill>
              <a:latin typeface="Montserrat Medium"/>
              <a:ea typeface="Montserrat Medium"/>
              <a:cs typeface="Montserrat Medium"/>
              <a:sym typeface="Montserrat Medium"/>
            </a:endParaRPr>
          </a:p>
        </p:txBody>
      </p:sp>
      <p:pic>
        <p:nvPicPr>
          <p:cNvPr id="80" name="Google Shape;80;p16"/>
          <p:cNvPicPr preferRelativeResize="0"/>
          <p:nvPr/>
        </p:nvPicPr>
        <p:blipFill>
          <a:blip r:embed="rId3">
            <a:alphaModFix/>
          </a:blip>
          <a:stretch>
            <a:fillRect/>
          </a:stretch>
        </p:blipFill>
        <p:spPr>
          <a:xfrm>
            <a:off x="1700731" y="2166398"/>
            <a:ext cx="2126663" cy="2138507"/>
          </a:xfrm>
          <a:prstGeom prst="rect">
            <a:avLst/>
          </a:prstGeom>
          <a:noFill/>
          <a:ln>
            <a:noFill/>
          </a:ln>
        </p:spPr>
      </p:pic>
      <p:pic>
        <p:nvPicPr>
          <p:cNvPr id="81" name="Google Shape;81;p16"/>
          <p:cNvPicPr preferRelativeResize="0"/>
          <p:nvPr/>
        </p:nvPicPr>
        <p:blipFill rotWithShape="1">
          <a:blip r:embed="rId4">
            <a:alphaModFix/>
          </a:blip>
          <a:srcRect t="89" b="89"/>
          <a:stretch/>
        </p:blipFill>
        <p:spPr>
          <a:xfrm>
            <a:off x="5914527" y="850637"/>
            <a:ext cx="3110447" cy="3110450"/>
          </a:xfrm>
          <a:prstGeom prst="rect">
            <a:avLst/>
          </a:prstGeom>
          <a:noFill/>
          <a:ln>
            <a:noFill/>
          </a:ln>
        </p:spPr>
      </p:pic>
      <p:pic>
        <p:nvPicPr>
          <p:cNvPr id="82" name="Google Shape;82;p16"/>
          <p:cNvPicPr preferRelativeResize="0"/>
          <p:nvPr/>
        </p:nvPicPr>
        <p:blipFill rotWithShape="1">
          <a:blip r:embed="rId5">
            <a:alphaModFix/>
          </a:blip>
          <a:srcRect/>
          <a:stretch/>
        </p:blipFill>
        <p:spPr>
          <a:xfrm>
            <a:off x="3462336" y="850625"/>
            <a:ext cx="2585018" cy="2578973"/>
          </a:xfrm>
          <a:prstGeom prst="rect">
            <a:avLst/>
          </a:prstGeom>
          <a:noFill/>
          <a:ln>
            <a:noFill/>
          </a:ln>
        </p:spPr>
      </p:pic>
      <p:pic>
        <p:nvPicPr>
          <p:cNvPr id="83" name="Google Shape;83;p16"/>
          <p:cNvPicPr preferRelativeResize="0"/>
          <p:nvPr/>
        </p:nvPicPr>
        <p:blipFill>
          <a:blip r:embed="rId6">
            <a:alphaModFix/>
          </a:blip>
          <a:stretch>
            <a:fillRect/>
          </a:stretch>
        </p:blipFill>
        <p:spPr>
          <a:xfrm>
            <a:off x="144166" y="1465929"/>
            <a:ext cx="1850513" cy="1850515"/>
          </a:xfrm>
          <a:prstGeom prst="rect">
            <a:avLst/>
          </a:prstGeom>
          <a:noFill/>
          <a:ln>
            <a:noFill/>
          </a:ln>
        </p:spPr>
      </p:pic>
      <p:sp>
        <p:nvSpPr>
          <p:cNvPr id="84" name="Google Shape;84;p16"/>
          <p:cNvSpPr txBox="1"/>
          <p:nvPr/>
        </p:nvSpPr>
        <p:spPr>
          <a:xfrm>
            <a:off x="3898672" y="3429579"/>
            <a:ext cx="1707000" cy="79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b="1">
                <a:solidFill>
                  <a:srgbClr val="00558F"/>
                </a:solidFill>
                <a:latin typeface="Montserrat"/>
                <a:ea typeface="Montserrat"/>
                <a:cs typeface="Montserrat"/>
                <a:sym typeface="Montserrat"/>
              </a:rPr>
              <a:t>100,000+</a:t>
            </a:r>
            <a:endParaRPr sz="2500">
              <a:solidFill>
                <a:srgbClr val="00558F"/>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
                <a:solidFill>
                  <a:srgbClr val="595959"/>
                </a:solidFill>
                <a:latin typeface="Montserrat SemiBold"/>
                <a:ea typeface="Montserrat SemiBold"/>
                <a:cs typeface="Montserrat SemiBold"/>
                <a:sym typeface="Montserrat SemiBold"/>
              </a:rPr>
              <a:t>Afterschool Programs</a:t>
            </a:r>
            <a:endParaRPr>
              <a:solidFill>
                <a:srgbClr val="595959"/>
              </a:solidFill>
              <a:latin typeface="Montserrat SemiBold"/>
              <a:ea typeface="Montserrat SemiBold"/>
              <a:cs typeface="Montserrat SemiBold"/>
              <a:sym typeface="Montserrat SemiBold"/>
            </a:endParaRPr>
          </a:p>
        </p:txBody>
      </p:sp>
      <p:sp>
        <p:nvSpPr>
          <p:cNvPr id="85" name="Google Shape;85;p16"/>
          <p:cNvSpPr txBox="1"/>
          <p:nvPr/>
        </p:nvSpPr>
        <p:spPr>
          <a:xfrm>
            <a:off x="1471567" y="4298708"/>
            <a:ext cx="2585100" cy="79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b="1">
                <a:solidFill>
                  <a:srgbClr val="00558F"/>
                </a:solidFill>
                <a:latin typeface="Montserrat"/>
                <a:ea typeface="Montserrat"/>
                <a:cs typeface="Montserrat"/>
                <a:sym typeface="Montserrat"/>
              </a:rPr>
              <a:t>5,000</a:t>
            </a:r>
            <a:endParaRPr sz="2500" b="1">
              <a:solidFill>
                <a:srgbClr val="00558F"/>
              </a:solidFill>
              <a:latin typeface="Montserrat"/>
              <a:ea typeface="Montserrat"/>
              <a:cs typeface="Montserrat"/>
              <a:sym typeface="Montserrat"/>
            </a:endParaRPr>
          </a:p>
          <a:p>
            <a:pPr marL="0" lvl="0" indent="0" algn="ctr" rtl="0">
              <a:lnSpc>
                <a:spcPct val="115000"/>
              </a:lnSpc>
              <a:spcBef>
                <a:spcPts val="0"/>
              </a:spcBef>
              <a:spcAft>
                <a:spcPts val="0"/>
              </a:spcAft>
              <a:buNone/>
            </a:pPr>
            <a:r>
              <a:rPr lang="en">
                <a:solidFill>
                  <a:srgbClr val="595959"/>
                </a:solidFill>
                <a:latin typeface="Montserrat SemiBold"/>
                <a:ea typeface="Montserrat SemiBold"/>
                <a:cs typeface="Montserrat SemiBold"/>
                <a:sym typeface="Montserrat SemiBold"/>
              </a:rPr>
              <a:t>Partnerships</a:t>
            </a:r>
            <a:endParaRPr>
              <a:solidFill>
                <a:srgbClr val="595959"/>
              </a:solidFill>
              <a:latin typeface="Montserrat SemiBold"/>
              <a:ea typeface="Montserrat SemiBold"/>
              <a:cs typeface="Montserrat SemiBold"/>
              <a:sym typeface="Montserrat SemiBold"/>
            </a:endParaRPr>
          </a:p>
        </p:txBody>
      </p:sp>
      <p:sp>
        <p:nvSpPr>
          <p:cNvPr id="86" name="Google Shape;86;p16"/>
          <p:cNvSpPr txBox="1"/>
          <p:nvPr/>
        </p:nvSpPr>
        <p:spPr>
          <a:xfrm>
            <a:off x="6177257" y="4055799"/>
            <a:ext cx="2585100" cy="584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500" b="1">
                <a:solidFill>
                  <a:srgbClr val="00558F"/>
                </a:solidFill>
                <a:latin typeface="Montserrat"/>
                <a:ea typeface="Montserrat"/>
                <a:cs typeface="Montserrat"/>
                <a:sym typeface="Montserrat"/>
              </a:rPr>
              <a:t>10.2 million</a:t>
            </a:r>
            <a:endParaRPr sz="2500">
              <a:solidFill>
                <a:srgbClr val="00558F"/>
              </a:solidFill>
              <a:latin typeface="Montserrat SemiBold"/>
              <a:ea typeface="Montserrat SemiBold"/>
              <a:cs typeface="Montserrat SemiBold"/>
              <a:sym typeface="Montserrat SemiBold"/>
            </a:endParaRPr>
          </a:p>
          <a:p>
            <a:pPr marL="0" lvl="0" indent="0" algn="ctr" rtl="0">
              <a:lnSpc>
                <a:spcPct val="115000"/>
              </a:lnSpc>
              <a:spcBef>
                <a:spcPts val="0"/>
              </a:spcBef>
              <a:spcAft>
                <a:spcPts val="0"/>
              </a:spcAft>
              <a:buNone/>
            </a:pPr>
            <a:r>
              <a:rPr lang="en">
                <a:solidFill>
                  <a:srgbClr val="595959"/>
                </a:solidFill>
                <a:latin typeface="Montserrat SemiBold"/>
                <a:ea typeface="Montserrat SemiBold"/>
                <a:cs typeface="Montserrat SemiBold"/>
                <a:sym typeface="Montserrat SemiBold"/>
              </a:rPr>
              <a:t>Students</a:t>
            </a:r>
            <a:endParaRPr>
              <a:solidFill>
                <a:srgbClr val="595959"/>
              </a:solidFill>
              <a:latin typeface="Montserrat SemiBold"/>
              <a:ea typeface="Montserrat SemiBold"/>
              <a:cs typeface="Montserrat SemiBold"/>
              <a:sym typeface="Montserrat SemiBold"/>
            </a:endParaRPr>
          </a:p>
        </p:txBody>
      </p:sp>
      <p:pic>
        <p:nvPicPr>
          <p:cNvPr id="87" name="Google Shape;87;p16"/>
          <p:cNvPicPr preferRelativeResize="0"/>
          <p:nvPr/>
        </p:nvPicPr>
        <p:blipFill>
          <a:blip r:embed="rId7">
            <a:alphaModFix/>
          </a:blip>
          <a:stretch>
            <a:fillRect/>
          </a:stretch>
        </p:blipFill>
        <p:spPr>
          <a:xfrm>
            <a:off x="6888791" y="1828654"/>
            <a:ext cx="1161921" cy="456693"/>
          </a:xfrm>
          <a:prstGeom prst="rect">
            <a:avLst/>
          </a:prstGeom>
          <a:noFill/>
          <a:ln>
            <a:noFill/>
          </a:ln>
        </p:spPr>
      </p:pic>
      <p:pic>
        <p:nvPicPr>
          <p:cNvPr id="88" name="Google Shape;88;p16"/>
          <p:cNvPicPr preferRelativeResize="0"/>
          <p:nvPr/>
        </p:nvPicPr>
        <p:blipFill>
          <a:blip r:embed="rId8">
            <a:alphaModFix/>
          </a:blip>
          <a:stretch>
            <a:fillRect/>
          </a:stretch>
        </p:blipFill>
        <p:spPr>
          <a:xfrm>
            <a:off x="4303164" y="1642774"/>
            <a:ext cx="898022" cy="797100"/>
          </a:xfrm>
          <a:prstGeom prst="rect">
            <a:avLst/>
          </a:prstGeom>
          <a:noFill/>
          <a:ln>
            <a:noFill/>
          </a:ln>
        </p:spPr>
      </p:pic>
      <p:sp>
        <p:nvSpPr>
          <p:cNvPr id="89" name="Google Shape;89;p16"/>
          <p:cNvSpPr txBox="1"/>
          <p:nvPr/>
        </p:nvSpPr>
        <p:spPr>
          <a:xfrm>
            <a:off x="-59525" y="3393643"/>
            <a:ext cx="2008500" cy="1127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500" b="1">
                <a:solidFill>
                  <a:srgbClr val="00558F"/>
                </a:solidFill>
                <a:latin typeface="Montserrat"/>
                <a:ea typeface="Montserrat"/>
                <a:cs typeface="Montserrat"/>
                <a:sym typeface="Montserrat"/>
              </a:rPr>
              <a:t>50</a:t>
            </a:r>
            <a:r>
              <a:rPr lang="en">
                <a:solidFill>
                  <a:srgbClr val="595959"/>
                </a:solidFill>
                <a:latin typeface="Montserrat SemiBold"/>
                <a:ea typeface="Montserrat SemiBold"/>
                <a:cs typeface="Montserrat SemiBold"/>
                <a:sym typeface="Montserrat SemiBold"/>
              </a:rPr>
              <a:t/>
            </a:r>
            <a:br>
              <a:rPr lang="en">
                <a:solidFill>
                  <a:srgbClr val="595959"/>
                </a:solidFill>
                <a:latin typeface="Montserrat SemiBold"/>
                <a:ea typeface="Montserrat SemiBold"/>
                <a:cs typeface="Montserrat SemiBold"/>
                <a:sym typeface="Montserrat SemiBold"/>
              </a:rPr>
            </a:br>
            <a:r>
              <a:rPr lang="en">
                <a:solidFill>
                  <a:srgbClr val="595959"/>
                </a:solidFill>
                <a:latin typeface="Montserrat SemiBold"/>
                <a:ea typeface="Montserrat SemiBold"/>
                <a:cs typeface="Montserrat SemiBold"/>
                <a:sym typeface="Montserrat SemiBold"/>
              </a:rPr>
              <a:t>State Afterschool Networks</a:t>
            </a:r>
            <a:endParaRPr>
              <a:solidFill>
                <a:srgbClr val="595959"/>
              </a:solidFill>
              <a:latin typeface="Montserrat SemiBold"/>
              <a:ea typeface="Montserrat SemiBold"/>
              <a:cs typeface="Montserrat SemiBold"/>
              <a:sym typeface="Montserrat SemiBold"/>
            </a:endParaRPr>
          </a:p>
        </p:txBody>
      </p:sp>
      <p:pic>
        <p:nvPicPr>
          <p:cNvPr id="90" name="Google Shape;90;p16"/>
          <p:cNvPicPr preferRelativeResize="0"/>
          <p:nvPr/>
        </p:nvPicPr>
        <p:blipFill rotWithShape="1">
          <a:blip r:embed="rId9">
            <a:alphaModFix/>
          </a:blip>
          <a:srcRect l="-8126" t="-1599" r="-8138" b="-1589"/>
          <a:stretch/>
        </p:blipFill>
        <p:spPr>
          <a:xfrm>
            <a:off x="667261" y="2057368"/>
            <a:ext cx="804314" cy="713967"/>
          </a:xfrm>
          <a:prstGeom prst="rect">
            <a:avLst/>
          </a:prstGeom>
          <a:noFill/>
          <a:ln>
            <a:noFill/>
          </a:ln>
        </p:spPr>
      </p:pic>
      <p:pic>
        <p:nvPicPr>
          <p:cNvPr id="91" name="Google Shape;91;p16"/>
          <p:cNvPicPr preferRelativeResize="0"/>
          <p:nvPr/>
        </p:nvPicPr>
        <p:blipFill rotWithShape="1">
          <a:blip r:embed="rId10">
            <a:alphaModFix/>
          </a:blip>
          <a:srcRect/>
          <a:stretch/>
        </p:blipFill>
        <p:spPr>
          <a:xfrm>
            <a:off x="2401213" y="2794201"/>
            <a:ext cx="804325" cy="804270"/>
          </a:xfrm>
          <a:prstGeom prst="rect">
            <a:avLst/>
          </a:prstGeom>
          <a:noFill/>
          <a:ln>
            <a:noFill/>
          </a:ln>
        </p:spPr>
      </p:pic>
      <p:pic>
        <p:nvPicPr>
          <p:cNvPr id="92" name="Google Shape;92;p16"/>
          <p:cNvPicPr preferRelativeResize="0"/>
          <p:nvPr/>
        </p:nvPicPr>
        <p:blipFill>
          <a:blip r:embed="rId7">
            <a:alphaModFix/>
          </a:blip>
          <a:stretch>
            <a:fillRect/>
          </a:stretch>
        </p:blipFill>
        <p:spPr>
          <a:xfrm>
            <a:off x="6888791" y="2478477"/>
            <a:ext cx="1161921" cy="45669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7"/>
          <p:cNvSpPr txBox="1"/>
          <p:nvPr/>
        </p:nvSpPr>
        <p:spPr>
          <a:xfrm>
            <a:off x="192150" y="217925"/>
            <a:ext cx="8853300" cy="13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300" dirty="0">
                <a:solidFill>
                  <a:srgbClr val="00558F"/>
                </a:solidFill>
                <a:latin typeface="Montserrat SemiBold"/>
                <a:ea typeface="Montserrat SemiBold"/>
                <a:cs typeface="Montserrat SemiBold"/>
                <a:sym typeface="Montserrat SemiBold"/>
              </a:rPr>
              <a:t>The Iowa Afterschool Alliance is leading the Million Girls Moonshot initiative in Iowa. We are working </a:t>
            </a:r>
            <a:br>
              <a:rPr lang="en" sz="2300" dirty="0">
                <a:solidFill>
                  <a:srgbClr val="00558F"/>
                </a:solidFill>
                <a:latin typeface="Montserrat SemiBold"/>
                <a:ea typeface="Montserrat SemiBold"/>
                <a:cs typeface="Montserrat SemiBold"/>
                <a:sym typeface="Montserrat SemiBold"/>
              </a:rPr>
            </a:br>
            <a:r>
              <a:rPr lang="en" sz="2300" dirty="0">
                <a:solidFill>
                  <a:srgbClr val="00558F"/>
                </a:solidFill>
                <a:latin typeface="Montserrat SemiBold"/>
                <a:ea typeface="Montserrat SemiBold"/>
                <a:cs typeface="Montserrat SemiBold"/>
                <a:sym typeface="Montserrat SemiBold"/>
              </a:rPr>
              <a:t>with partners and afterschool programs across our state.</a:t>
            </a:r>
            <a:endParaRPr sz="2300" dirty="0">
              <a:solidFill>
                <a:srgbClr val="00558F"/>
              </a:solidFill>
              <a:latin typeface="Montserrat SemiBold"/>
              <a:ea typeface="Montserrat SemiBold"/>
              <a:cs typeface="Montserrat SemiBold"/>
              <a:sym typeface="Montserrat SemiBold"/>
            </a:endParaRPr>
          </a:p>
          <a:p>
            <a:pPr marL="0" lvl="0" indent="0" algn="l" rtl="0">
              <a:lnSpc>
                <a:spcPct val="115000"/>
              </a:lnSpc>
              <a:spcBef>
                <a:spcPts val="500"/>
              </a:spcBef>
              <a:spcAft>
                <a:spcPts val="500"/>
              </a:spcAft>
              <a:buNone/>
            </a:pPr>
            <a:endParaRPr sz="2300" b="1" dirty="0">
              <a:solidFill>
                <a:srgbClr val="0383BC"/>
              </a:solidFill>
              <a:latin typeface="Montserrat"/>
              <a:ea typeface="Montserrat"/>
              <a:cs typeface="Montserrat"/>
              <a:sym typeface="Montserrat"/>
            </a:endParaRPr>
          </a:p>
        </p:txBody>
      </p:sp>
      <p:pic>
        <p:nvPicPr>
          <p:cNvPr id="98" name="Google Shape;98;p17"/>
          <p:cNvPicPr preferRelativeResize="0"/>
          <p:nvPr/>
        </p:nvPicPr>
        <p:blipFill rotWithShape="1">
          <a:blip r:embed="rId3">
            <a:alphaModFix/>
          </a:blip>
          <a:srcRect t="15920" b="35286"/>
          <a:stretch/>
        </p:blipFill>
        <p:spPr>
          <a:xfrm>
            <a:off x="0" y="1797300"/>
            <a:ext cx="9144003" cy="3346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cxnSp>
        <p:nvCxnSpPr>
          <p:cNvPr id="103" name="Google Shape;103;p18"/>
          <p:cNvCxnSpPr/>
          <p:nvPr/>
        </p:nvCxnSpPr>
        <p:spPr>
          <a:xfrm>
            <a:off x="2796000" y="3703800"/>
            <a:ext cx="6348000" cy="0"/>
          </a:xfrm>
          <a:prstGeom prst="straightConnector1">
            <a:avLst/>
          </a:prstGeom>
          <a:noFill/>
          <a:ln w="28575" cap="flat" cmpd="sng">
            <a:solidFill>
              <a:srgbClr val="FFA12A"/>
            </a:solidFill>
            <a:prstDash val="solid"/>
            <a:round/>
            <a:headEnd type="none" w="med" len="med"/>
            <a:tailEnd type="none" w="med" len="med"/>
          </a:ln>
        </p:spPr>
      </p:cxnSp>
      <p:sp>
        <p:nvSpPr>
          <p:cNvPr id="104" name="Google Shape;104;p18"/>
          <p:cNvSpPr/>
          <p:nvPr/>
        </p:nvSpPr>
        <p:spPr>
          <a:xfrm>
            <a:off x="3622800" y="-225"/>
            <a:ext cx="5521200" cy="1807800"/>
          </a:xfrm>
          <a:prstGeom prst="rect">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a:off x="0" y="0"/>
            <a:ext cx="3622800" cy="18078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p:nvPr/>
        </p:nvSpPr>
        <p:spPr>
          <a:xfrm>
            <a:off x="312150" y="424550"/>
            <a:ext cx="2928000" cy="131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2300" b="1" dirty="0">
                <a:solidFill>
                  <a:srgbClr val="FFFFFF"/>
                </a:solidFill>
                <a:latin typeface="Montserrat"/>
                <a:ea typeface="Montserrat"/>
                <a:cs typeface="Montserrat"/>
                <a:sym typeface="Montserrat"/>
              </a:rPr>
              <a:t>Iowa students need STEM skills.</a:t>
            </a:r>
            <a:endParaRPr sz="2300" dirty="0">
              <a:solidFill>
                <a:srgbClr val="FFFFFF"/>
              </a:solidFill>
              <a:latin typeface="Montserrat Medium"/>
              <a:ea typeface="Montserrat Medium"/>
              <a:cs typeface="Montserrat Medium"/>
              <a:sym typeface="Montserrat Medium"/>
            </a:endParaRPr>
          </a:p>
        </p:txBody>
      </p:sp>
      <p:sp>
        <p:nvSpPr>
          <p:cNvPr id="107" name="Google Shape;107;p18"/>
          <p:cNvSpPr txBox="1"/>
          <p:nvPr/>
        </p:nvSpPr>
        <p:spPr>
          <a:xfrm>
            <a:off x="4261200" y="424550"/>
            <a:ext cx="4384800" cy="1135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700">
                <a:solidFill>
                  <a:srgbClr val="00558F"/>
                </a:solidFill>
                <a:latin typeface="Montserrat SemiBold"/>
                <a:ea typeface="Montserrat SemiBold"/>
                <a:cs typeface="Montserrat SemiBold"/>
                <a:sym typeface="Montserrat SemiBold"/>
              </a:rPr>
              <a:t>By 2025 more than 2M STEM jobs will go unfilled in the U.S. due to a lack of skilled candidates.</a:t>
            </a:r>
            <a:endParaRPr sz="1700">
              <a:solidFill>
                <a:srgbClr val="00558F"/>
              </a:solidFill>
              <a:latin typeface="Montserrat SemiBold"/>
              <a:ea typeface="Montserrat SemiBold"/>
              <a:cs typeface="Montserrat SemiBold"/>
              <a:sym typeface="Montserrat SemiBold"/>
            </a:endParaRPr>
          </a:p>
        </p:txBody>
      </p:sp>
      <p:sp>
        <p:nvSpPr>
          <p:cNvPr id="108" name="Google Shape;108;p18"/>
          <p:cNvSpPr txBox="1"/>
          <p:nvPr/>
        </p:nvSpPr>
        <p:spPr>
          <a:xfrm>
            <a:off x="464550" y="2300575"/>
            <a:ext cx="2558400" cy="221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dirty="0">
                <a:solidFill>
                  <a:srgbClr val="595959"/>
                </a:solidFill>
                <a:latin typeface="Montserrat SemiBold"/>
                <a:ea typeface="Montserrat SemiBold"/>
                <a:cs typeface="Montserrat SemiBold"/>
                <a:sym typeface="Montserrat SemiBold"/>
              </a:rPr>
              <a:t>Demand for STEM workers in Iowa is growing faster than other fields.</a:t>
            </a:r>
            <a:endParaRPr sz="1900" dirty="0">
              <a:solidFill>
                <a:srgbClr val="595959"/>
              </a:solidFill>
              <a:latin typeface="Montserrat SemiBold"/>
              <a:ea typeface="Montserrat SemiBold"/>
              <a:cs typeface="Montserrat SemiBold"/>
              <a:sym typeface="Montserrat SemiBold"/>
            </a:endParaRPr>
          </a:p>
          <a:p>
            <a:pPr marL="0" lvl="0" indent="0" algn="l" rtl="0">
              <a:lnSpc>
                <a:spcPct val="115000"/>
              </a:lnSpc>
              <a:spcBef>
                <a:spcPts val="1000"/>
              </a:spcBef>
              <a:spcAft>
                <a:spcPts val="1000"/>
              </a:spcAft>
              <a:buNone/>
            </a:pPr>
            <a:r>
              <a:rPr lang="en" sz="1900" dirty="0">
                <a:solidFill>
                  <a:srgbClr val="595959"/>
                </a:solidFill>
                <a:latin typeface="Montserrat SemiBold"/>
                <a:ea typeface="Montserrat SemiBold"/>
                <a:cs typeface="Montserrat SemiBold"/>
                <a:sym typeface="Montserrat SemiBold"/>
              </a:rPr>
              <a:t>Between </a:t>
            </a:r>
            <a:r>
              <a:rPr lang="en" sz="1900" b="1" u="sng" dirty="0">
                <a:solidFill>
                  <a:srgbClr val="00558F"/>
                </a:solidFill>
                <a:latin typeface="Montserrat"/>
                <a:ea typeface="Montserrat"/>
                <a:cs typeface="Montserrat"/>
                <a:sym typeface="Montserrat"/>
              </a:rPr>
              <a:t>2017</a:t>
            </a:r>
            <a:r>
              <a:rPr lang="en" sz="1900" b="1" dirty="0">
                <a:solidFill>
                  <a:srgbClr val="00558F"/>
                </a:solidFill>
                <a:latin typeface="Montserrat"/>
                <a:ea typeface="Montserrat"/>
                <a:cs typeface="Montserrat"/>
                <a:sym typeface="Montserrat"/>
              </a:rPr>
              <a:t> </a:t>
            </a:r>
            <a:r>
              <a:rPr lang="en" sz="1900" dirty="0">
                <a:solidFill>
                  <a:srgbClr val="595959"/>
                </a:solidFill>
                <a:latin typeface="Montserrat SemiBold"/>
                <a:ea typeface="Montserrat SemiBold"/>
                <a:cs typeface="Montserrat SemiBold"/>
                <a:sym typeface="Montserrat SemiBold"/>
              </a:rPr>
              <a:t/>
            </a:r>
            <a:br>
              <a:rPr lang="en" sz="1900" dirty="0">
                <a:solidFill>
                  <a:srgbClr val="595959"/>
                </a:solidFill>
                <a:latin typeface="Montserrat SemiBold"/>
                <a:ea typeface="Montserrat SemiBold"/>
                <a:cs typeface="Montserrat SemiBold"/>
                <a:sym typeface="Montserrat SemiBold"/>
              </a:rPr>
            </a:br>
            <a:r>
              <a:rPr lang="en" sz="1900" dirty="0">
                <a:solidFill>
                  <a:srgbClr val="595959"/>
                </a:solidFill>
                <a:latin typeface="Montserrat SemiBold"/>
                <a:ea typeface="Montserrat SemiBold"/>
                <a:cs typeface="Montserrat SemiBold"/>
                <a:sym typeface="Montserrat SemiBold"/>
              </a:rPr>
              <a:t>and </a:t>
            </a:r>
            <a:r>
              <a:rPr lang="en" sz="1900" b="1" u="sng" dirty="0">
                <a:solidFill>
                  <a:srgbClr val="00558F"/>
                </a:solidFill>
                <a:latin typeface="Montserrat"/>
                <a:ea typeface="Montserrat"/>
                <a:cs typeface="Montserrat"/>
                <a:sym typeface="Montserrat"/>
              </a:rPr>
              <a:t>2027</a:t>
            </a:r>
            <a:endParaRPr sz="1900" b="1" u="sng" dirty="0">
              <a:solidFill>
                <a:srgbClr val="00558F"/>
              </a:solidFill>
              <a:latin typeface="Montserrat"/>
              <a:ea typeface="Montserrat"/>
              <a:cs typeface="Montserrat"/>
              <a:sym typeface="Montserrat"/>
            </a:endParaRPr>
          </a:p>
        </p:txBody>
      </p:sp>
      <p:sp>
        <p:nvSpPr>
          <p:cNvPr id="109" name="Google Shape;109;p18"/>
          <p:cNvSpPr/>
          <p:nvPr/>
        </p:nvSpPr>
        <p:spPr>
          <a:xfrm>
            <a:off x="3565700" y="2375700"/>
            <a:ext cx="2656200" cy="2656200"/>
          </a:xfrm>
          <a:prstGeom prst="ellipse">
            <a:avLst/>
          </a:prstGeom>
          <a:solidFill>
            <a:srgbClr val="FFA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txBox="1"/>
          <p:nvPr/>
        </p:nvSpPr>
        <p:spPr>
          <a:xfrm>
            <a:off x="3731425" y="2801288"/>
            <a:ext cx="2324700" cy="52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500">
                <a:solidFill>
                  <a:srgbClr val="FFFFFF"/>
                </a:solidFill>
                <a:latin typeface="Montserrat Medium"/>
                <a:ea typeface="Montserrat Medium"/>
                <a:cs typeface="Montserrat Medium"/>
                <a:sym typeface="Montserrat Medium"/>
              </a:rPr>
              <a:t>STEM jobs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will grow</a:t>
            </a:r>
            <a:endParaRPr sz="1500">
              <a:solidFill>
                <a:srgbClr val="FFFFFF"/>
              </a:solidFill>
              <a:latin typeface="Montserrat Medium"/>
              <a:ea typeface="Montserrat Medium"/>
              <a:cs typeface="Montserrat Medium"/>
              <a:sym typeface="Montserrat Medium"/>
            </a:endParaRPr>
          </a:p>
        </p:txBody>
      </p:sp>
      <p:sp>
        <p:nvSpPr>
          <p:cNvPr id="111" name="Google Shape;111;p18"/>
          <p:cNvSpPr txBox="1"/>
          <p:nvPr/>
        </p:nvSpPr>
        <p:spPr>
          <a:xfrm>
            <a:off x="3731425" y="3380813"/>
            <a:ext cx="2324700" cy="89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6600" b="1">
                <a:solidFill>
                  <a:srgbClr val="FFFFFF"/>
                </a:solidFill>
                <a:latin typeface="Montserrat"/>
                <a:ea typeface="Montserrat"/>
                <a:cs typeface="Montserrat"/>
                <a:sym typeface="Montserrat"/>
              </a:rPr>
              <a:t>8%</a:t>
            </a:r>
            <a:endParaRPr sz="6600" b="1">
              <a:solidFill>
                <a:srgbClr val="FFFFFF"/>
              </a:solidFill>
              <a:latin typeface="Montserrat"/>
              <a:ea typeface="Montserrat"/>
              <a:cs typeface="Montserrat"/>
              <a:sym typeface="Montserrat"/>
            </a:endParaRPr>
          </a:p>
        </p:txBody>
      </p:sp>
      <p:sp>
        <p:nvSpPr>
          <p:cNvPr id="112" name="Google Shape;112;p18"/>
          <p:cNvSpPr/>
          <p:nvPr/>
        </p:nvSpPr>
        <p:spPr>
          <a:xfrm>
            <a:off x="6684300" y="2682250"/>
            <a:ext cx="2043000" cy="2043000"/>
          </a:xfrm>
          <a:prstGeom prst="ellipse">
            <a:avLst/>
          </a:prstGeom>
          <a:solidFill>
            <a:srgbClr val="FFA1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AB40"/>
              </a:solidFill>
            </a:endParaRPr>
          </a:p>
        </p:txBody>
      </p:sp>
      <p:sp>
        <p:nvSpPr>
          <p:cNvPr id="113" name="Google Shape;113;p18"/>
          <p:cNvSpPr txBox="1"/>
          <p:nvPr/>
        </p:nvSpPr>
        <p:spPr>
          <a:xfrm>
            <a:off x="6543475" y="2889588"/>
            <a:ext cx="2324700" cy="525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500">
                <a:solidFill>
                  <a:srgbClr val="FFFFFF"/>
                </a:solidFill>
                <a:latin typeface="Montserrat Medium"/>
                <a:ea typeface="Montserrat Medium"/>
                <a:cs typeface="Montserrat Medium"/>
                <a:sym typeface="Montserrat Medium"/>
              </a:rPr>
              <a:t>Non-STEM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jobs will grow</a:t>
            </a:r>
            <a:endParaRPr sz="1500">
              <a:solidFill>
                <a:srgbClr val="FFFFFF"/>
              </a:solidFill>
              <a:latin typeface="Montserrat Medium"/>
              <a:ea typeface="Montserrat Medium"/>
              <a:cs typeface="Montserrat Medium"/>
              <a:sym typeface="Montserrat Medium"/>
            </a:endParaRPr>
          </a:p>
        </p:txBody>
      </p:sp>
      <p:sp>
        <p:nvSpPr>
          <p:cNvPr id="114" name="Google Shape;114;p18"/>
          <p:cNvSpPr txBox="1"/>
          <p:nvPr/>
        </p:nvSpPr>
        <p:spPr>
          <a:xfrm>
            <a:off x="6543475" y="3469113"/>
            <a:ext cx="2324700" cy="89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5800" b="1">
                <a:solidFill>
                  <a:srgbClr val="FFFFFF"/>
                </a:solidFill>
                <a:latin typeface="Montserrat"/>
                <a:ea typeface="Montserrat"/>
                <a:cs typeface="Montserrat"/>
                <a:sym typeface="Montserrat"/>
              </a:rPr>
              <a:t>4%</a:t>
            </a:r>
            <a:endParaRPr sz="5800" b="1">
              <a:solidFill>
                <a:srgbClr val="FFFFFF"/>
              </a:solidFill>
              <a:latin typeface="Montserrat"/>
              <a:ea typeface="Montserrat"/>
              <a:cs typeface="Montserrat"/>
              <a:sym typeface="Montserrat"/>
            </a:endParaRPr>
          </a:p>
        </p:txBody>
      </p:sp>
      <p:cxnSp>
        <p:nvCxnSpPr>
          <p:cNvPr id="115" name="Google Shape;115;p18"/>
          <p:cNvCxnSpPr/>
          <p:nvPr/>
        </p:nvCxnSpPr>
        <p:spPr>
          <a:xfrm>
            <a:off x="1787175" y="4364625"/>
            <a:ext cx="1019400" cy="0"/>
          </a:xfrm>
          <a:prstGeom prst="straightConnector1">
            <a:avLst/>
          </a:prstGeom>
          <a:noFill/>
          <a:ln w="28575" cap="flat" cmpd="sng">
            <a:solidFill>
              <a:srgbClr val="FFA12A"/>
            </a:solidFill>
            <a:prstDash val="solid"/>
            <a:round/>
            <a:headEnd type="none" w="med" len="med"/>
            <a:tailEnd type="none" w="med" len="med"/>
          </a:ln>
        </p:spPr>
      </p:cxnSp>
      <p:cxnSp>
        <p:nvCxnSpPr>
          <p:cNvPr id="116" name="Google Shape;116;p18"/>
          <p:cNvCxnSpPr/>
          <p:nvPr/>
        </p:nvCxnSpPr>
        <p:spPr>
          <a:xfrm rot="10800000">
            <a:off x="2806675" y="3699250"/>
            <a:ext cx="0" cy="664500"/>
          </a:xfrm>
          <a:prstGeom prst="straightConnector1">
            <a:avLst/>
          </a:prstGeom>
          <a:noFill/>
          <a:ln w="28575" cap="flat" cmpd="sng">
            <a:solidFill>
              <a:srgbClr val="FFA12A"/>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p:nvPr/>
        </p:nvSpPr>
        <p:spPr>
          <a:xfrm>
            <a:off x="0" y="0"/>
            <a:ext cx="9144000" cy="13107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9"/>
          <p:cNvSpPr txBox="1"/>
          <p:nvPr/>
        </p:nvSpPr>
        <p:spPr>
          <a:xfrm>
            <a:off x="312150" y="424550"/>
            <a:ext cx="8520600" cy="524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sz="2300" b="1" dirty="0">
                <a:solidFill>
                  <a:srgbClr val="FFFFFF"/>
                </a:solidFill>
                <a:latin typeface="Montserrat"/>
                <a:ea typeface="Montserrat"/>
                <a:cs typeface="Montserrat"/>
                <a:sym typeface="Montserrat"/>
              </a:rPr>
              <a:t>STEM careers power Iowa’s economy</a:t>
            </a:r>
            <a:endParaRPr sz="2300" dirty="0">
              <a:solidFill>
                <a:srgbClr val="FFFFFF"/>
              </a:solidFill>
              <a:latin typeface="Montserrat Medium"/>
              <a:ea typeface="Montserrat Medium"/>
              <a:cs typeface="Montserrat Medium"/>
              <a:sym typeface="Montserrat Medium"/>
            </a:endParaRPr>
          </a:p>
        </p:txBody>
      </p:sp>
      <p:sp>
        <p:nvSpPr>
          <p:cNvPr id="123" name="Google Shape;123;p19"/>
          <p:cNvSpPr txBox="1"/>
          <p:nvPr/>
        </p:nvSpPr>
        <p:spPr>
          <a:xfrm>
            <a:off x="312150" y="2104625"/>
            <a:ext cx="2583600" cy="1744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FFA12A"/>
                </a:solidFill>
                <a:latin typeface="Montserrat"/>
                <a:ea typeface="Montserrat"/>
                <a:cs typeface="Montserrat"/>
                <a:sym typeface="Montserrat"/>
              </a:rPr>
              <a:t>One job</a:t>
            </a:r>
            <a:r>
              <a:rPr lang="en" sz="1600">
                <a:solidFill>
                  <a:srgbClr val="595959"/>
                </a:solidFill>
                <a:latin typeface="Montserrat Medium"/>
                <a:ea typeface="Montserrat Medium"/>
                <a:cs typeface="Montserrat Medium"/>
                <a:sym typeface="Montserrat Medium"/>
              </a:rPr>
              <a:t> in the high-tech sector </a:t>
            </a:r>
            <a:br>
              <a:rPr lang="en" sz="1600">
                <a:solidFill>
                  <a:srgbClr val="595959"/>
                </a:solidFill>
                <a:latin typeface="Montserrat Medium"/>
                <a:ea typeface="Montserrat Medium"/>
                <a:cs typeface="Montserrat Medium"/>
                <a:sym typeface="Montserrat Medium"/>
              </a:rPr>
            </a:br>
            <a:r>
              <a:rPr lang="en" sz="1600">
                <a:solidFill>
                  <a:srgbClr val="595959"/>
                </a:solidFill>
                <a:latin typeface="Montserrat Medium"/>
                <a:ea typeface="Montserrat Medium"/>
                <a:cs typeface="Montserrat Medium"/>
                <a:sym typeface="Montserrat Medium"/>
              </a:rPr>
              <a:t>leads to </a:t>
            </a:r>
            <a:r>
              <a:rPr lang="en" sz="1600" b="1">
                <a:solidFill>
                  <a:srgbClr val="00558F"/>
                </a:solidFill>
                <a:latin typeface="Montserrat"/>
                <a:ea typeface="Montserrat"/>
                <a:cs typeface="Montserrat"/>
                <a:sym typeface="Montserrat"/>
              </a:rPr>
              <a:t>four new jobs</a:t>
            </a:r>
            <a:r>
              <a:rPr lang="en" sz="1600">
                <a:solidFill>
                  <a:srgbClr val="595959"/>
                </a:solidFill>
                <a:latin typeface="Montserrat Medium"/>
                <a:ea typeface="Montserrat Medium"/>
                <a:cs typeface="Montserrat Medium"/>
                <a:sym typeface="Montserrat Medium"/>
              </a:rPr>
              <a:t> in local goods and service industries.</a:t>
            </a:r>
            <a:endParaRPr sz="1600">
              <a:solidFill>
                <a:srgbClr val="595959"/>
              </a:solidFill>
              <a:latin typeface="Montserrat Medium"/>
              <a:ea typeface="Montserrat Medium"/>
              <a:cs typeface="Montserrat Medium"/>
              <a:sym typeface="Montserrat Medium"/>
            </a:endParaRPr>
          </a:p>
          <a:p>
            <a:pPr marL="0" lvl="0" indent="0" algn="l" rtl="0">
              <a:lnSpc>
                <a:spcPct val="115000"/>
              </a:lnSpc>
              <a:spcBef>
                <a:spcPts val="1600"/>
              </a:spcBef>
              <a:spcAft>
                <a:spcPts val="1600"/>
              </a:spcAft>
              <a:buNone/>
            </a:pPr>
            <a:endParaRPr sz="1600">
              <a:solidFill>
                <a:srgbClr val="595959"/>
              </a:solidFill>
              <a:latin typeface="Montserrat Medium"/>
              <a:ea typeface="Montserrat Medium"/>
              <a:cs typeface="Montserrat Medium"/>
              <a:sym typeface="Montserrat Medium"/>
            </a:endParaRPr>
          </a:p>
        </p:txBody>
      </p:sp>
      <p:sp>
        <p:nvSpPr>
          <p:cNvPr id="124" name="Google Shape;124;p19"/>
          <p:cNvSpPr/>
          <p:nvPr/>
        </p:nvSpPr>
        <p:spPr>
          <a:xfrm>
            <a:off x="3126100" y="2167775"/>
            <a:ext cx="1985100" cy="1985100"/>
          </a:xfrm>
          <a:prstGeom prst="ellipse">
            <a:avLst/>
          </a:prstGeom>
          <a:solidFill>
            <a:srgbClr val="FFD2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 name="Google Shape;125;p19"/>
          <p:cNvPicPr preferRelativeResize="0"/>
          <p:nvPr/>
        </p:nvPicPr>
        <p:blipFill rotWithShape="1">
          <a:blip r:embed="rId3">
            <a:alphaModFix/>
          </a:blip>
          <a:srcRect l="9" r="9"/>
          <a:stretch/>
        </p:blipFill>
        <p:spPr>
          <a:xfrm>
            <a:off x="3548408" y="2427846"/>
            <a:ext cx="1140434" cy="1330277"/>
          </a:xfrm>
          <a:prstGeom prst="rect">
            <a:avLst/>
          </a:prstGeom>
          <a:noFill/>
          <a:ln>
            <a:noFill/>
          </a:ln>
        </p:spPr>
      </p:pic>
      <p:sp>
        <p:nvSpPr>
          <p:cNvPr id="126" name="Google Shape;126;p19"/>
          <p:cNvSpPr txBox="1"/>
          <p:nvPr/>
        </p:nvSpPr>
        <p:spPr>
          <a:xfrm>
            <a:off x="5341550" y="2898125"/>
            <a:ext cx="378900" cy="524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2300" b="1">
                <a:solidFill>
                  <a:srgbClr val="FFA12A"/>
                </a:solidFill>
                <a:latin typeface="Montserrat"/>
                <a:ea typeface="Montserrat"/>
                <a:cs typeface="Montserrat"/>
                <a:sym typeface="Montserrat"/>
              </a:rPr>
              <a:t>=</a:t>
            </a:r>
            <a:endParaRPr sz="2300">
              <a:solidFill>
                <a:srgbClr val="FFA12A"/>
              </a:solidFill>
              <a:latin typeface="Montserrat Medium"/>
              <a:ea typeface="Montserrat Medium"/>
              <a:cs typeface="Montserrat Medium"/>
              <a:sym typeface="Montserrat Medium"/>
            </a:endParaRPr>
          </a:p>
        </p:txBody>
      </p:sp>
      <p:grpSp>
        <p:nvGrpSpPr>
          <p:cNvPr id="127" name="Google Shape;127;p19"/>
          <p:cNvGrpSpPr/>
          <p:nvPr/>
        </p:nvGrpSpPr>
        <p:grpSpPr>
          <a:xfrm>
            <a:off x="5573470" y="1555419"/>
            <a:ext cx="1528538" cy="1528538"/>
            <a:chOff x="5735200" y="1713950"/>
            <a:chExt cx="1310700" cy="1310700"/>
          </a:xfrm>
        </p:grpSpPr>
        <p:sp>
          <p:nvSpPr>
            <p:cNvPr id="128" name="Google Shape;128;p19"/>
            <p:cNvSpPr/>
            <p:nvPr/>
          </p:nvSpPr>
          <p:spPr>
            <a:xfrm>
              <a:off x="5735200" y="1713950"/>
              <a:ext cx="1310700" cy="13107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9" name="Google Shape;129;p19"/>
            <p:cNvPicPr preferRelativeResize="0"/>
            <p:nvPr/>
          </p:nvPicPr>
          <p:blipFill rotWithShape="1">
            <a:blip r:embed="rId4">
              <a:alphaModFix/>
            </a:blip>
            <a:srcRect l="9" r="9"/>
            <a:stretch/>
          </p:blipFill>
          <p:spPr>
            <a:xfrm>
              <a:off x="6014044" y="1885671"/>
              <a:ext cx="753013" cy="878363"/>
            </a:xfrm>
            <a:prstGeom prst="rect">
              <a:avLst/>
            </a:prstGeom>
            <a:noFill/>
            <a:ln>
              <a:noFill/>
            </a:ln>
          </p:spPr>
        </p:pic>
      </p:grpSp>
      <p:grpSp>
        <p:nvGrpSpPr>
          <p:cNvPr id="130" name="Google Shape;130;p19"/>
          <p:cNvGrpSpPr/>
          <p:nvPr/>
        </p:nvGrpSpPr>
        <p:grpSpPr>
          <a:xfrm>
            <a:off x="7404635" y="1555419"/>
            <a:ext cx="1528538" cy="1528538"/>
            <a:chOff x="5735200" y="1713950"/>
            <a:chExt cx="1310700" cy="1310700"/>
          </a:xfrm>
        </p:grpSpPr>
        <p:sp>
          <p:nvSpPr>
            <p:cNvPr id="131" name="Google Shape;131;p19"/>
            <p:cNvSpPr/>
            <p:nvPr/>
          </p:nvSpPr>
          <p:spPr>
            <a:xfrm>
              <a:off x="5735200" y="1713950"/>
              <a:ext cx="1310700" cy="13107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2" name="Google Shape;132;p19"/>
            <p:cNvPicPr preferRelativeResize="0"/>
            <p:nvPr/>
          </p:nvPicPr>
          <p:blipFill rotWithShape="1">
            <a:blip r:embed="rId4">
              <a:alphaModFix/>
            </a:blip>
            <a:srcRect l="9" r="9"/>
            <a:stretch/>
          </p:blipFill>
          <p:spPr>
            <a:xfrm>
              <a:off x="6014044" y="1885671"/>
              <a:ext cx="753013" cy="878363"/>
            </a:xfrm>
            <a:prstGeom prst="rect">
              <a:avLst/>
            </a:prstGeom>
            <a:noFill/>
            <a:ln>
              <a:noFill/>
            </a:ln>
          </p:spPr>
        </p:pic>
      </p:grpSp>
      <p:grpSp>
        <p:nvGrpSpPr>
          <p:cNvPr id="133" name="Google Shape;133;p19"/>
          <p:cNvGrpSpPr/>
          <p:nvPr/>
        </p:nvGrpSpPr>
        <p:grpSpPr>
          <a:xfrm>
            <a:off x="5573470" y="3365237"/>
            <a:ext cx="1528538" cy="1528538"/>
            <a:chOff x="5735200" y="1713950"/>
            <a:chExt cx="1310700" cy="1310700"/>
          </a:xfrm>
        </p:grpSpPr>
        <p:sp>
          <p:nvSpPr>
            <p:cNvPr id="134" name="Google Shape;134;p19"/>
            <p:cNvSpPr/>
            <p:nvPr/>
          </p:nvSpPr>
          <p:spPr>
            <a:xfrm>
              <a:off x="5735200" y="1713950"/>
              <a:ext cx="1310700" cy="13107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19"/>
            <p:cNvPicPr preferRelativeResize="0"/>
            <p:nvPr/>
          </p:nvPicPr>
          <p:blipFill rotWithShape="1">
            <a:blip r:embed="rId4">
              <a:alphaModFix/>
            </a:blip>
            <a:srcRect l="9" r="9"/>
            <a:stretch/>
          </p:blipFill>
          <p:spPr>
            <a:xfrm>
              <a:off x="6014044" y="1885671"/>
              <a:ext cx="753013" cy="878363"/>
            </a:xfrm>
            <a:prstGeom prst="rect">
              <a:avLst/>
            </a:prstGeom>
            <a:noFill/>
            <a:ln>
              <a:noFill/>
            </a:ln>
          </p:spPr>
        </p:pic>
      </p:grpSp>
      <p:grpSp>
        <p:nvGrpSpPr>
          <p:cNvPr id="136" name="Google Shape;136;p19"/>
          <p:cNvGrpSpPr/>
          <p:nvPr/>
        </p:nvGrpSpPr>
        <p:grpSpPr>
          <a:xfrm>
            <a:off x="7404635" y="3365237"/>
            <a:ext cx="1528538" cy="1528538"/>
            <a:chOff x="5735200" y="1713950"/>
            <a:chExt cx="1310700" cy="1310700"/>
          </a:xfrm>
        </p:grpSpPr>
        <p:sp>
          <p:nvSpPr>
            <p:cNvPr id="137" name="Google Shape;137;p19"/>
            <p:cNvSpPr/>
            <p:nvPr/>
          </p:nvSpPr>
          <p:spPr>
            <a:xfrm>
              <a:off x="5735200" y="1713950"/>
              <a:ext cx="1310700" cy="1310700"/>
            </a:xfrm>
            <a:prstGeom prst="ellipse">
              <a:avLst/>
            </a:prstGeom>
            <a:solidFill>
              <a:srgbClr val="D6EB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8" name="Google Shape;138;p19"/>
            <p:cNvPicPr preferRelativeResize="0"/>
            <p:nvPr/>
          </p:nvPicPr>
          <p:blipFill rotWithShape="1">
            <a:blip r:embed="rId4">
              <a:alphaModFix/>
            </a:blip>
            <a:srcRect l="9" r="9"/>
            <a:stretch/>
          </p:blipFill>
          <p:spPr>
            <a:xfrm>
              <a:off x="6014044" y="1885671"/>
              <a:ext cx="753013" cy="878363"/>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p:nvPr/>
        </p:nvSpPr>
        <p:spPr>
          <a:xfrm>
            <a:off x="549450" y="282325"/>
            <a:ext cx="8045100" cy="131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500"/>
              </a:spcAft>
              <a:buNone/>
            </a:pPr>
            <a:r>
              <a:rPr lang="en" sz="2300" b="1">
                <a:solidFill>
                  <a:srgbClr val="00558F"/>
                </a:solidFill>
                <a:latin typeface="Montserrat"/>
                <a:ea typeface="Montserrat"/>
                <a:cs typeface="Montserrat"/>
                <a:sym typeface="Montserrat"/>
              </a:rPr>
              <a:t>Right now, few women are earning college degrees in STEM fields.</a:t>
            </a:r>
            <a:endParaRPr sz="2300">
              <a:solidFill>
                <a:srgbClr val="00558F"/>
              </a:solidFill>
              <a:latin typeface="Montserrat Medium"/>
              <a:ea typeface="Montserrat Medium"/>
              <a:cs typeface="Montserrat Medium"/>
              <a:sym typeface="Montserrat Medium"/>
            </a:endParaRPr>
          </a:p>
        </p:txBody>
      </p:sp>
      <p:pic>
        <p:nvPicPr>
          <p:cNvPr id="144" name="Google Shape;144;p20"/>
          <p:cNvPicPr preferRelativeResize="0"/>
          <p:nvPr/>
        </p:nvPicPr>
        <p:blipFill rotWithShape="1">
          <a:blip r:embed="rId3">
            <a:alphaModFix/>
          </a:blip>
          <a:srcRect t="3686" b="3677"/>
          <a:stretch/>
        </p:blipFill>
        <p:spPr>
          <a:xfrm>
            <a:off x="0" y="1406100"/>
            <a:ext cx="9144002" cy="3019177"/>
          </a:xfrm>
          <a:prstGeom prst="rect">
            <a:avLst/>
          </a:prstGeom>
          <a:noFill/>
          <a:ln>
            <a:noFill/>
          </a:ln>
        </p:spPr>
      </p:pic>
      <p:sp>
        <p:nvSpPr>
          <p:cNvPr id="145" name="Google Shape;145;p20"/>
          <p:cNvSpPr/>
          <p:nvPr/>
        </p:nvSpPr>
        <p:spPr>
          <a:xfrm>
            <a:off x="0" y="4425275"/>
            <a:ext cx="9144000" cy="7185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txBox="1"/>
          <p:nvPr/>
        </p:nvSpPr>
        <p:spPr>
          <a:xfrm>
            <a:off x="2343900" y="4516050"/>
            <a:ext cx="4456200" cy="4164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500"/>
              </a:spcAft>
              <a:buNone/>
            </a:pPr>
            <a:r>
              <a:rPr lang="en" sz="2200" b="1">
                <a:solidFill>
                  <a:srgbClr val="FFAB40"/>
                </a:solidFill>
                <a:latin typeface="Montserrat"/>
                <a:ea typeface="Montserrat"/>
                <a:cs typeface="Montserrat"/>
                <a:sym typeface="Montserrat"/>
              </a:rPr>
              <a:t>Afterschool is changing that.</a:t>
            </a:r>
            <a:endParaRPr sz="2200" b="1">
              <a:solidFill>
                <a:srgbClr val="FFAB40"/>
              </a:solidFill>
              <a:latin typeface="Montserrat"/>
              <a:ea typeface="Montserrat"/>
              <a:cs typeface="Montserrat"/>
              <a:sym typeface="Montserrat"/>
            </a:endParaRPr>
          </a:p>
        </p:txBody>
      </p:sp>
      <p:sp>
        <p:nvSpPr>
          <p:cNvPr id="147" name="Google Shape;147;p20"/>
          <p:cNvSpPr txBox="1"/>
          <p:nvPr/>
        </p:nvSpPr>
        <p:spPr>
          <a:xfrm>
            <a:off x="1670775" y="1551075"/>
            <a:ext cx="6981900" cy="10089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500"/>
              </a:spcAft>
              <a:buNone/>
            </a:pPr>
            <a:r>
              <a:rPr lang="en" sz="1500" i="1">
                <a:solidFill>
                  <a:srgbClr val="595959"/>
                </a:solidFill>
                <a:latin typeface="Montserrat Medium"/>
                <a:ea typeface="Montserrat Medium"/>
                <a:cs typeface="Montserrat Medium"/>
                <a:sym typeface="Montserrat Medium"/>
              </a:rPr>
              <a:t>Women make up half of the total U.S. college-educated workforce of 58.9 million workers,</a:t>
            </a:r>
            <a:r>
              <a:rPr lang="en" sz="1500" i="1">
                <a:solidFill>
                  <a:srgbClr val="595959"/>
                </a:solidFill>
                <a:latin typeface="Montserrat SemiBold"/>
                <a:ea typeface="Montserrat SemiBold"/>
                <a:cs typeface="Montserrat SemiBold"/>
                <a:sym typeface="Montserrat SemiBold"/>
              </a:rPr>
              <a:t> </a:t>
            </a:r>
            <a:r>
              <a:rPr lang="en" sz="1500" b="1" i="1">
                <a:solidFill>
                  <a:srgbClr val="00558F"/>
                </a:solidFill>
                <a:latin typeface="Montserrat"/>
                <a:ea typeface="Montserrat"/>
                <a:cs typeface="Montserrat"/>
                <a:sym typeface="Montserrat"/>
              </a:rPr>
              <a:t>but represent much lower shares in computer and mathematical sciences</a:t>
            </a:r>
            <a:r>
              <a:rPr lang="en" sz="1500" b="1" i="1">
                <a:solidFill>
                  <a:srgbClr val="0083BB"/>
                </a:solidFill>
                <a:latin typeface="Montserrat"/>
                <a:ea typeface="Montserrat"/>
                <a:cs typeface="Montserrat"/>
                <a:sym typeface="Montserrat"/>
              </a:rPr>
              <a:t> </a:t>
            </a:r>
            <a:r>
              <a:rPr lang="en" sz="1500" b="1" i="1">
                <a:solidFill>
                  <a:srgbClr val="FFA12A"/>
                </a:solidFill>
                <a:latin typeface="Montserrat"/>
                <a:ea typeface="Montserrat"/>
                <a:cs typeface="Montserrat"/>
                <a:sym typeface="Montserrat"/>
              </a:rPr>
              <a:t>(27 percent)</a:t>
            </a:r>
            <a:r>
              <a:rPr lang="en" sz="1500" i="1">
                <a:solidFill>
                  <a:srgbClr val="0083BB"/>
                </a:solidFill>
                <a:latin typeface="Montserrat Medium"/>
                <a:ea typeface="Montserrat Medium"/>
                <a:cs typeface="Montserrat Medium"/>
                <a:sym typeface="Montserrat Medium"/>
              </a:rPr>
              <a:t>.</a:t>
            </a:r>
            <a:endParaRPr sz="1500" i="1">
              <a:solidFill>
                <a:srgbClr val="0083BB"/>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1"/>
          <p:cNvPicPr preferRelativeResize="0"/>
          <p:nvPr/>
        </p:nvPicPr>
        <p:blipFill>
          <a:blip r:embed="rId3">
            <a:alphaModFix/>
          </a:blip>
          <a:stretch>
            <a:fillRect/>
          </a:stretch>
        </p:blipFill>
        <p:spPr>
          <a:xfrm>
            <a:off x="4548975" y="400850"/>
            <a:ext cx="3418799" cy="3415137"/>
          </a:xfrm>
          <a:prstGeom prst="rect">
            <a:avLst/>
          </a:prstGeom>
          <a:noFill/>
          <a:ln>
            <a:noFill/>
          </a:ln>
        </p:spPr>
      </p:pic>
      <p:sp>
        <p:nvSpPr>
          <p:cNvPr id="153" name="Google Shape;153;p21"/>
          <p:cNvSpPr/>
          <p:nvPr/>
        </p:nvSpPr>
        <p:spPr>
          <a:xfrm>
            <a:off x="0" y="0"/>
            <a:ext cx="3650100" cy="5179500"/>
          </a:xfrm>
          <a:prstGeom prst="rect">
            <a:avLst/>
          </a:prstGeom>
          <a:solidFill>
            <a:srgbClr val="005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83BB"/>
              </a:solidFill>
            </a:endParaRPr>
          </a:p>
        </p:txBody>
      </p:sp>
      <p:sp>
        <p:nvSpPr>
          <p:cNvPr id="154" name="Google Shape;154;p21"/>
          <p:cNvSpPr txBox="1"/>
          <p:nvPr/>
        </p:nvSpPr>
        <p:spPr>
          <a:xfrm>
            <a:off x="119250" y="1675850"/>
            <a:ext cx="3418800" cy="2840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500"/>
              </a:spcAft>
              <a:buNone/>
            </a:pPr>
            <a:r>
              <a:rPr lang="en" sz="2800" b="1">
                <a:solidFill>
                  <a:srgbClr val="FFFFFF"/>
                </a:solidFill>
                <a:latin typeface="Montserrat"/>
                <a:ea typeface="Montserrat"/>
                <a:cs typeface="Montserrat"/>
                <a:sym typeface="Montserrat"/>
              </a:rPr>
              <a:t>Statistics are more dire for women of color.</a:t>
            </a:r>
            <a:endParaRPr sz="2800">
              <a:solidFill>
                <a:srgbClr val="FFFFFF"/>
              </a:solidFill>
              <a:latin typeface="Montserrat Medium"/>
              <a:ea typeface="Montserrat Medium"/>
              <a:cs typeface="Montserrat Medium"/>
              <a:sym typeface="Montserrat Medium"/>
            </a:endParaRPr>
          </a:p>
        </p:txBody>
      </p:sp>
      <p:sp>
        <p:nvSpPr>
          <p:cNvPr id="155" name="Google Shape;155;p21"/>
          <p:cNvSpPr txBox="1"/>
          <p:nvPr/>
        </p:nvSpPr>
        <p:spPr>
          <a:xfrm>
            <a:off x="3931600" y="4069450"/>
            <a:ext cx="5212500" cy="6990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500"/>
              </a:spcAft>
              <a:buNone/>
            </a:pPr>
            <a:r>
              <a:rPr lang="en" sz="1500" i="1">
                <a:solidFill>
                  <a:srgbClr val="595959"/>
                </a:solidFill>
                <a:latin typeface="Montserrat SemiBold"/>
                <a:ea typeface="Montserrat SemiBold"/>
                <a:cs typeface="Montserrat SemiBold"/>
                <a:sym typeface="Montserrat SemiBold"/>
              </a:rPr>
              <a:t>Only</a:t>
            </a:r>
            <a:r>
              <a:rPr lang="en" sz="1500" i="1">
                <a:solidFill>
                  <a:srgbClr val="0083BB"/>
                </a:solidFill>
                <a:latin typeface="Montserrat SemiBold"/>
                <a:ea typeface="Montserrat SemiBold"/>
                <a:cs typeface="Montserrat SemiBold"/>
                <a:sym typeface="Montserrat SemiBold"/>
              </a:rPr>
              <a:t> </a:t>
            </a:r>
            <a:r>
              <a:rPr lang="en" sz="1500" b="1" i="1">
                <a:solidFill>
                  <a:srgbClr val="FFA12A"/>
                </a:solidFill>
                <a:latin typeface="Montserrat"/>
                <a:ea typeface="Montserrat"/>
                <a:cs typeface="Montserrat"/>
                <a:sym typeface="Montserrat"/>
              </a:rPr>
              <a:t>2%</a:t>
            </a:r>
            <a:r>
              <a:rPr lang="en" sz="1500" i="1">
                <a:solidFill>
                  <a:srgbClr val="0083BB"/>
                </a:solidFill>
                <a:latin typeface="Montserrat SemiBold"/>
                <a:ea typeface="Montserrat SemiBold"/>
                <a:cs typeface="Montserrat SemiBold"/>
                <a:sym typeface="Montserrat SemiBold"/>
              </a:rPr>
              <a:t> </a:t>
            </a:r>
            <a:r>
              <a:rPr lang="en" sz="1500" i="1">
                <a:solidFill>
                  <a:schemeClr val="dk2"/>
                </a:solidFill>
                <a:latin typeface="Montserrat SemiBold"/>
                <a:ea typeface="Montserrat SemiBold"/>
                <a:cs typeface="Montserrat SemiBold"/>
                <a:sym typeface="Montserrat SemiBold"/>
              </a:rPr>
              <a:t>(each) of engineers are </a:t>
            </a:r>
            <a:br>
              <a:rPr lang="en" sz="1500" i="1">
                <a:solidFill>
                  <a:schemeClr val="dk2"/>
                </a:solidFill>
                <a:latin typeface="Montserrat SemiBold"/>
                <a:ea typeface="Montserrat SemiBold"/>
                <a:cs typeface="Montserrat SemiBold"/>
                <a:sym typeface="Montserrat SemiBold"/>
              </a:rPr>
            </a:br>
            <a:r>
              <a:rPr lang="en" sz="1500" i="1">
                <a:solidFill>
                  <a:schemeClr val="dk2"/>
                </a:solidFill>
                <a:latin typeface="Montserrat SemiBold"/>
                <a:ea typeface="Montserrat SemiBold"/>
                <a:cs typeface="Montserrat SemiBold"/>
                <a:sym typeface="Montserrat SemiBold"/>
              </a:rPr>
              <a:t>Latinx or Black women</a:t>
            </a:r>
            <a:r>
              <a:rPr lang="en" sz="1500" i="1">
                <a:solidFill>
                  <a:srgbClr val="595959"/>
                </a:solidFill>
                <a:latin typeface="Montserrat SemiBold"/>
                <a:ea typeface="Montserrat SemiBold"/>
                <a:cs typeface="Montserrat SemiBold"/>
                <a:sym typeface="Montserrat SemiBold"/>
              </a:rPr>
              <a:t>.</a:t>
            </a:r>
            <a:endParaRPr sz="1500" i="1">
              <a:solidFill>
                <a:srgbClr val="595959"/>
              </a:solidFill>
              <a:latin typeface="Montserrat SemiBold"/>
              <a:ea typeface="Montserrat SemiBold"/>
              <a:cs typeface="Montserrat SemiBold"/>
              <a:sym typeface="Montserrat SemiBold"/>
            </a:endParaRPr>
          </a:p>
        </p:txBody>
      </p:sp>
      <p:sp>
        <p:nvSpPr>
          <p:cNvPr id="156" name="Google Shape;156;p21"/>
          <p:cNvSpPr txBox="1"/>
          <p:nvPr/>
        </p:nvSpPr>
        <p:spPr>
          <a:xfrm>
            <a:off x="5599125" y="1513300"/>
            <a:ext cx="1318500" cy="8955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4600" b="1">
                <a:solidFill>
                  <a:srgbClr val="00558F"/>
                </a:solidFill>
                <a:latin typeface="Montserrat"/>
                <a:ea typeface="Montserrat"/>
                <a:cs typeface="Montserrat"/>
                <a:sym typeface="Montserrat"/>
              </a:rPr>
              <a:t>15%</a:t>
            </a:r>
            <a:endParaRPr sz="4600" b="1">
              <a:solidFill>
                <a:srgbClr val="00558F"/>
              </a:solidFill>
              <a:latin typeface="Montserrat"/>
              <a:ea typeface="Montserrat"/>
              <a:cs typeface="Montserrat"/>
              <a:sym typeface="Montserrat"/>
            </a:endParaRPr>
          </a:p>
        </p:txBody>
      </p:sp>
      <p:sp>
        <p:nvSpPr>
          <p:cNvPr id="157" name="Google Shape;157;p21"/>
          <p:cNvSpPr txBox="1"/>
          <p:nvPr/>
        </p:nvSpPr>
        <p:spPr>
          <a:xfrm>
            <a:off x="5292675" y="2245375"/>
            <a:ext cx="1931400" cy="69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500"/>
              </a:spcAft>
              <a:buNone/>
            </a:pPr>
            <a:r>
              <a:rPr lang="en" sz="1300" i="1">
                <a:solidFill>
                  <a:srgbClr val="0083BB"/>
                </a:solidFill>
                <a:latin typeface="Montserrat Medium"/>
                <a:ea typeface="Montserrat Medium"/>
                <a:cs typeface="Montserrat Medium"/>
                <a:sym typeface="Montserrat Medium"/>
              </a:rPr>
              <a:t>of engineers </a:t>
            </a:r>
            <a:br>
              <a:rPr lang="en" sz="1300" i="1">
                <a:solidFill>
                  <a:srgbClr val="0083BB"/>
                </a:solidFill>
                <a:latin typeface="Montserrat Medium"/>
                <a:ea typeface="Montserrat Medium"/>
                <a:cs typeface="Montserrat Medium"/>
                <a:sym typeface="Montserrat Medium"/>
              </a:rPr>
            </a:br>
            <a:r>
              <a:rPr lang="en" sz="1300" i="1">
                <a:solidFill>
                  <a:srgbClr val="0083BB"/>
                </a:solidFill>
                <a:latin typeface="Montserrat Medium"/>
                <a:ea typeface="Montserrat Medium"/>
                <a:cs typeface="Montserrat Medium"/>
                <a:sym typeface="Montserrat Medium"/>
              </a:rPr>
              <a:t>are women.</a:t>
            </a:r>
            <a:endParaRPr sz="1300" i="1">
              <a:solidFill>
                <a:srgbClr val="0083BB"/>
              </a:solidFill>
              <a:latin typeface="Montserrat Medium"/>
              <a:ea typeface="Montserrat Medium"/>
              <a:cs typeface="Montserrat Medium"/>
              <a:sym typeface="Montserrat Medium"/>
            </a:endParaRPr>
          </a:p>
        </p:txBody>
      </p:sp>
      <p:cxnSp>
        <p:nvCxnSpPr>
          <p:cNvPr id="158" name="Google Shape;158;p21"/>
          <p:cNvCxnSpPr/>
          <p:nvPr/>
        </p:nvCxnSpPr>
        <p:spPr>
          <a:xfrm>
            <a:off x="7712900" y="2153150"/>
            <a:ext cx="0" cy="1906500"/>
          </a:xfrm>
          <a:prstGeom prst="straightConnector1">
            <a:avLst/>
          </a:prstGeom>
          <a:noFill/>
          <a:ln w="19050" cap="flat" cmpd="sng">
            <a:solidFill>
              <a:srgbClr val="FFD287"/>
            </a:solidFill>
            <a:prstDash val="solid"/>
            <a:round/>
            <a:headEnd type="oval" w="med" len="med"/>
            <a:tailEnd type="oval" w="med" len="med"/>
          </a:ln>
        </p:spPr>
      </p:cxnSp>
      <p:sp>
        <p:nvSpPr>
          <p:cNvPr id="159" name="Google Shape;159;p21"/>
          <p:cNvSpPr txBox="1"/>
          <p:nvPr/>
        </p:nvSpPr>
        <p:spPr>
          <a:xfrm>
            <a:off x="5247925" y="1301800"/>
            <a:ext cx="1931400" cy="69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500"/>
              </a:spcAft>
              <a:buNone/>
            </a:pPr>
            <a:r>
              <a:rPr lang="en" sz="1300" i="1">
                <a:solidFill>
                  <a:srgbClr val="0083BB"/>
                </a:solidFill>
                <a:latin typeface="Montserrat Medium"/>
                <a:ea typeface="Montserrat Medium"/>
                <a:cs typeface="Montserrat Medium"/>
                <a:sym typeface="Montserrat Medium"/>
              </a:rPr>
              <a:t>Only</a:t>
            </a:r>
            <a:endParaRPr sz="1300" i="1">
              <a:solidFill>
                <a:srgbClr val="0083BB"/>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2734</Words>
  <Application>Microsoft Office PowerPoint</Application>
  <PresentationFormat>On-screen Show (16:9)</PresentationFormat>
  <Paragraphs>172</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Montserrat</vt:lpstr>
      <vt:lpstr>Montserrat Medium</vt:lpstr>
      <vt:lpstr>Montserrat SemiBold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you’re still in need of activities for your out-of-school time program, download the Mizzen by Mott app! </vt:lpstr>
      <vt:lpstr>The Mizzen by Mott app allows you to pick activities based 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Hall</dc:creator>
  <cp:lastModifiedBy>Crystal Hall</cp:lastModifiedBy>
  <cp:revision>2</cp:revision>
  <dcterms:modified xsi:type="dcterms:W3CDTF">2021-09-07T15:19:41Z</dcterms:modified>
</cp:coreProperties>
</file>