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4"/>
  </p:sldMasterIdLst>
  <p:notesMasterIdLst>
    <p:notesMasterId r:id="rId31"/>
  </p:notesMasterIdLst>
  <p:handoutMasterIdLst>
    <p:handoutMasterId r:id="rId32"/>
  </p:handoutMasterIdLst>
  <p:sldIdLst>
    <p:sldId id="540" r:id="rId5"/>
    <p:sldId id="1576" r:id="rId6"/>
    <p:sldId id="1577" r:id="rId7"/>
    <p:sldId id="1578" r:id="rId8"/>
    <p:sldId id="1465" r:id="rId9"/>
    <p:sldId id="1579" r:id="rId10"/>
    <p:sldId id="1550" r:id="rId11"/>
    <p:sldId id="1563" r:id="rId12"/>
    <p:sldId id="1564" r:id="rId13"/>
    <p:sldId id="1539" r:id="rId14"/>
    <p:sldId id="1401" r:id="rId15"/>
    <p:sldId id="1551" r:id="rId16"/>
    <p:sldId id="1402" r:id="rId17"/>
    <p:sldId id="1540" r:id="rId18"/>
    <p:sldId id="1565" r:id="rId19"/>
    <p:sldId id="1553" r:id="rId20"/>
    <p:sldId id="1566" r:id="rId21"/>
    <p:sldId id="1574" r:id="rId22"/>
    <p:sldId id="1541" r:id="rId23"/>
    <p:sldId id="1567" r:id="rId24"/>
    <p:sldId id="1542" r:id="rId25"/>
    <p:sldId id="1569" r:id="rId26"/>
    <p:sldId id="1570" r:id="rId27"/>
    <p:sldId id="1546" r:id="rId28"/>
    <p:sldId id="1571" r:id="rId29"/>
    <p:sldId id="1581"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Vogel" initials="GV" lastIdx="4" clrIdx="0"/>
  <p:cmAuthor id="2" name="Karen Emmerson" initials="KE" lastIdx="9" clrIdx="1"/>
  <p:cmAuthor id="3" name="Pam Loeb" initials="PL" lastIdx="292" clrIdx="2"/>
  <p:cmAuthor id="4" name="Karen Emmerson" initials="KE [2]" lastIdx="6" clrIdx="3"/>
  <p:cmAuthor id="5" name="Erin Wagner" initials="EW" lastIdx="52" clrIdx="4"/>
  <p:cmAuthor id="6" name="Jennifer Dusenberry" initials="" lastIdx="37" clrIdx="5"/>
  <p:cmAuthor id="7" name="sqtipton@gmail.com" initials="s" lastIdx="21" clrIdx="6">
    <p:extLst>
      <p:ext uri="{19B8F6BF-5375-455C-9EA6-DF929625EA0E}">
        <p15:presenceInfo xmlns:p15="http://schemas.microsoft.com/office/powerpoint/2012/main" userId="f4fff79cf1ae26dd" providerId="Windows Live"/>
      </p:ext>
    </p:extLst>
  </p:cmAuthor>
  <p:cmAuthor id="8" name="Sam Wallach" initials="SW" lastIdx="22" clrIdx="7">
    <p:extLst>
      <p:ext uri="{19B8F6BF-5375-455C-9EA6-DF929625EA0E}">
        <p15:presenceInfo xmlns:p15="http://schemas.microsoft.com/office/powerpoint/2012/main" userId="S-1-5-21-194700110-1145482655-1315275271-2806" providerId="AD"/>
      </p:ext>
    </p:extLst>
  </p:cmAuthor>
  <p:cmAuthor id="9" name="Adam Burns" initials="AB" lastIdx="14" clrIdx="8">
    <p:extLst>
      <p:ext uri="{19B8F6BF-5375-455C-9EA6-DF929625EA0E}">
        <p15:presenceInfo xmlns:p15="http://schemas.microsoft.com/office/powerpoint/2012/main" userId="S-1-5-21-194700110-1145482655-1315275271-2764" providerId="AD"/>
      </p:ext>
    </p:extLst>
  </p:cmAuthor>
  <p:cmAuthor id="10" name="Stacia Tipton" initials="SQT" lastIdx="209" clrIdx="9">
    <p:extLst>
      <p:ext uri="{19B8F6BF-5375-455C-9EA6-DF929625EA0E}">
        <p15:presenceInfo xmlns:p15="http://schemas.microsoft.com/office/powerpoint/2012/main" userId="Stacia Tipton" providerId="None"/>
      </p:ext>
    </p:extLst>
  </p:cmAuthor>
  <p:cmAuthor id="11" name="Adam Burns" initials="AB [2]" lastIdx="105" clrIdx="10">
    <p:extLst>
      <p:ext uri="{19B8F6BF-5375-455C-9EA6-DF929625EA0E}">
        <p15:presenceInfo xmlns:p15="http://schemas.microsoft.com/office/powerpoint/2012/main" userId="S::burns@edgeresearch.com::a3023e2a-861c-4781-935b-3258661b0ace" providerId="AD"/>
      </p:ext>
    </p:extLst>
  </p:cmAuthor>
  <p:cmAuthor id="12" name="Liana Gainsboro" initials="LG" lastIdx="9" clrIdx="11">
    <p:extLst>
      <p:ext uri="{19B8F6BF-5375-455C-9EA6-DF929625EA0E}">
        <p15:presenceInfo xmlns:p15="http://schemas.microsoft.com/office/powerpoint/2012/main" userId="S::gainsboro@edgeresearch.com::2d5a7584-b493-405c-bd67-9e7f8acf2980" providerId="AD"/>
      </p:ext>
    </p:extLst>
  </p:cmAuthor>
  <p:cmAuthor id="13" name="Lydia Redway" initials="LR" lastIdx="26" clrIdx="12">
    <p:extLst>
      <p:ext uri="{19B8F6BF-5375-455C-9EA6-DF929625EA0E}">
        <p15:presenceInfo xmlns:p15="http://schemas.microsoft.com/office/powerpoint/2012/main" userId="S::redway@edgeresearch.com::4fb5ab09-2c8f-4037-8c93-751284def37a" providerId="AD"/>
      </p:ext>
    </p:extLst>
  </p:cmAuthor>
  <p:cmAuthor id="14" name="Venkat Vala" initials="VV" lastIdx="5" clrIdx="13">
    <p:extLst>
      <p:ext uri="{19B8F6BF-5375-455C-9EA6-DF929625EA0E}">
        <p15:presenceInfo xmlns:p15="http://schemas.microsoft.com/office/powerpoint/2012/main" userId="S::vala@edgeresearch.com::acf4c653-a238-4315-a376-26f1f3c7dd85" providerId="AD"/>
      </p:ext>
    </p:extLst>
  </p:cmAuthor>
  <p:cmAuthor id="15" name="Pam" initials="P" lastIdx="6" clrIdx="14">
    <p:extLst>
      <p:ext uri="{19B8F6BF-5375-455C-9EA6-DF929625EA0E}">
        <p15:presenceInfo xmlns:p15="http://schemas.microsoft.com/office/powerpoint/2012/main" userId="S::Loeb@edgeresearch.com::541211b7-8ebf-4d66-b0fd-6605a1d49c9c" providerId="AD"/>
      </p:ext>
    </p:extLst>
  </p:cmAuthor>
  <p:cmAuthor id="16" name="Valeria Pareja" initials="VP" lastIdx="19" clrIdx="15">
    <p:extLst>
      <p:ext uri="{19B8F6BF-5375-455C-9EA6-DF929625EA0E}">
        <p15:presenceInfo xmlns:p15="http://schemas.microsoft.com/office/powerpoint/2012/main" userId="S::Pareja@edgeresearch.com::81988ca8-1398-49be-9f86-7baf63c8660f" providerId="AD"/>
      </p:ext>
    </p:extLst>
  </p:cmAuthor>
  <p:cmAuthor id="17" name="Mariel Molina" initials="MM" lastIdx="21" clrIdx="16">
    <p:extLst>
      <p:ext uri="{19B8F6BF-5375-455C-9EA6-DF929625EA0E}">
        <p15:presenceInfo xmlns:p15="http://schemas.microsoft.com/office/powerpoint/2012/main" userId="S::molina@edgeresearch.com::f00f7984-3699-428b-9826-35a5bdaaeffa" providerId="AD"/>
      </p:ext>
    </p:extLst>
  </p:cmAuthor>
  <p:cmAuthor id="18" name="Jennifer Rinehart" initials="JR" lastIdx="9" clrIdx="17">
    <p:extLst>
      <p:ext uri="{19B8F6BF-5375-455C-9EA6-DF929625EA0E}">
        <p15:presenceInfo xmlns:p15="http://schemas.microsoft.com/office/powerpoint/2012/main" userId="S-1-5-21-231711664-2819421874-1098458765-1144" providerId="AD"/>
      </p:ext>
    </p:extLst>
  </p:cmAuthor>
  <p:cmAuthor id="19" name="Nikki Yamashiro" initials="NY" lastIdx="14" clrIdx="18">
    <p:extLst>
      <p:ext uri="{19B8F6BF-5375-455C-9EA6-DF929625EA0E}">
        <p15:presenceInfo xmlns:p15="http://schemas.microsoft.com/office/powerpoint/2012/main" userId="S-1-5-21-231711664-2819421874-1098458765-4108" providerId="AD"/>
      </p:ext>
    </p:extLst>
  </p:cmAuthor>
  <p:cmAuthor id="20" name="Ursula Helminski" initials="UH" lastIdx="6" clrIdx="19">
    <p:extLst>
      <p:ext uri="{19B8F6BF-5375-455C-9EA6-DF929625EA0E}">
        <p15:presenceInfo xmlns:p15="http://schemas.microsoft.com/office/powerpoint/2012/main" userId="S-1-5-21-231711664-2819421874-1098458765-1142" providerId="AD"/>
      </p:ext>
    </p:extLst>
  </p:cmAuthor>
  <p:cmAuthor id="21" name="Ursula Helminski" initials="UH [2]" lastIdx="5" clrIdx="20">
    <p:extLst>
      <p:ext uri="{19B8F6BF-5375-455C-9EA6-DF929625EA0E}">
        <p15:presenceInfo xmlns:p15="http://schemas.microsoft.com/office/powerpoint/2012/main" userId="Ursula Helminski" providerId="None"/>
      </p:ext>
    </p:extLst>
  </p:cmAuthor>
  <p:cmAuthor id="22" name="Laurie Lennon" initials="LL" lastIdx="60" clrIdx="21">
    <p:extLst>
      <p:ext uri="{19B8F6BF-5375-455C-9EA6-DF929625EA0E}">
        <p15:presenceInfo xmlns:p15="http://schemas.microsoft.com/office/powerpoint/2012/main" userId="S::Laurie.Lennon@burness.com::389d82b3-d043-408c-b6f2-5196bbb8a20b" providerId="AD"/>
      </p:ext>
    </p:extLst>
  </p:cmAuthor>
  <p:cmAuthor id="23" name="Kasia Burns" initials="KB" lastIdx="5" clrIdx="22">
    <p:extLst>
      <p:ext uri="{19B8F6BF-5375-455C-9EA6-DF929625EA0E}">
        <p15:presenceInfo xmlns:p15="http://schemas.microsoft.com/office/powerpoint/2012/main" userId="S::kburns@burness.com::e346daf6-2e98-4a80-9652-a2e9a5d34226" providerId="AD"/>
      </p:ext>
    </p:extLst>
  </p:cmAuthor>
  <p:cmAuthor id="24" name="Bella DiMarco" initials="BD" lastIdx="38" clrIdx="23">
    <p:extLst>
      <p:ext uri="{19B8F6BF-5375-455C-9EA6-DF929625EA0E}">
        <p15:presenceInfo xmlns:p15="http://schemas.microsoft.com/office/powerpoint/2012/main" userId="Bella DiMar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5427"/>
    <a:srgbClr val="9BD0FF"/>
    <a:srgbClr val="003462"/>
    <a:srgbClr val="378BD8"/>
    <a:srgbClr val="007CB4"/>
    <a:srgbClr val="0A5395"/>
    <a:srgbClr val="B9E0F7"/>
    <a:srgbClr val="C7F4FB"/>
    <a:srgbClr val="002060"/>
    <a:srgbClr val="CC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5" autoAdjust="0"/>
    <p:restoredTop sz="73082" autoAdjust="0"/>
  </p:normalViewPr>
  <p:slideViewPr>
    <p:cSldViewPr snapToGrid="0">
      <p:cViewPr varScale="1">
        <p:scale>
          <a:sx n="168" d="100"/>
          <a:sy n="168" d="100"/>
        </p:scale>
        <p:origin x="232" y="192"/>
      </p:cViewPr>
      <p:guideLst>
        <p:guide orient="horz" pos="1848"/>
        <p:guide pos="3840"/>
      </p:guideLst>
    </p:cSldViewPr>
  </p:slideViewPr>
  <p:outlineViewPr>
    <p:cViewPr>
      <p:scale>
        <a:sx n="33" d="100"/>
        <a:sy n="33" d="100"/>
      </p:scale>
      <p:origin x="0" y="-1292"/>
    </p:cViewPr>
  </p:outlineViewPr>
  <p:notesTextViewPr>
    <p:cViewPr>
      <p:scale>
        <a:sx n="3" d="2"/>
        <a:sy n="3" d="2"/>
      </p:scale>
      <p:origin x="0" y="0"/>
    </p:cViewPr>
  </p:notesTextViewPr>
  <p:sorterViewPr>
    <p:cViewPr varScale="1">
      <p:scale>
        <a:sx n="1" d="1"/>
        <a:sy n="1" d="1"/>
      </p:scale>
      <p:origin x="0" y="-6990"/>
    </p:cViewPr>
  </p:sorterViewPr>
  <p:notesViewPr>
    <p:cSldViewPr snapToGrid="0" showGuides="1">
      <p:cViewPr varScale="1">
        <p:scale>
          <a:sx n="94" d="100"/>
          <a:sy n="94" d="100"/>
        </p:scale>
        <p:origin x="432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40" cy="471054"/>
          </a:xfrm>
          <a:prstGeom prst="rect">
            <a:avLst/>
          </a:prstGeom>
        </p:spPr>
        <p:txBody>
          <a:bodyPr vert="horz" lIns="94168" tIns="47085" rIns="94168" bIns="47085" rtlCol="0"/>
          <a:lstStyle>
            <a:lvl1pPr algn="l">
              <a:defRPr sz="1200"/>
            </a:lvl1pPr>
          </a:lstStyle>
          <a:p>
            <a:endParaRPr lang="en-US" dirty="0"/>
          </a:p>
        </p:txBody>
      </p:sp>
      <p:sp>
        <p:nvSpPr>
          <p:cNvPr id="3" name="Date Placeholder 2"/>
          <p:cNvSpPr>
            <a:spLocks noGrp="1"/>
          </p:cNvSpPr>
          <p:nvPr>
            <p:ph type="dt" sz="quarter" idx="1"/>
          </p:nvPr>
        </p:nvSpPr>
        <p:spPr>
          <a:xfrm>
            <a:off x="4023094" y="2"/>
            <a:ext cx="3077740" cy="471054"/>
          </a:xfrm>
          <a:prstGeom prst="rect">
            <a:avLst/>
          </a:prstGeom>
        </p:spPr>
        <p:txBody>
          <a:bodyPr vert="horz" lIns="94168" tIns="47085" rIns="94168" bIns="47085" rtlCol="0"/>
          <a:lstStyle>
            <a:lvl1pPr algn="r">
              <a:defRPr sz="1200"/>
            </a:lvl1pPr>
          </a:lstStyle>
          <a:p>
            <a:fld id="{DAC66273-A256-4ADA-8E44-2CE90B913628}" type="datetimeFigureOut">
              <a:rPr lang="en-US" smtClean="0"/>
              <a:t>9/14/21</a:t>
            </a:fld>
            <a:endParaRPr lang="en-US" dirty="0"/>
          </a:p>
        </p:txBody>
      </p:sp>
      <p:sp>
        <p:nvSpPr>
          <p:cNvPr id="4" name="Footer Placeholder 3"/>
          <p:cNvSpPr>
            <a:spLocks noGrp="1"/>
          </p:cNvSpPr>
          <p:nvPr>
            <p:ph type="ftr" sz="quarter" idx="2"/>
          </p:nvPr>
        </p:nvSpPr>
        <p:spPr>
          <a:xfrm>
            <a:off x="2" y="8917426"/>
            <a:ext cx="3077740" cy="471053"/>
          </a:xfrm>
          <a:prstGeom prst="rect">
            <a:avLst/>
          </a:prstGeom>
        </p:spPr>
        <p:txBody>
          <a:bodyPr vert="horz" lIns="94168" tIns="47085" rIns="94168" bIns="470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4" y="8917426"/>
            <a:ext cx="3077740" cy="471053"/>
          </a:xfrm>
          <a:prstGeom prst="rect">
            <a:avLst/>
          </a:prstGeom>
        </p:spPr>
        <p:txBody>
          <a:bodyPr vert="horz" lIns="94168" tIns="47085" rIns="94168" bIns="47085" rtlCol="0" anchor="b"/>
          <a:lstStyle>
            <a:lvl1pPr algn="r">
              <a:defRPr sz="1200"/>
            </a:lvl1pPr>
          </a:lstStyle>
          <a:p>
            <a:fld id="{3B6338C5-62F7-4D64-907C-90E14277BE73}" type="slidenum">
              <a:rPr lang="en-US" smtClean="0"/>
              <a:t>‹#›</a:t>
            </a:fld>
            <a:endParaRPr lang="en-US" dirty="0"/>
          </a:p>
        </p:txBody>
      </p:sp>
    </p:spTree>
    <p:extLst>
      <p:ext uri="{BB962C8B-B14F-4D97-AF65-F5344CB8AC3E}">
        <p14:creationId xmlns:p14="http://schemas.microsoft.com/office/powerpoint/2010/main" val="428641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77740" cy="471054"/>
          </a:xfrm>
          <a:prstGeom prst="rect">
            <a:avLst/>
          </a:prstGeom>
        </p:spPr>
        <p:txBody>
          <a:bodyPr vert="horz" lIns="94168" tIns="47085" rIns="94168" bIns="47085" rtlCol="0"/>
          <a:lstStyle>
            <a:lvl1pPr algn="l">
              <a:defRPr sz="1200"/>
            </a:lvl1pPr>
          </a:lstStyle>
          <a:p>
            <a:endParaRPr lang="en-US" dirty="0"/>
          </a:p>
        </p:txBody>
      </p:sp>
      <p:sp>
        <p:nvSpPr>
          <p:cNvPr id="3" name="Date Placeholder 2"/>
          <p:cNvSpPr>
            <a:spLocks noGrp="1"/>
          </p:cNvSpPr>
          <p:nvPr>
            <p:ph type="dt" idx="1"/>
          </p:nvPr>
        </p:nvSpPr>
        <p:spPr>
          <a:xfrm>
            <a:off x="4023094" y="2"/>
            <a:ext cx="3077740" cy="471054"/>
          </a:xfrm>
          <a:prstGeom prst="rect">
            <a:avLst/>
          </a:prstGeom>
        </p:spPr>
        <p:txBody>
          <a:bodyPr vert="horz" lIns="94168" tIns="47085" rIns="94168" bIns="47085" rtlCol="0"/>
          <a:lstStyle>
            <a:lvl1pPr algn="r">
              <a:defRPr sz="1200"/>
            </a:lvl1pPr>
          </a:lstStyle>
          <a:p>
            <a:fld id="{1CAC2DA9-4347-4C31-9B8F-E53E2C50931B}" type="datetimeFigureOut">
              <a:rPr lang="en-US" smtClean="0"/>
              <a:t>9/14/21</a:t>
            </a:fld>
            <a:endParaRPr lang="en-US" dirty="0"/>
          </a:p>
        </p:txBody>
      </p:sp>
      <p:sp>
        <p:nvSpPr>
          <p:cNvPr id="4" name="Slide Image Placeholder 3"/>
          <p:cNvSpPr>
            <a:spLocks noGrp="1" noRot="1" noChangeAspect="1"/>
          </p:cNvSpPr>
          <p:nvPr>
            <p:ph type="sldImg" idx="2"/>
          </p:nvPr>
        </p:nvSpPr>
        <p:spPr>
          <a:xfrm>
            <a:off x="738188" y="1174750"/>
            <a:ext cx="5626100" cy="3165475"/>
          </a:xfrm>
          <a:prstGeom prst="rect">
            <a:avLst/>
          </a:prstGeom>
          <a:noFill/>
          <a:ln w="12700">
            <a:solidFill>
              <a:prstClr val="black"/>
            </a:solidFill>
          </a:ln>
        </p:spPr>
        <p:txBody>
          <a:bodyPr vert="horz" lIns="94168" tIns="47085" rIns="94168" bIns="47085" rtlCol="0" anchor="ctr"/>
          <a:lstStyle/>
          <a:p>
            <a:endParaRPr lang="en-US" dirty="0"/>
          </a:p>
        </p:txBody>
      </p:sp>
      <p:sp>
        <p:nvSpPr>
          <p:cNvPr id="5" name="Notes Placeholder 4"/>
          <p:cNvSpPr>
            <a:spLocks noGrp="1"/>
          </p:cNvSpPr>
          <p:nvPr>
            <p:ph type="body" sz="quarter" idx="3"/>
          </p:nvPr>
        </p:nvSpPr>
        <p:spPr>
          <a:xfrm>
            <a:off x="710249" y="4518204"/>
            <a:ext cx="5681980" cy="3696712"/>
          </a:xfrm>
          <a:prstGeom prst="rect">
            <a:avLst/>
          </a:prstGeom>
        </p:spPr>
        <p:txBody>
          <a:bodyPr vert="horz" lIns="94168" tIns="47085" rIns="94168" bIns="47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7426"/>
            <a:ext cx="3077740" cy="471053"/>
          </a:xfrm>
          <a:prstGeom prst="rect">
            <a:avLst/>
          </a:prstGeom>
        </p:spPr>
        <p:txBody>
          <a:bodyPr vert="horz" lIns="94168" tIns="47085" rIns="94168" bIns="470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6"/>
            <a:ext cx="3077740" cy="471053"/>
          </a:xfrm>
          <a:prstGeom prst="rect">
            <a:avLst/>
          </a:prstGeom>
        </p:spPr>
        <p:txBody>
          <a:bodyPr vert="horz" lIns="94168" tIns="47085" rIns="94168" bIns="47085" rtlCol="0" anchor="b"/>
          <a:lstStyle>
            <a:lvl1pPr algn="r">
              <a:defRPr sz="1200"/>
            </a:lvl1pPr>
          </a:lstStyle>
          <a:p>
            <a:fld id="{701B77B2-0042-4292-A612-29DE10DC7502}" type="slidenum">
              <a:rPr lang="en-US" smtClean="0"/>
              <a:t>‹#›</a:t>
            </a:fld>
            <a:endParaRPr lang="en-US" dirty="0"/>
          </a:p>
        </p:txBody>
      </p:sp>
    </p:spTree>
    <p:extLst>
      <p:ext uri="{BB962C8B-B14F-4D97-AF65-F5344CB8AC3E}">
        <p14:creationId xmlns:p14="http://schemas.microsoft.com/office/powerpoint/2010/main" val="88981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4750"/>
            <a:ext cx="5626100" cy="3165475"/>
          </a:xfrm>
        </p:spPr>
      </p:sp>
      <p:sp>
        <p:nvSpPr>
          <p:cNvPr id="3" name="Notes Placeholder 2"/>
          <p:cNvSpPr>
            <a:spLocks noGrp="1"/>
          </p:cNvSpPr>
          <p:nvPr>
            <p:ph type="body" idx="1"/>
          </p:nvPr>
        </p:nvSpPr>
        <p:spPr/>
        <p:txBody>
          <a:bodyPr/>
          <a:lstStyle/>
          <a:p>
            <a:pPr marL="171450" indent="-171450">
              <a:buFontTx/>
              <a:buChar char="-"/>
            </a:pPr>
            <a:r>
              <a:rPr lang="en-US" dirty="0"/>
              <a:t>Welcome</a:t>
            </a:r>
          </a:p>
          <a:p>
            <a:pPr marL="171450" indent="-171450">
              <a:buFontTx/>
              <a:buChar char="-"/>
            </a:pPr>
            <a:r>
              <a:rPr lang="en-US" dirty="0"/>
              <a:t>Thank you for taking time out</a:t>
            </a:r>
            <a:r>
              <a:rPr lang="en-US" baseline="0" dirty="0"/>
              <a:t> of lunch</a:t>
            </a:r>
          </a:p>
          <a:p>
            <a:pPr marL="171450" indent="-171450">
              <a:buFontTx/>
              <a:buChar char="-"/>
            </a:pPr>
            <a:r>
              <a:rPr lang="en-US" baseline="0" dirty="0"/>
              <a:t>IAA</a:t>
            </a:r>
          </a:p>
          <a:p>
            <a:pPr marL="171450" indent="-171450">
              <a:buFontTx/>
              <a:buChar char="-"/>
            </a:pPr>
            <a:r>
              <a:rPr lang="en-US" baseline="0" dirty="0"/>
              <a:t>“afterschool” collectively</a:t>
            </a:r>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1</a:t>
            </a:fld>
            <a:endParaRPr lang="en-US" dirty="0"/>
          </a:p>
        </p:txBody>
      </p:sp>
    </p:spTree>
    <p:extLst>
      <p:ext uri="{BB962C8B-B14F-4D97-AF65-F5344CB8AC3E}">
        <p14:creationId xmlns:p14="http://schemas.microsoft.com/office/powerpoint/2010/main" val="2276950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Moving on to the second key takeaway - Demand surges as parents recognize key benefits from afterschool participation</a:t>
            </a:r>
          </a:p>
        </p:txBody>
      </p:sp>
      <p:sp>
        <p:nvSpPr>
          <p:cNvPr id="4" name="Slide Number Placeholder 3"/>
          <p:cNvSpPr>
            <a:spLocks noGrp="1"/>
          </p:cNvSpPr>
          <p:nvPr>
            <p:ph type="sldNum" sz="quarter" idx="10"/>
          </p:nvPr>
        </p:nvSpPr>
        <p:spPr/>
        <p:txBody>
          <a:bodyPr/>
          <a:lstStyle/>
          <a:p>
            <a:fld id="{701B77B2-0042-4292-A612-29DE10DC7502}" type="slidenum">
              <a:rPr lang="en-US" smtClean="0"/>
              <a:t>10</a:t>
            </a:fld>
            <a:endParaRPr lang="en-US" dirty="0"/>
          </a:p>
        </p:txBody>
      </p:sp>
    </p:spTree>
    <p:extLst>
      <p:ext uri="{BB962C8B-B14F-4D97-AF65-F5344CB8AC3E}">
        <p14:creationId xmlns:p14="http://schemas.microsoft.com/office/powerpoint/2010/main" val="389776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Behind the high levels of demand for afterschool is a growing recognition of the wide range of benefits that afterschool programs provide for young people and families</a:t>
            </a:r>
          </a:p>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11</a:t>
            </a:fld>
            <a:endParaRPr lang="en-US" dirty="0"/>
          </a:p>
        </p:txBody>
      </p:sp>
    </p:spTree>
    <p:extLst>
      <p:ext uri="{BB962C8B-B14F-4D97-AF65-F5344CB8AC3E}">
        <p14:creationId xmlns:p14="http://schemas.microsoft.com/office/powerpoint/2010/main" val="1249717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Benefits to parents are also recognized – programs are seen as a lifeline for working families</a:t>
            </a:r>
          </a:p>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12</a:t>
            </a:fld>
            <a:endParaRPr lang="en-US" dirty="0"/>
          </a:p>
        </p:txBody>
      </p:sp>
    </p:spTree>
    <p:extLst>
      <p:ext uri="{BB962C8B-B14F-4D97-AF65-F5344CB8AC3E}">
        <p14:creationId xmlns:p14="http://schemas.microsoft.com/office/powerpoint/2010/main" val="154769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families fortunate enough to have access to a program, parents report high levels of satisfaction with their afterschool program, with 96% of Iowa parents satisfied with their program overall </a:t>
            </a:r>
          </a:p>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13</a:t>
            </a:fld>
            <a:endParaRPr lang="en-US" dirty="0"/>
          </a:p>
        </p:txBody>
      </p:sp>
    </p:spTree>
    <p:extLst>
      <p:ext uri="{BB962C8B-B14F-4D97-AF65-F5344CB8AC3E}">
        <p14:creationId xmlns:p14="http://schemas.microsoft.com/office/powerpoint/2010/main" val="328435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24167" rtl="0" eaLnBrk="1" fontAlgn="auto" latinLnBrk="0" hangingPunct="1">
              <a:lnSpc>
                <a:spcPct val="100000"/>
              </a:lnSpc>
              <a:spcBef>
                <a:spcPct val="0"/>
              </a:spcBef>
              <a:spcAft>
                <a:spcPts val="602"/>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Sadly, cost and lack of programs are barriers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to </a:t>
            </a: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benefitting from afterschool programs</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701B77B2-0042-4292-A612-29DE10DC7502}" type="slidenum">
              <a:rPr lang="en-US" smtClean="0"/>
              <a:t>14</a:t>
            </a:fld>
            <a:endParaRPr lang="en-US" dirty="0"/>
          </a:p>
        </p:txBody>
      </p:sp>
    </p:spTree>
    <p:extLst>
      <p:ext uri="{BB962C8B-B14F-4D97-AF65-F5344CB8AC3E}">
        <p14:creationId xmlns:p14="http://schemas.microsoft.com/office/powerpoint/2010/main" val="2375067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lack of a safe way to get to and from programs, and lack of available programs top the list of roadblocks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Overall, parents in Iowa were more likely to</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report challenges to accessing afterschool programs compared to 2014</a:t>
            </a:r>
            <a:endParaRPr lang="en-US"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15</a:t>
            </a:fld>
            <a:endParaRPr lang="en-US" dirty="0">
              <a:solidFill>
                <a:prstClr val="black"/>
              </a:solidFill>
              <a:latin typeface="Calibri"/>
            </a:endParaRPr>
          </a:p>
        </p:txBody>
      </p:sp>
    </p:spTree>
    <p:extLst>
      <p:ext uri="{BB962C8B-B14F-4D97-AF65-F5344CB8AC3E}">
        <p14:creationId xmlns:p14="http://schemas.microsoft.com/office/powerpoint/2010/main" val="1281865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growing barriers translate into fewer young people in afterschool programs today</a:t>
            </a:r>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16</a:t>
            </a:fld>
            <a:endParaRPr lang="en-US" dirty="0">
              <a:solidFill>
                <a:prstClr val="black"/>
              </a:solidFill>
              <a:latin typeface="Calibri"/>
            </a:endParaRPr>
          </a:p>
        </p:txBody>
      </p:sp>
    </p:spTree>
    <p:extLst>
      <p:ext uri="{BB962C8B-B14F-4D97-AF65-F5344CB8AC3E}">
        <p14:creationId xmlns:p14="http://schemas.microsoft.com/office/powerpoint/2010/main" val="2792508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While that decline alone is troubling, even more troubling is that low-income families are most affected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Between 2014 and 2020, the number of low-income kids in afterschool fell by nearly 2 million, while the number of higher income kids dropped by less than half a million</a:t>
            </a:r>
          </a:p>
          <a:p>
            <a:endParaRPr lang="en-US"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17</a:t>
            </a:fld>
            <a:endParaRPr lang="en-US" dirty="0">
              <a:solidFill>
                <a:prstClr val="black"/>
              </a:solidFill>
              <a:latin typeface="Calibri"/>
            </a:endParaRPr>
          </a:p>
        </p:txBody>
      </p:sp>
    </p:spTree>
    <p:extLst>
      <p:ext uri="{BB962C8B-B14F-4D97-AF65-F5344CB8AC3E}">
        <p14:creationId xmlns:p14="http://schemas.microsoft.com/office/powerpoint/2010/main" val="567105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 After 3PM data was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coupled </a:t>
            </a:r>
            <a:r>
              <a:rPr lang="en-US" sz="1800" dirty="0">
                <a:effectLst/>
                <a:latin typeface="Calibri" panose="020F0502020204030204" pitchFamily="34" charset="0"/>
                <a:ea typeface="Calibri" panose="020F0502020204030204" pitchFamily="34" charset="0"/>
                <a:cs typeface="Times New Roman" panose="02020603050405020304" pitchFamily="18" charset="0"/>
              </a:rPr>
              <a:t>with data on participation in the nation’s largest funding streams for afterschool, and found that over this time period about 2.1 million low-income young people were benefitting from publicly funded programs, like 21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CCLC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public funding streams have been a lifeline for low-income young people and families, but most of them are not keeping up with the costs of providing a high quality program and therefore are unable to serve more young people</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21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CCLC, which increased by $28 million from 2014 to 2020, is actually $10 million less when adjusted for inflation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significant</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b/c Iowa’s only funding source for afterschool is 21CCLC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300" rtl="0" eaLnBrk="1" fontAlgn="auto" latinLnBrk="0" hangingPunct="1">
              <a:lnSpc>
                <a:spcPct val="100000"/>
              </a:lnSpc>
              <a:spcBef>
                <a:spcPts val="0"/>
              </a:spcBef>
              <a:spcAft>
                <a:spcPts val="0"/>
              </a:spcAft>
              <a:buClrTx/>
              <a:buSzTx/>
              <a:buFontTx/>
              <a:buNone/>
              <a:tabLst/>
              <a:defRPr/>
            </a:pPr>
            <a:fld id="{701B77B2-0042-4292-A612-29DE10DC750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1880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24167" rtl="0" eaLnBrk="1" fontAlgn="auto" latinLnBrk="0" hangingPunct="1">
              <a:lnSpc>
                <a:spcPct val="100000"/>
              </a:lnSpc>
              <a:spcBef>
                <a:spcPct val="0"/>
              </a:spcBef>
              <a:spcAft>
                <a:spcPts val="602"/>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Unfortunately the study found a number of inequities</a:t>
            </a:r>
            <a:endParaRPr lang="en-US" sz="2000" dirty="0"/>
          </a:p>
        </p:txBody>
      </p:sp>
      <p:sp>
        <p:nvSpPr>
          <p:cNvPr id="4" name="Slide Number Placeholder 3"/>
          <p:cNvSpPr>
            <a:spLocks noGrp="1"/>
          </p:cNvSpPr>
          <p:nvPr>
            <p:ph type="sldNum" sz="quarter" idx="10"/>
          </p:nvPr>
        </p:nvSpPr>
        <p:spPr/>
        <p:txBody>
          <a:bodyPr/>
          <a:lstStyle/>
          <a:p>
            <a:fld id="{701B77B2-0042-4292-A612-29DE10DC7502}" type="slidenum">
              <a:rPr lang="en-US" smtClean="0"/>
              <a:t>19</a:t>
            </a:fld>
            <a:endParaRPr lang="en-US" dirty="0"/>
          </a:p>
        </p:txBody>
      </p:sp>
    </p:spTree>
    <p:extLst>
      <p:ext uri="{BB962C8B-B14F-4D97-AF65-F5344CB8AC3E}">
        <p14:creationId xmlns:p14="http://schemas.microsoft.com/office/powerpoint/2010/main" val="2992697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 After 3PM is the most comprehensive look at how kids in America spend their after school hours</a:t>
            </a:r>
          </a:p>
          <a:p>
            <a:pPr marL="742950" marR="0" lvl="1"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Kids spend most</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of their waking hours outside of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survey is done every 5-6 years–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the l</a:t>
            </a:r>
            <a:r>
              <a:rPr lang="en-US" sz="1800" dirty="0">
                <a:effectLst/>
                <a:latin typeface="Calibri" panose="020F0502020204030204" pitchFamily="34" charset="0"/>
                <a:ea typeface="Calibri" panose="020F0502020204030204" pitchFamily="34" charset="0"/>
                <a:cs typeface="Times New Roman" panose="02020603050405020304" pitchFamily="18" charset="0"/>
              </a:rPr>
              <a:t>ast one was in 2014</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data will</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be used </a:t>
            </a:r>
            <a:r>
              <a:rPr lang="en-US" sz="1800" dirty="0">
                <a:effectLst/>
                <a:latin typeface="Calibri" panose="020F0502020204030204" pitchFamily="34" charset="0"/>
                <a:ea typeface="Calibri" panose="020F0502020204030204" pitchFamily="34" charset="0"/>
                <a:cs typeface="Times New Roman" panose="02020603050405020304" pitchFamily="18" charset="0"/>
              </a:rPr>
              <a:t>by afterschool providers, advocates, policymakers and more for years to come</a:t>
            </a:r>
          </a:p>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2</a:t>
            </a:fld>
            <a:endParaRPr lang="en-US" dirty="0"/>
          </a:p>
        </p:txBody>
      </p:sp>
    </p:spTree>
    <p:extLst>
      <p:ext uri="{BB962C8B-B14F-4D97-AF65-F5344CB8AC3E}">
        <p14:creationId xmlns:p14="http://schemas.microsoft.com/office/powerpoint/2010/main" val="270229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you can see that these barriers previously mentioned are even bigger among low-income families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result of those barriers, the unmet demand for afterschool has increased and is greater among low-income families</a:t>
            </a:r>
          </a:p>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20</a:t>
            </a:fld>
            <a:endParaRPr lang="en-US" dirty="0"/>
          </a:p>
        </p:txBody>
      </p:sp>
    </p:spTree>
    <p:extLst>
      <p:ext uri="{BB962C8B-B14F-4D97-AF65-F5344CB8AC3E}">
        <p14:creationId xmlns:p14="http://schemas.microsoft.com/office/powerpoint/2010/main" val="1741012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final takeaway is that parents show strong support for expanding afterschool opportunities</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21</a:t>
            </a:fld>
            <a:endParaRPr lang="en-US" dirty="0"/>
          </a:p>
        </p:txBody>
      </p:sp>
    </p:spTree>
    <p:extLst>
      <p:ext uri="{BB962C8B-B14F-4D97-AF65-F5344CB8AC3E}">
        <p14:creationId xmlns:p14="http://schemas.microsoft.com/office/powerpoint/2010/main" val="1631570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86% of parents favor public funding for afterschool programs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Support for public funding for afterschool opportunities is up from 75% in 2014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strong level of support cuts across party lines, ethnicity and geography – support for afterschool unites America</a:t>
            </a:r>
          </a:p>
          <a:p>
            <a:endParaRPr lang="en-US"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22</a:t>
            </a:fld>
            <a:endParaRPr lang="en-US" dirty="0">
              <a:solidFill>
                <a:prstClr val="black"/>
              </a:solidFill>
              <a:latin typeface="Calibri"/>
            </a:endParaRPr>
          </a:p>
        </p:txBody>
      </p:sp>
    </p:spTree>
    <p:extLst>
      <p:ext uri="{BB962C8B-B14F-4D97-AF65-F5344CB8AC3E}">
        <p14:creationId xmlns:p14="http://schemas.microsoft.com/office/powerpoint/2010/main" val="128634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AA3PM research included a follow-up survey in October 2020 to gauge how COVID may have affected parents’ attitudes toward afterschool</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amidst a global pandemic, parents see afterschool as a strong source of support for children and families and show strong levels of support for funding afterschool programs to operate during virtual school days</a:t>
            </a:r>
          </a:p>
          <a:p>
            <a:endParaRPr lang="en-US"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23</a:t>
            </a:fld>
            <a:endParaRPr lang="en-US" dirty="0">
              <a:solidFill>
                <a:prstClr val="black"/>
              </a:solidFill>
              <a:latin typeface="Calibri"/>
            </a:endParaRPr>
          </a:p>
        </p:txBody>
      </p:sp>
    </p:spTree>
    <p:extLst>
      <p:ext uri="{BB962C8B-B14F-4D97-AF65-F5344CB8AC3E}">
        <p14:creationId xmlns:p14="http://schemas.microsoft.com/office/powerpoint/2010/main" val="2863533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Of course, concerns about COVID dominate barriers to participation in afterschool this fall, but beyond those specific concerns, the same top barriers remain as pre-pandemic – cost, transportation and lack of available programs</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unmet demand for programs remains high, with 49% of children who would participate this fall (either in-person, virtually or in a hybrid program) if one were available to them</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was also found that parent support for public investments in afterschool remains strong in the midst of COVID–</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t</a:t>
            </a:r>
            <a:r>
              <a:rPr lang="en-US" sz="1800" dirty="0">
                <a:effectLst/>
                <a:latin typeface="Calibri" panose="020F0502020204030204" pitchFamily="34" charset="0"/>
                <a:ea typeface="Calibri" panose="020F0502020204030204" pitchFamily="34" charset="0"/>
                <a:cs typeface="Times New Roman" panose="02020603050405020304" pitchFamily="18" charset="0"/>
              </a:rPr>
              <a:t>his fall, 85% support public funding, down only 2 percentage points from earlier in the year</a:t>
            </a:r>
          </a:p>
          <a:p>
            <a:pPr marL="114643" lvl="1" indent="-114643" defTabSz="624167">
              <a:spcBef>
                <a:spcPct val="0"/>
              </a:spcBef>
              <a:spcAft>
                <a:spcPts val="602"/>
              </a:spcAft>
              <a:buChar char="•"/>
            </a:pPr>
            <a:endParaRPr lang="en-US" sz="2000"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24</a:t>
            </a:fld>
            <a:endParaRPr lang="en-US" dirty="0">
              <a:solidFill>
                <a:prstClr val="black"/>
              </a:solidFill>
              <a:latin typeface="Calibri"/>
            </a:endParaRPr>
          </a:p>
        </p:txBody>
      </p:sp>
    </p:spTree>
    <p:extLst>
      <p:ext uri="{BB962C8B-B14F-4D97-AF65-F5344CB8AC3E}">
        <p14:creationId xmlns:p14="http://schemas.microsoft.com/office/powerpoint/2010/main" val="1641024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(national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Lastly, while parents report that they are managing during the pandemic, they express concerns for their children, as we all do</a:t>
            </a:r>
          </a:p>
          <a:p>
            <a:pPr marL="742950" marR="0" lvl="1"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loss is going</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to be more significant for at-risk youth and these children will likely need support beyond the school day to get caught up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Parents want afterschool programs to address more than academics as a result of those concerns</a:t>
            </a:r>
            <a:endParaRPr lang="en-US" sz="2000"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25</a:t>
            </a:fld>
            <a:endParaRPr lang="en-US" dirty="0">
              <a:solidFill>
                <a:prstClr val="black"/>
              </a:solidFill>
              <a:latin typeface="Calibri"/>
            </a:endParaRPr>
          </a:p>
        </p:txBody>
      </p:sp>
    </p:spTree>
    <p:extLst>
      <p:ext uri="{BB962C8B-B14F-4D97-AF65-F5344CB8AC3E}">
        <p14:creationId xmlns:p14="http://schemas.microsoft.com/office/powerpoint/2010/main" val="3307694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8188" y="1174750"/>
            <a:ext cx="5626100" cy="31654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701B77B2-0042-4292-A612-29DE10DC7502}" type="slidenum">
              <a:rPr lang="en-US" smtClean="0"/>
              <a:t>26</a:t>
            </a:fld>
            <a:endParaRPr lang="en-US" dirty="0"/>
          </a:p>
        </p:txBody>
      </p:sp>
    </p:spTree>
    <p:extLst>
      <p:ext uri="{BB962C8B-B14F-4D97-AF65-F5344CB8AC3E}">
        <p14:creationId xmlns:p14="http://schemas.microsoft.com/office/powerpoint/2010/main" val="220975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most important things to know from the</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methodology: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Afterschool Alliance</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worked with </a:t>
            </a:r>
            <a:r>
              <a:rPr lang="en-US" sz="1800" dirty="0">
                <a:effectLst/>
                <a:latin typeface="Calibri" panose="020F0502020204030204" pitchFamily="34" charset="0"/>
                <a:ea typeface="Calibri" panose="020F0502020204030204" pitchFamily="34" charset="0"/>
                <a:cs typeface="Times New Roman" panose="02020603050405020304" pitchFamily="18" charset="0"/>
              </a:rPr>
              <a:t>Edge Research to conduct this study</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i</a:t>
            </a:r>
            <a:r>
              <a:rPr lang="en-US" sz="1800" dirty="0">
                <a:effectLst/>
                <a:latin typeface="Calibri" panose="020F0502020204030204" pitchFamily="34" charset="0"/>
                <a:ea typeface="Calibri" panose="020F0502020204030204" pitchFamily="34" charset="0"/>
                <a:cs typeface="Times New Roman" panose="02020603050405020304" pitchFamily="18" charset="0"/>
              </a:rPr>
              <a:t>ncludes more than 30,000 respondents, including 464 households</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and 614 children in Iowa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Surveys were conducted mostly online and supplemented with interviews by phone </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data were collected between January and March of 2020</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Pre-pandemic data was supplemented with a national survey in October that reached about 1200 families to offer a mid-pandemic national update to the study</a:t>
            </a:r>
          </a:p>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3</a:t>
            </a:fld>
            <a:endParaRPr lang="en-US" dirty="0"/>
          </a:p>
        </p:txBody>
      </p:sp>
    </p:spTree>
    <p:extLst>
      <p:ext uri="{BB962C8B-B14F-4D97-AF65-F5344CB8AC3E}">
        <p14:creationId xmlns:p14="http://schemas.microsoft.com/office/powerpoint/2010/main" val="343769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5 big takeaways from the research</a:t>
            </a:r>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4</a:t>
            </a:fld>
            <a:endParaRPr lang="en-US" dirty="0"/>
          </a:p>
        </p:txBody>
      </p:sp>
    </p:spTree>
    <p:extLst>
      <p:ext uri="{BB962C8B-B14F-4D97-AF65-F5344CB8AC3E}">
        <p14:creationId xmlns:p14="http://schemas.microsoft.com/office/powerpoint/2010/main" val="4739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24167" rtl="0" eaLnBrk="1" fontAlgn="auto" latinLnBrk="0" hangingPunct="1">
              <a:lnSpc>
                <a:spcPct val="100000"/>
              </a:lnSpc>
              <a:spcBef>
                <a:spcPct val="0"/>
              </a:spcBef>
              <a:spcAft>
                <a:spcPts val="602"/>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big takeaway is that unmet demand has reached an all-time high</a:t>
            </a:r>
          </a:p>
        </p:txBody>
      </p:sp>
      <p:sp>
        <p:nvSpPr>
          <p:cNvPr id="4" name="Slide Number Placeholder 3"/>
          <p:cNvSpPr>
            <a:spLocks noGrp="1"/>
          </p:cNvSpPr>
          <p:nvPr>
            <p:ph type="sldNum" sz="quarter" idx="10"/>
          </p:nvPr>
        </p:nvSpPr>
        <p:spPr/>
        <p:txBody>
          <a:bodyPr/>
          <a:lstStyle/>
          <a:p>
            <a:fld id="{701B77B2-0042-4292-A612-29DE10DC7502}" type="slidenum">
              <a:rPr lang="en-US" smtClean="0"/>
              <a:t>5</a:t>
            </a:fld>
            <a:endParaRPr lang="en-US" dirty="0"/>
          </a:p>
        </p:txBody>
      </p:sp>
    </p:spTree>
    <p:extLst>
      <p:ext uri="{BB962C8B-B14F-4D97-AF65-F5344CB8AC3E}">
        <p14:creationId xmlns:p14="http://schemas.microsoft.com/office/powerpoint/2010/main" val="386891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afterschool programs were available to them, 41% of</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 non-participants in Iowa, or more than 195,000</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children, would take advantage of those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That is up 16 percentage points since America After 3PM started back in 2004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the highest unmet demand level in the history of America After 3PM</a:t>
            </a:r>
          </a:p>
          <a:p>
            <a:endParaRPr lang="en-US" dirty="0"/>
          </a:p>
        </p:txBody>
      </p:sp>
      <p:sp>
        <p:nvSpPr>
          <p:cNvPr id="4" name="Slide Number Placeholder 3"/>
          <p:cNvSpPr>
            <a:spLocks noGrp="1"/>
          </p:cNvSpPr>
          <p:nvPr>
            <p:ph type="sldNum" sz="quarter" idx="5"/>
          </p:nvPr>
        </p:nvSpPr>
        <p:spPr/>
        <p:txBody>
          <a:bodyPr/>
          <a:lstStyle/>
          <a:p>
            <a:fld id="{701B77B2-0042-4292-A612-29DE10DC7502}" type="slidenum">
              <a:rPr lang="en-US" smtClean="0"/>
              <a:t>6</a:t>
            </a:fld>
            <a:endParaRPr lang="en-US" dirty="0"/>
          </a:p>
        </p:txBody>
      </p:sp>
    </p:spTree>
    <p:extLst>
      <p:ext uri="{BB962C8B-B14F-4D97-AF65-F5344CB8AC3E}">
        <p14:creationId xmlns:p14="http://schemas.microsoft.com/office/powerpoint/2010/main" val="62476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24167" rtl="0" eaLnBrk="1" fontAlgn="auto" latinLnBrk="0" hangingPunct="1">
              <a:lnSpc>
                <a:spcPct val="100000"/>
              </a:lnSpc>
              <a:spcBef>
                <a:spcPct val="0"/>
              </a:spcBef>
              <a:spcAft>
                <a:spcPts val="602"/>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lvl="1" indent="-285750" algn="l" defTabSz="624167" rtl="0" eaLnBrk="1" fontAlgn="auto" latinLnBrk="0" hangingPunct="1">
              <a:lnSpc>
                <a:spcPct val="100000"/>
              </a:lnSpc>
              <a:spcBef>
                <a:spcPct val="0"/>
              </a:spcBef>
              <a:spcAft>
                <a:spcPts val="602"/>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for every one child in a program, there are 4 more who would be in an afterschool program if one were available to them</a:t>
            </a:r>
          </a:p>
          <a:p>
            <a:pPr marL="0" lvl="1" indent="0" defTabSz="624167">
              <a:spcBef>
                <a:spcPct val="0"/>
              </a:spcBef>
              <a:spcAft>
                <a:spcPts val="602"/>
              </a:spcAft>
              <a:buNone/>
            </a:pPr>
            <a:br>
              <a:rPr lang="en-US" sz="2000" dirty="0"/>
            </a:br>
            <a:endParaRPr lang="en-US" sz="2000"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7</a:t>
            </a:fld>
            <a:endParaRPr lang="en-US" dirty="0">
              <a:solidFill>
                <a:prstClr val="black"/>
              </a:solidFill>
              <a:latin typeface="Calibri"/>
            </a:endParaRPr>
          </a:p>
        </p:txBody>
      </p:sp>
    </p:spTree>
    <p:extLst>
      <p:ext uri="{BB962C8B-B14F-4D97-AF65-F5344CB8AC3E}">
        <p14:creationId xmlns:p14="http://schemas.microsoft.com/office/powerpoint/2010/main" val="121345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more closely at the families expressing demand for afterschool, it was found that families of color, families with higher income, and those with children in elementary school are more likely to want to participate in a program</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than half of</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elementary students would participate if they had access</a:t>
            </a:r>
          </a:p>
          <a:p>
            <a:pPr marL="285750" marR="0" indent="-285750">
              <a:lnSpc>
                <a:spcPct val="107000"/>
              </a:lnSpc>
              <a:spcBef>
                <a:spcPts val="0"/>
              </a:spcBef>
              <a:spcAft>
                <a:spcPts val="800"/>
              </a:spcAft>
              <a:buFont typeface="Arial" panose="020B0604020202020204" pitchFamily="34" charset="0"/>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More than a third of middle school</a:t>
            </a:r>
          </a:p>
          <a:p>
            <a:pPr marL="285750" marR="0" indent="-285750">
              <a:lnSpc>
                <a:spcPct val="107000"/>
              </a:lnSpc>
              <a:spcBef>
                <a:spcPts val="0"/>
              </a:spcBef>
              <a:spcAft>
                <a:spcPts val="800"/>
              </a:spcAft>
              <a:buFont typeface="Arial" panose="020B0604020202020204" pitchFamily="34" charset="0"/>
              <a:buChar char="•"/>
            </a:pP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More than a fourth of high school students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8</a:t>
            </a:fld>
            <a:endParaRPr lang="en-US" dirty="0">
              <a:solidFill>
                <a:prstClr val="black"/>
              </a:solidFill>
              <a:latin typeface="Calibri"/>
            </a:endParaRPr>
          </a:p>
        </p:txBody>
      </p:sp>
    </p:spTree>
    <p:extLst>
      <p:ext uri="{BB962C8B-B14F-4D97-AF65-F5344CB8AC3E}">
        <p14:creationId xmlns:p14="http://schemas.microsoft.com/office/powerpoint/2010/main" val="274815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24167" rtl="0" eaLnBrk="1" fontAlgn="auto" latinLnBrk="0" hangingPunct="1">
              <a:lnSpc>
                <a:spcPct val="100000"/>
              </a:lnSpc>
              <a:spcBef>
                <a:spcPct val="0"/>
              </a:spcBef>
              <a:spcAft>
                <a:spcPts val="602"/>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 level) </a:t>
            </a:r>
          </a:p>
          <a:p>
            <a:pPr marL="285750" marR="0" lvl="1" indent="-285750" algn="l" defTabSz="624167" rtl="0" eaLnBrk="1" fontAlgn="auto" latinLnBrk="0" hangingPunct="1">
              <a:lnSpc>
                <a:spcPct val="100000"/>
              </a:lnSpc>
              <a:spcBef>
                <a:spcPct val="0"/>
              </a:spcBef>
              <a:spcAft>
                <a:spcPts val="602"/>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demand for afterschool has increased, Fortunately, the number of young people unsupervised in the hours after school has declined since 2014</a:t>
            </a:r>
          </a:p>
          <a:p>
            <a:pPr marL="742950" marR="0" lvl="2" indent="-285750" algn="l" defTabSz="624167" rtl="0" eaLnBrk="1" fontAlgn="auto" latinLnBrk="0" hangingPunct="1">
              <a:lnSpc>
                <a:spcPct val="100000"/>
              </a:lnSpc>
              <a:spcBef>
                <a:spcPct val="0"/>
              </a:spcBef>
              <a:spcAft>
                <a:spcPts val="602"/>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Family</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care, grandparents, one parent able to be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1" indent="-285750" algn="l" defTabSz="624167" rtl="0" eaLnBrk="1" fontAlgn="auto" latinLnBrk="0" hangingPunct="1">
              <a:lnSpc>
                <a:spcPct val="100000"/>
              </a:lnSpc>
              <a:spcBef>
                <a:spcPct val="0"/>
              </a:spcBef>
              <a:spcAft>
                <a:spcPts val="602"/>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Notably there has been an</a:t>
            </a:r>
            <a:r>
              <a:rPr lang="en-US" sz="18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increase in the number of elementary school age kids now in self care</a:t>
            </a:r>
          </a:p>
          <a:p>
            <a:pPr marL="285750" marR="0" lvl="1" indent="-285750" algn="l" defTabSz="624167" rtl="0" eaLnBrk="1" fontAlgn="auto" latinLnBrk="0" hangingPunct="1">
              <a:lnSpc>
                <a:spcPct val="100000"/>
              </a:lnSpc>
              <a:spcBef>
                <a:spcPct val="0"/>
              </a:spcBef>
              <a:spcAft>
                <a:spcPts val="602"/>
              </a:spcAft>
              <a:buClrTx/>
              <a:buSzTx/>
              <a:buFont typeface="Arial" panose="020B0604020202020204" pitchFamily="34" charset="0"/>
              <a:buChar char="•"/>
              <a:tabLst/>
              <a:defRPr/>
            </a:pPr>
            <a:r>
              <a:rPr lang="en-US" sz="1800" dirty="0">
                <a:effectLst/>
                <a:latin typeface="Calibri" panose="020F0502020204030204" pitchFamily="34" charset="0"/>
                <a:cs typeface="Times New Roman" panose="02020603050405020304" pitchFamily="18" charset="0"/>
              </a:rPr>
              <a:t>Issue of safety</a:t>
            </a:r>
            <a:r>
              <a:rPr lang="en-US" sz="1800" baseline="0" dirty="0">
                <a:effectLst/>
                <a:latin typeface="Calibri" panose="020F0502020204030204" pitchFamily="34" charset="0"/>
                <a:cs typeface="Times New Roman" panose="02020603050405020304" pitchFamily="18" charset="0"/>
              </a:rPr>
              <a:t> -</a:t>
            </a:r>
            <a:endParaRPr lang="en-US" sz="2000" dirty="0"/>
          </a:p>
        </p:txBody>
      </p:sp>
      <p:sp>
        <p:nvSpPr>
          <p:cNvPr id="4" name="Slide Number Placeholder 3"/>
          <p:cNvSpPr>
            <a:spLocks noGrp="1"/>
          </p:cNvSpPr>
          <p:nvPr>
            <p:ph type="sldNum" sz="quarter" idx="5"/>
          </p:nvPr>
        </p:nvSpPr>
        <p:spPr/>
        <p:txBody>
          <a:bodyPr/>
          <a:lstStyle/>
          <a:p>
            <a:pPr defTabSz="914300">
              <a:defRPr/>
            </a:pPr>
            <a:fld id="{701B77B2-0042-4292-A612-29DE10DC7502}" type="slidenum">
              <a:rPr lang="en-US">
                <a:solidFill>
                  <a:prstClr val="black"/>
                </a:solidFill>
                <a:latin typeface="Calibri"/>
              </a:rPr>
              <a:pPr defTabSz="914300">
                <a:defRPr/>
              </a:pPr>
              <a:t>9</a:t>
            </a:fld>
            <a:endParaRPr lang="en-US" dirty="0">
              <a:solidFill>
                <a:prstClr val="black"/>
              </a:solidFill>
              <a:latin typeface="Calibri"/>
            </a:endParaRPr>
          </a:p>
        </p:txBody>
      </p:sp>
    </p:spTree>
    <p:extLst>
      <p:ext uri="{BB962C8B-B14F-4D97-AF65-F5344CB8AC3E}">
        <p14:creationId xmlns:p14="http://schemas.microsoft.com/office/powerpoint/2010/main" val="4292174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620215"/>
            <a:ext cx="8187160" cy="2387600"/>
          </a:xfrm>
          <a:prstGeom prst="rect">
            <a:avLst/>
          </a:prstGeom>
        </p:spPr>
        <p:txBody>
          <a:bodyPr anchor="b">
            <a:normAutofit/>
          </a:bodyPr>
          <a:lstStyle>
            <a:lvl1pPr algn="l">
              <a:defRPr sz="4400" baseline="0">
                <a:solidFill>
                  <a:schemeClr val="accent2"/>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3047999" y="4015472"/>
            <a:ext cx="8526684" cy="965899"/>
          </a:xfrm>
          <a:prstGeom prst="rect">
            <a:avLst/>
          </a:prstGeom>
        </p:spPr>
        <p:txBody>
          <a:bodyPr/>
          <a:lstStyle>
            <a:lvl1pPr marL="0" indent="0" algn="l">
              <a:buNone/>
              <a:defRPr sz="240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Rectangle 6">
            <a:extLst>
              <a:ext uri="{FF2B5EF4-FFF2-40B4-BE49-F238E27FC236}">
                <a16:creationId xmlns:a16="http://schemas.microsoft.com/office/drawing/2014/main" id="{4972B85C-4AC1-2948-BE12-CB01095CFCCF}"/>
              </a:ext>
            </a:extLst>
          </p:cNvPr>
          <p:cNvSpPr/>
          <p:nvPr userDrawn="1"/>
        </p:nvSpPr>
        <p:spPr>
          <a:xfrm>
            <a:off x="1" y="5591331"/>
            <a:ext cx="12192000" cy="12666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05813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lternate text heading">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1054834" y="6277231"/>
            <a:ext cx="896983"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8" name="Title Placeholder 5">
            <a:extLst>
              <a:ext uri="{FF2B5EF4-FFF2-40B4-BE49-F238E27FC236}">
                <a16:creationId xmlns:a16="http://schemas.microsoft.com/office/drawing/2014/main" id="{2465D1E4-C175-9847-BC0A-361428DCEE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cxnSp>
        <p:nvCxnSpPr>
          <p:cNvPr id="11" name="Straight Connector 10">
            <a:extLst>
              <a:ext uri="{FF2B5EF4-FFF2-40B4-BE49-F238E27FC236}">
                <a16:creationId xmlns:a16="http://schemas.microsoft.com/office/drawing/2014/main" id="{15FACAF5-4A2E-E643-A9EA-156700EDBD36}"/>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C3A269-8E35-2245-9F27-7341F36C33EC}"/>
              </a:ext>
            </a:extLst>
          </p:cNvPr>
          <p:cNvSpPr/>
          <p:nvPr userDrawn="1"/>
        </p:nvSpPr>
        <p:spPr>
          <a:xfrm>
            <a:off x="0" y="3797300"/>
            <a:ext cx="12204700" cy="3060700"/>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034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Divider A">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75484"/>
          <a:stretch/>
        </p:blipFill>
        <p:spPr>
          <a:xfrm>
            <a:off x="1" y="0"/>
            <a:ext cx="2989007" cy="6858000"/>
          </a:xfrm>
          <a:prstGeom prst="rect">
            <a:avLst/>
          </a:prstGeom>
        </p:spPr>
      </p:pic>
      <p:sp>
        <p:nvSpPr>
          <p:cNvPr id="2" name="Title 1"/>
          <p:cNvSpPr>
            <a:spLocks noGrp="1"/>
          </p:cNvSpPr>
          <p:nvPr>
            <p:ph type="title"/>
          </p:nvPr>
        </p:nvSpPr>
        <p:spPr>
          <a:xfrm>
            <a:off x="2989007" y="2766220"/>
            <a:ext cx="7968360" cy="1325563"/>
          </a:xfrm>
          <a:prstGeom prst="rect">
            <a:avLst/>
          </a:prstGeom>
        </p:spPr>
        <p:txBody>
          <a:bodyPr/>
          <a:lstStyle>
            <a:lvl1pPr>
              <a:defRPr>
                <a:solidFill>
                  <a:schemeClr val="accent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82427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7665" y="2766220"/>
            <a:ext cx="7889703" cy="1325563"/>
          </a:xfrm>
          <a:prstGeom prst="rect">
            <a:avLst/>
          </a:prstGeom>
        </p:spPr>
        <p:txBody>
          <a:bodyPr/>
          <a:lstStyle>
            <a:lvl1pPr>
              <a:defRPr>
                <a:solidFill>
                  <a:schemeClr val="bg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531922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56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102" y="1"/>
            <a:ext cx="9552447" cy="966019"/>
          </a:xfrm>
          <a:prstGeom prst="rect">
            <a:avLst/>
          </a:prstGeom>
        </p:spPr>
        <p:txBody>
          <a:bodyPr/>
          <a:lstStyle>
            <a:lvl1pPr>
              <a:defRPr>
                <a:solidFill>
                  <a:schemeClr val="accent1"/>
                </a:solidFill>
                <a:latin typeface="Helvetica" pitchFamily="2" charset="0"/>
              </a:defRPr>
            </a:lvl1pPr>
          </a:lstStyle>
          <a:p>
            <a:r>
              <a:rPr lang="en-US" dirty="0"/>
              <a:t>Click to edit Master title style</a:t>
            </a:r>
          </a:p>
        </p:txBody>
      </p:sp>
      <p:sp>
        <p:nvSpPr>
          <p:cNvPr id="3" name="Content Placeholder 2"/>
          <p:cNvSpPr>
            <a:spLocks noGrp="1"/>
          </p:cNvSpPr>
          <p:nvPr>
            <p:ph idx="1"/>
          </p:nvPr>
        </p:nvSpPr>
        <p:spPr>
          <a:xfrm>
            <a:off x="670984" y="1825625"/>
            <a:ext cx="10515600" cy="4351338"/>
          </a:xfrm>
          <a:prstGeom prst="rect">
            <a:avLst/>
          </a:prstGeom>
        </p:spPr>
        <p:txBody>
          <a:bodyPr/>
          <a:lstStyle>
            <a:lvl1pPr>
              <a:buClr>
                <a:schemeClr val="accent2"/>
              </a:buClr>
              <a:defRPr>
                <a:latin typeface="Helvetica" pitchFamily="2" charset="0"/>
              </a:defRPr>
            </a:lvl1pPr>
            <a:lvl2pPr>
              <a:buClr>
                <a:schemeClr val="accent2"/>
              </a:buClr>
              <a:defRPr>
                <a:latin typeface="Helvetica" pitchFamily="2" charset="0"/>
              </a:defRPr>
            </a:lvl2pPr>
            <a:lvl3pPr>
              <a:buClr>
                <a:schemeClr val="accent2"/>
              </a:buClr>
              <a:defRPr>
                <a:latin typeface="Helvetica" pitchFamily="2" charset="0"/>
              </a:defRPr>
            </a:lvl3pPr>
            <a:lvl4pPr>
              <a:buClr>
                <a:schemeClr val="accent2"/>
              </a:buClr>
              <a:defRPr>
                <a:latin typeface="Helvetica" pitchFamily="2" charset="0"/>
              </a:defRPr>
            </a:lvl4pPr>
            <a:lvl5pPr>
              <a:buClr>
                <a:schemeClr val="accent2"/>
              </a:buClr>
              <a:defRPr>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3" hasCustomPrompt="1"/>
          </p:nvPr>
        </p:nvSpPr>
        <p:spPr>
          <a:xfrm>
            <a:off x="670984" y="966020"/>
            <a:ext cx="10515600" cy="859606"/>
          </a:xfrm>
          <a:prstGeom prst="rect">
            <a:avLst/>
          </a:prstGeo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atin typeface="Helvetica" pitchFamily="2" charset="0"/>
              </a:defRPr>
            </a:lvl1pPr>
          </a:lstStyle>
          <a:p>
            <a:pPr lvl="0"/>
            <a:r>
              <a:rPr lang="en-US" dirty="0"/>
              <a:t>Click to edit sub-heading</a:t>
            </a:r>
          </a:p>
          <a:p>
            <a:pPr lvl="0"/>
            <a:r>
              <a:rPr lang="en-US" dirty="0"/>
              <a:t>More text</a:t>
            </a:r>
          </a:p>
        </p:txBody>
      </p:sp>
      <p:sp>
        <p:nvSpPr>
          <p:cNvPr id="4" name="TextBox 3"/>
          <p:cNvSpPr txBox="1"/>
          <p:nvPr userDrawn="1"/>
        </p:nvSpPr>
        <p:spPr>
          <a:xfrm>
            <a:off x="5638800" y="2974109"/>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29368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2C71640-3A6F-C744-AB40-ECF8D6418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5">
            <a:extLst>
              <a:ext uri="{FF2B5EF4-FFF2-40B4-BE49-F238E27FC236}">
                <a16:creationId xmlns:a16="http://schemas.microsoft.com/office/drawing/2014/main" id="{8D4F5849-187A-BD4A-8C9D-69780B0E45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US" dirty="0"/>
          </a:p>
        </p:txBody>
      </p:sp>
      <p:cxnSp>
        <p:nvCxnSpPr>
          <p:cNvPr id="12" name="Straight Connector 11">
            <a:extLst>
              <a:ext uri="{FF2B5EF4-FFF2-40B4-BE49-F238E27FC236}">
                <a16:creationId xmlns:a16="http://schemas.microsoft.com/office/drawing/2014/main" id="{153135D6-29BC-3443-BA13-31B215F86B36}"/>
              </a:ext>
            </a:extLst>
          </p:cNvPr>
          <p:cNvCxnSpPr>
            <a:cxnSpLocks/>
          </p:cNvCxnSpPr>
          <p:nvPr userDrawn="1"/>
        </p:nvCxnSpPr>
        <p:spPr>
          <a:xfrm>
            <a:off x="962687"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
        <p:nvSpPr>
          <p:cNvPr id="16" name="Content Placeholder 14">
            <a:extLst>
              <a:ext uri="{FF2B5EF4-FFF2-40B4-BE49-F238E27FC236}">
                <a16:creationId xmlns:a16="http://schemas.microsoft.com/office/drawing/2014/main" id="{74A12455-27E9-AA40-9837-D42EED85444A}"/>
              </a:ext>
            </a:extLst>
          </p:cNvPr>
          <p:cNvSpPr>
            <a:spLocks noGrp="1"/>
          </p:cNvSpPr>
          <p:nvPr>
            <p:ph sz="quarter" idx="10"/>
          </p:nvPr>
        </p:nvSpPr>
        <p:spPr>
          <a:xfrm>
            <a:off x="838200" y="1825624"/>
            <a:ext cx="10515600" cy="4351337"/>
          </a:xfrm>
        </p:spPr>
        <p:txBody>
          <a:bodyPr/>
          <a:lstStyle>
            <a:lvl1pPr>
              <a:lnSpc>
                <a:spcPct val="110000"/>
              </a:lnSpc>
              <a:spcAft>
                <a:spcPts val="1200"/>
              </a:spcAft>
              <a:defRPr/>
            </a:lvl1pPr>
            <a:lvl2pPr>
              <a:lnSpc>
                <a:spcPct val="110000"/>
              </a:lnSpc>
              <a:spcAft>
                <a:spcPts val="1200"/>
              </a:spcAft>
              <a:defRPr/>
            </a:lvl2pPr>
            <a:lvl3pPr>
              <a:lnSpc>
                <a:spcPct val="110000"/>
              </a:lnSpc>
              <a:spcAft>
                <a:spcPts val="1200"/>
              </a:spcAft>
              <a:defRPr/>
            </a:lvl3pPr>
            <a:lvl4pPr>
              <a:lnSpc>
                <a:spcPct val="110000"/>
              </a:lnSpc>
              <a:spcAft>
                <a:spcPts val="1200"/>
              </a:spcAft>
              <a:defRPr/>
            </a:lvl4pPr>
            <a:lvl5pPr>
              <a:lnSpc>
                <a:spcPct val="110000"/>
              </a:lnSpc>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82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Free Form Content">
    <p:bg bwMode="blackGray">
      <p:bgPr>
        <a:solidFill>
          <a:schemeClr val="bg1"/>
        </a:solidFill>
        <a:effectLst/>
      </p:bgPr>
    </p:bg>
    <p:spTree>
      <p:nvGrpSpPr>
        <p:cNvPr id="1" name=""/>
        <p:cNvGrpSpPr/>
        <p:nvPr/>
      </p:nvGrpSpPr>
      <p:grpSpPr>
        <a:xfrm>
          <a:off x="0" y="0"/>
          <a:ext cx="0" cy="0"/>
          <a:chOff x="0" y="0"/>
          <a:chExt cx="0" cy="0"/>
        </a:xfrm>
      </p:grpSpPr>
      <p:sp>
        <p:nvSpPr>
          <p:cNvPr id="8" name="Title Placeholder 5">
            <a:extLst>
              <a:ext uri="{FF2B5EF4-FFF2-40B4-BE49-F238E27FC236}">
                <a16:creationId xmlns:a16="http://schemas.microsoft.com/office/drawing/2014/main" id="{B5490E29-5586-A64F-AF0C-85968C30F5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7">
            <a:extLst>
              <a:ext uri="{FF2B5EF4-FFF2-40B4-BE49-F238E27FC236}">
                <a16:creationId xmlns:a16="http://schemas.microsoft.com/office/drawing/2014/main" id="{D0844A0C-F869-9E4E-9824-383993EA8293}"/>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cxnSp>
        <p:nvCxnSpPr>
          <p:cNvPr id="10" name="Straight Connector 9">
            <a:extLst>
              <a:ext uri="{FF2B5EF4-FFF2-40B4-BE49-F238E27FC236}">
                <a16:creationId xmlns:a16="http://schemas.microsoft.com/office/drawing/2014/main" id="{09425D0E-3040-A94D-AAF6-D1E14AEDCC12}"/>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44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1B42D6-9164-FC4C-AB7D-AF117D39ED15}"/>
              </a:ext>
            </a:extLst>
          </p:cNvPr>
          <p:cNvSpPr/>
          <p:nvPr userDrawn="1"/>
        </p:nvSpPr>
        <p:spPr>
          <a:xfrm>
            <a:off x="0" y="1238250"/>
            <a:ext cx="12192000" cy="5619750"/>
          </a:xfrm>
          <a:prstGeom prst="rect">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Same Side Corner Rectangle 12">
            <a:extLst>
              <a:ext uri="{FF2B5EF4-FFF2-40B4-BE49-F238E27FC236}">
                <a16:creationId xmlns:a16="http://schemas.microsoft.com/office/drawing/2014/main" id="{4DA83EB2-C8B3-FE45-AA8C-45978674B03F}"/>
              </a:ext>
            </a:extLst>
          </p:cNvPr>
          <p:cNvSpPr/>
          <p:nvPr userDrawn="1"/>
        </p:nvSpPr>
        <p:spPr>
          <a:xfrm rot="5400000">
            <a:off x="2862308" y="-2356700"/>
            <a:ext cx="1280160" cy="7004778"/>
          </a:xfrm>
          <a:prstGeom prst="round2SameRect">
            <a:avLst>
              <a:gd name="adj1" fmla="val 50000"/>
              <a:gd name="adj2" fmla="val 0"/>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C2C542-E6F9-FC46-B2E1-8087EA251AD6}"/>
              </a:ext>
            </a:extLst>
          </p:cNvPr>
          <p:cNvPicPr>
            <a:picLocks noChangeAspect="1"/>
          </p:cNvPicPr>
          <p:nvPr userDrawn="1"/>
        </p:nvPicPr>
        <p:blipFill>
          <a:blip r:embed="rId2"/>
          <a:stretch>
            <a:fillRect/>
          </a:stretch>
        </p:blipFill>
        <p:spPr>
          <a:xfrm>
            <a:off x="3778623" y="547576"/>
            <a:ext cx="2999420" cy="1107232"/>
          </a:xfrm>
          <a:prstGeom prst="rect">
            <a:avLst/>
          </a:prstGeom>
        </p:spPr>
      </p:pic>
      <p:sp>
        <p:nvSpPr>
          <p:cNvPr id="8" name="Title 7">
            <a:extLst>
              <a:ext uri="{FF2B5EF4-FFF2-40B4-BE49-F238E27FC236}">
                <a16:creationId xmlns:a16="http://schemas.microsoft.com/office/drawing/2014/main" id="{6EE335AF-CCD4-714C-A6EA-411A6FF347F2}"/>
              </a:ext>
            </a:extLst>
          </p:cNvPr>
          <p:cNvSpPr>
            <a:spLocks noGrp="1"/>
          </p:cNvSpPr>
          <p:nvPr>
            <p:ph type="title"/>
          </p:nvPr>
        </p:nvSpPr>
        <p:spPr>
          <a:xfrm>
            <a:off x="838200" y="505609"/>
            <a:ext cx="7316096" cy="1280161"/>
          </a:xfrm>
        </p:spPr>
        <p:txBody>
          <a:bodyPr/>
          <a:lstStyle>
            <a:lvl1pPr>
              <a:defRPr>
                <a:solidFill>
                  <a:schemeClr val="bg1"/>
                </a:solidFill>
              </a:defRPr>
            </a:lvl1pPr>
          </a:lstStyle>
          <a:p>
            <a:r>
              <a:rPr lang="en-US" dirty="0"/>
              <a:t>Click to edit</a:t>
            </a:r>
          </a:p>
        </p:txBody>
      </p:sp>
    </p:spTree>
    <p:extLst>
      <p:ext uri="{BB962C8B-B14F-4D97-AF65-F5344CB8AC3E}">
        <p14:creationId xmlns:p14="http://schemas.microsoft.com/office/powerpoint/2010/main" val="319802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D7CD203-D342-8F44-AF7D-503896D124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811"/>
          <a:stretch/>
        </p:blipFill>
        <p:spPr>
          <a:xfrm>
            <a:off x="0" y="2571078"/>
            <a:ext cx="12192000" cy="4372826"/>
          </a:xfrm>
          <a:prstGeom prst="rect">
            <a:avLst/>
          </a:prstGeom>
        </p:spPr>
      </p:pic>
      <p:pic>
        <p:nvPicPr>
          <p:cNvPr id="7" name="Picture 6">
            <a:extLst>
              <a:ext uri="{FF2B5EF4-FFF2-40B4-BE49-F238E27FC236}">
                <a16:creationId xmlns:a16="http://schemas.microsoft.com/office/drawing/2014/main" id="{D6F1A0C2-4725-614B-9655-B1AFE1AEA123}"/>
              </a:ext>
            </a:extLst>
          </p:cNvPr>
          <p:cNvPicPr>
            <a:picLocks noChangeAspect="1"/>
          </p:cNvPicPr>
          <p:nvPr userDrawn="1"/>
        </p:nvPicPr>
        <p:blipFill>
          <a:blip r:embed="rId3"/>
          <a:stretch>
            <a:fillRect/>
          </a:stretch>
        </p:blipFill>
        <p:spPr>
          <a:xfrm>
            <a:off x="2879560" y="1785188"/>
            <a:ext cx="4594214" cy="1695948"/>
          </a:xfrm>
          <a:prstGeom prst="rect">
            <a:avLst/>
          </a:prstGeom>
        </p:spPr>
      </p:pic>
      <p:sp>
        <p:nvSpPr>
          <p:cNvPr id="9" name="Rectangle 8">
            <a:extLst>
              <a:ext uri="{FF2B5EF4-FFF2-40B4-BE49-F238E27FC236}">
                <a16:creationId xmlns:a16="http://schemas.microsoft.com/office/drawing/2014/main" id="{2FB24145-7353-F84B-BD29-2EDCBD2C1585}"/>
              </a:ext>
            </a:extLst>
          </p:cNvPr>
          <p:cNvSpPr/>
          <p:nvPr userDrawn="1"/>
        </p:nvSpPr>
        <p:spPr>
          <a:xfrm>
            <a:off x="1" y="1785187"/>
            <a:ext cx="5517240" cy="1695949"/>
          </a:xfrm>
          <a:prstGeom prst="rect">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B05CA10-4D07-A049-81A9-EA7BE6379F61}"/>
              </a:ext>
            </a:extLst>
          </p:cNvPr>
          <p:cNvSpPr>
            <a:spLocks noGrp="1"/>
          </p:cNvSpPr>
          <p:nvPr>
            <p:ph type="body" sz="quarter" idx="10"/>
          </p:nvPr>
        </p:nvSpPr>
        <p:spPr>
          <a:xfrm>
            <a:off x="1096963" y="2076450"/>
            <a:ext cx="5594350" cy="1085850"/>
          </a:xfrm>
        </p:spPr>
        <p:txBody>
          <a:bodyPr>
            <a:normAutofit/>
          </a:bodyPr>
          <a:lstStyle>
            <a:lvl1pPr>
              <a:defRPr sz="2400">
                <a:solidFill>
                  <a:schemeClr val="bg1"/>
                </a:solidFill>
              </a:defRPr>
            </a:lvl1pPr>
          </a:lstStyle>
          <a:p>
            <a:pPr lvl="0"/>
            <a:r>
              <a:rPr lang="en-US" dirty="0"/>
              <a:t>Click to edit Master text styles</a:t>
            </a:r>
          </a:p>
        </p:txBody>
      </p:sp>
      <p:sp>
        <p:nvSpPr>
          <p:cNvPr id="15" name="Title Placeholder 5">
            <a:extLst>
              <a:ext uri="{FF2B5EF4-FFF2-40B4-BE49-F238E27FC236}">
                <a16:creationId xmlns:a16="http://schemas.microsoft.com/office/drawing/2014/main" id="{9D590AEE-3128-C94F-8868-F09911C914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cxnSp>
        <p:nvCxnSpPr>
          <p:cNvPr id="16" name="Straight Connector 15">
            <a:extLst>
              <a:ext uri="{FF2B5EF4-FFF2-40B4-BE49-F238E27FC236}">
                <a16:creationId xmlns:a16="http://schemas.microsoft.com/office/drawing/2014/main" id="{83AC26D9-6D8F-D847-B9E6-3CEF25B63568}"/>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43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8B7BC5-5EB5-0247-AFBA-92FAF15161B1}"/>
              </a:ext>
            </a:extLst>
          </p:cNvPr>
          <p:cNvSpPr/>
          <p:nvPr userDrawn="1"/>
        </p:nvSpPr>
        <p:spPr>
          <a:xfrm>
            <a:off x="0" y="0"/>
            <a:ext cx="12192000" cy="6858000"/>
          </a:xfrm>
          <a:prstGeom prst="rect">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E5427"/>
              </a:solidFill>
            </a:endParaRPr>
          </a:p>
        </p:txBody>
      </p:sp>
      <p:cxnSp>
        <p:nvCxnSpPr>
          <p:cNvPr id="14" name="Straight Connector 13">
            <a:extLst>
              <a:ext uri="{FF2B5EF4-FFF2-40B4-BE49-F238E27FC236}">
                <a16:creationId xmlns:a16="http://schemas.microsoft.com/office/drawing/2014/main" id="{A4481EA9-02E6-B848-8555-AC4A80E6BB4C}"/>
              </a:ext>
            </a:extLst>
          </p:cNvPr>
          <p:cNvCxnSpPr>
            <a:cxnSpLocks/>
          </p:cNvCxnSpPr>
          <p:nvPr userDrawn="1"/>
        </p:nvCxnSpPr>
        <p:spPr>
          <a:xfrm>
            <a:off x="2028591" y="3327983"/>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B1322E1F-68D1-FD4B-87D1-A95C357EE451}"/>
              </a:ext>
            </a:extLst>
          </p:cNvPr>
          <p:cNvSpPr>
            <a:spLocks noGrp="1"/>
          </p:cNvSpPr>
          <p:nvPr>
            <p:ph type="body" sz="quarter" idx="10"/>
          </p:nvPr>
        </p:nvSpPr>
        <p:spPr>
          <a:xfrm>
            <a:off x="1885950" y="3829050"/>
            <a:ext cx="9169400" cy="1754169"/>
          </a:xfrm>
        </p:spPr>
        <p:txBody>
          <a:bodyPr/>
          <a:lstStyle>
            <a:lvl1pPr>
              <a:defRPr sz="4500" b="0" i="0">
                <a:solidFill>
                  <a:schemeClr val="bg1"/>
                </a:solidFill>
                <a:latin typeface="Helvetica" pitchFamily="2" charset="0"/>
              </a:defRPr>
            </a:lvl1pPr>
            <a:lvl2pPr>
              <a:defRPr sz="4500">
                <a:solidFill>
                  <a:schemeClr val="bg1"/>
                </a:solidFill>
              </a:defRPr>
            </a:lvl2pPr>
            <a:lvl3pPr>
              <a:defRPr sz="4500">
                <a:solidFill>
                  <a:schemeClr val="bg1"/>
                </a:solidFill>
              </a:defRPr>
            </a:lvl3pPr>
            <a:lvl4pPr>
              <a:defRPr sz="4500">
                <a:solidFill>
                  <a:schemeClr val="bg1"/>
                </a:solidFill>
              </a:defRPr>
            </a:lvl4pPr>
            <a:lvl5pPr>
              <a:defRPr sz="4500">
                <a:solidFill>
                  <a:schemeClr val="bg1"/>
                </a:solidFill>
              </a:defRPr>
            </a:lvl5pPr>
          </a:lstStyle>
          <a:p>
            <a:pPr lvl="0"/>
            <a:r>
              <a:rPr lang="en-US" dirty="0"/>
              <a:t>Click to edit Master text styles</a:t>
            </a:r>
          </a:p>
        </p:txBody>
      </p:sp>
      <p:sp>
        <p:nvSpPr>
          <p:cNvPr id="23" name="Text Placeholder 22">
            <a:extLst>
              <a:ext uri="{FF2B5EF4-FFF2-40B4-BE49-F238E27FC236}">
                <a16:creationId xmlns:a16="http://schemas.microsoft.com/office/drawing/2014/main" id="{7EAAF8AC-5F54-DD41-BD76-43B4421C613A}"/>
              </a:ext>
            </a:extLst>
          </p:cNvPr>
          <p:cNvSpPr>
            <a:spLocks noGrp="1"/>
          </p:cNvSpPr>
          <p:nvPr>
            <p:ph type="body" sz="quarter" idx="11" hasCustomPrompt="1"/>
          </p:nvPr>
        </p:nvSpPr>
        <p:spPr>
          <a:xfrm>
            <a:off x="1885950" y="2222500"/>
            <a:ext cx="2535443" cy="820738"/>
          </a:xfrm>
        </p:spPr>
        <p:txBody>
          <a:bodyPr/>
          <a:lstStyle>
            <a:lvl1pPr>
              <a:defRPr sz="4500" b="1" i="0">
                <a:solidFill>
                  <a:schemeClr val="bg1"/>
                </a:solidFill>
                <a:latin typeface="Helvetica" pitchFamily="2" charset="0"/>
              </a:defRPr>
            </a:lvl1pPr>
          </a:lstStyle>
          <a:p>
            <a:pPr lvl="0"/>
            <a:r>
              <a:rPr lang="en-US" dirty="0"/>
              <a:t>#.</a:t>
            </a:r>
          </a:p>
        </p:txBody>
      </p:sp>
    </p:spTree>
    <p:extLst>
      <p:ext uri="{BB962C8B-B14F-4D97-AF65-F5344CB8AC3E}">
        <p14:creationId xmlns:p14="http://schemas.microsoft.com/office/powerpoint/2010/main" val="395055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38CAC8-D5BB-8340-84A6-25B84D4AC4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5811"/>
          <a:stretch/>
        </p:blipFill>
        <p:spPr>
          <a:xfrm>
            <a:off x="0" y="1748960"/>
            <a:ext cx="12192000" cy="5194944"/>
          </a:xfrm>
          <a:prstGeom prst="rect">
            <a:avLst/>
          </a:prstGeom>
        </p:spPr>
      </p:pic>
      <p:sp>
        <p:nvSpPr>
          <p:cNvPr id="9" name="Content Placeholder 7">
            <a:extLst>
              <a:ext uri="{FF2B5EF4-FFF2-40B4-BE49-F238E27FC236}">
                <a16:creationId xmlns:a16="http://schemas.microsoft.com/office/drawing/2014/main" id="{F8B20966-9B60-AD4B-933D-43DD0EA0AD87}"/>
              </a:ext>
            </a:extLst>
          </p:cNvPr>
          <p:cNvSpPr>
            <a:spLocks noGrp="1"/>
          </p:cNvSpPr>
          <p:nvPr>
            <p:ph sz="quarter" idx="10"/>
          </p:nvPr>
        </p:nvSpPr>
        <p:spPr>
          <a:xfrm>
            <a:off x="838200" y="2087563"/>
            <a:ext cx="6831013" cy="3527425"/>
          </a:xfrm>
        </p:spPr>
        <p:txBody>
          <a:bodyPr/>
          <a:lstStyle/>
          <a:p>
            <a:pPr lvl="0"/>
            <a:r>
              <a:rPr lang="en-US" dirty="0"/>
              <a:t>Click to edit Master text styles</a:t>
            </a:r>
          </a:p>
        </p:txBody>
      </p:sp>
      <p:sp>
        <p:nvSpPr>
          <p:cNvPr id="12" name="Title Placeholder 5">
            <a:extLst>
              <a:ext uri="{FF2B5EF4-FFF2-40B4-BE49-F238E27FC236}">
                <a16:creationId xmlns:a16="http://schemas.microsoft.com/office/drawing/2014/main" id="{B5A27A2D-55AF-AE41-9502-48DBB7BD6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3800" b="0" i="0">
                <a:latin typeface="Helvetica" pitchFamily="2" charset="0"/>
              </a:defRPr>
            </a:lvl1pPr>
          </a:lstStyle>
          <a:p>
            <a:r>
              <a:rPr lang="en-US" dirty="0"/>
              <a:t>Click to edit Master title style</a:t>
            </a:r>
          </a:p>
        </p:txBody>
      </p:sp>
      <p:cxnSp>
        <p:nvCxnSpPr>
          <p:cNvPr id="13" name="Straight Connector 12">
            <a:extLst>
              <a:ext uri="{FF2B5EF4-FFF2-40B4-BE49-F238E27FC236}">
                <a16:creationId xmlns:a16="http://schemas.microsoft.com/office/drawing/2014/main" id="{D50CE721-6BFD-1947-972F-82C12ED39E1E}"/>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84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EFFBD0-EA08-B442-8CA7-E1127A0C518F}"/>
              </a:ext>
            </a:extLst>
          </p:cNvPr>
          <p:cNvSpPr/>
          <p:nvPr userDrawn="1"/>
        </p:nvSpPr>
        <p:spPr>
          <a:xfrm>
            <a:off x="12700" y="1979407"/>
            <a:ext cx="12192000" cy="4865689"/>
          </a:xfrm>
          <a:prstGeom prst="rect">
            <a:avLst/>
          </a:prstGeom>
          <a:solidFill>
            <a:srgbClr val="0034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Placeholder 5">
            <a:extLst>
              <a:ext uri="{FF2B5EF4-FFF2-40B4-BE49-F238E27FC236}">
                <a16:creationId xmlns:a16="http://schemas.microsoft.com/office/drawing/2014/main" id="{B5A27A2D-55AF-AE41-9502-48DBB7BD6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3800"/>
            </a:lvl1pPr>
          </a:lstStyle>
          <a:p>
            <a:r>
              <a:rPr lang="en-US" dirty="0"/>
              <a:t>Click to edit Master title style</a:t>
            </a:r>
          </a:p>
        </p:txBody>
      </p:sp>
      <p:cxnSp>
        <p:nvCxnSpPr>
          <p:cNvPr id="13" name="Straight Connector 12">
            <a:extLst>
              <a:ext uri="{FF2B5EF4-FFF2-40B4-BE49-F238E27FC236}">
                <a16:creationId xmlns:a16="http://schemas.microsoft.com/office/drawing/2014/main" id="{D50CE721-6BFD-1947-972F-82C12ED39E1E}"/>
              </a:ext>
            </a:extLst>
          </p:cNvPr>
          <p:cNvCxnSpPr>
            <a:cxnSpLocks/>
          </p:cNvCxnSpPr>
          <p:nvPr userDrawn="1"/>
        </p:nvCxnSpPr>
        <p:spPr>
          <a:xfrm>
            <a:off x="1037991" y="1483142"/>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75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72F095-E669-1D4E-A314-47861829FAB9}"/>
              </a:ext>
            </a:extLst>
          </p:cNvPr>
          <p:cNvSpPr txBox="1">
            <a:spLocks/>
          </p:cNvSpPr>
          <p:nvPr userDrawn="1"/>
        </p:nvSpPr>
        <p:spPr bwMode="auto">
          <a:xfrm>
            <a:off x="923691" y="540390"/>
            <a:ext cx="5709865" cy="109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2800">
                <a:solidFill>
                  <a:srgbClr val="0085B4"/>
                </a:solidFill>
                <a:latin typeface="+mj-lt"/>
                <a:ea typeface="+mj-ea"/>
                <a:cs typeface="+mj-cs"/>
              </a:defRPr>
            </a:lvl1pPr>
            <a:lvl2pPr algn="l" rtl="0" eaLnBrk="1" fontAlgn="base" hangingPunct="1">
              <a:spcBef>
                <a:spcPct val="0"/>
              </a:spcBef>
              <a:spcAft>
                <a:spcPct val="0"/>
              </a:spcAft>
              <a:defRPr sz="2800">
                <a:solidFill>
                  <a:srgbClr val="0085B4"/>
                </a:solidFill>
                <a:latin typeface="Calibri" pitchFamily="34" charset="0"/>
              </a:defRPr>
            </a:lvl2pPr>
            <a:lvl3pPr algn="l" rtl="0" eaLnBrk="1" fontAlgn="base" hangingPunct="1">
              <a:spcBef>
                <a:spcPct val="0"/>
              </a:spcBef>
              <a:spcAft>
                <a:spcPct val="0"/>
              </a:spcAft>
              <a:defRPr sz="2800">
                <a:solidFill>
                  <a:srgbClr val="0085B4"/>
                </a:solidFill>
                <a:latin typeface="Calibri" pitchFamily="34" charset="0"/>
              </a:defRPr>
            </a:lvl3pPr>
            <a:lvl4pPr algn="l" rtl="0" eaLnBrk="1" fontAlgn="base" hangingPunct="1">
              <a:spcBef>
                <a:spcPct val="0"/>
              </a:spcBef>
              <a:spcAft>
                <a:spcPct val="0"/>
              </a:spcAft>
              <a:defRPr sz="2800">
                <a:solidFill>
                  <a:srgbClr val="0085B4"/>
                </a:solidFill>
                <a:latin typeface="Calibri" pitchFamily="34" charset="0"/>
              </a:defRPr>
            </a:lvl4pPr>
            <a:lvl5pPr algn="l" rtl="0" eaLnBrk="1" fontAlgn="base" hangingPunct="1">
              <a:spcBef>
                <a:spcPct val="0"/>
              </a:spcBef>
              <a:spcAft>
                <a:spcPct val="0"/>
              </a:spcAft>
              <a:defRPr sz="2800">
                <a:solidFill>
                  <a:srgbClr val="0085B4"/>
                </a:solidFill>
                <a:latin typeface="Calibri" pitchFamily="34" charset="0"/>
              </a:defRPr>
            </a:lvl5pPr>
            <a:lvl6pPr marL="457200" algn="l" rtl="0" eaLnBrk="1" fontAlgn="base" hangingPunct="1">
              <a:spcBef>
                <a:spcPct val="0"/>
              </a:spcBef>
              <a:spcAft>
                <a:spcPct val="0"/>
              </a:spcAft>
              <a:defRPr sz="2800">
                <a:solidFill>
                  <a:srgbClr val="0085B4"/>
                </a:solidFill>
                <a:latin typeface="Calibri" pitchFamily="34" charset="0"/>
              </a:defRPr>
            </a:lvl6pPr>
            <a:lvl7pPr marL="914400" algn="l" rtl="0" eaLnBrk="1" fontAlgn="base" hangingPunct="1">
              <a:spcBef>
                <a:spcPct val="0"/>
              </a:spcBef>
              <a:spcAft>
                <a:spcPct val="0"/>
              </a:spcAft>
              <a:defRPr sz="2800">
                <a:solidFill>
                  <a:srgbClr val="0085B4"/>
                </a:solidFill>
                <a:latin typeface="Calibri" pitchFamily="34" charset="0"/>
              </a:defRPr>
            </a:lvl7pPr>
            <a:lvl8pPr marL="1371600" algn="l" rtl="0" eaLnBrk="1" fontAlgn="base" hangingPunct="1">
              <a:spcBef>
                <a:spcPct val="0"/>
              </a:spcBef>
              <a:spcAft>
                <a:spcPct val="0"/>
              </a:spcAft>
              <a:defRPr sz="2800">
                <a:solidFill>
                  <a:srgbClr val="0085B4"/>
                </a:solidFill>
                <a:latin typeface="Calibri" pitchFamily="34" charset="0"/>
              </a:defRPr>
            </a:lvl8pPr>
            <a:lvl9pPr marL="1828800" algn="l" rtl="0" eaLnBrk="1" fontAlgn="base" hangingPunct="1">
              <a:spcBef>
                <a:spcPct val="0"/>
              </a:spcBef>
              <a:spcAft>
                <a:spcPct val="0"/>
              </a:spcAft>
              <a:defRPr sz="2800">
                <a:solidFill>
                  <a:srgbClr val="0085B4"/>
                </a:solidFill>
                <a:latin typeface="Calibri" pitchFamily="34" charset="0"/>
              </a:defRPr>
            </a:lvl9pPr>
          </a:lstStyle>
          <a:p>
            <a:endParaRPr lang="en-US" sz="3900" kern="0" dirty="0">
              <a:solidFill>
                <a:srgbClr val="EE5427"/>
              </a:solidFill>
              <a:latin typeface="Helvetica Light" panose="020B0403020202020204" pitchFamily="34" charset="0"/>
            </a:endParaRPr>
          </a:p>
        </p:txBody>
      </p:sp>
      <p:sp>
        <p:nvSpPr>
          <p:cNvPr id="6" name="Title Placeholder 5">
            <a:extLst>
              <a:ext uri="{FF2B5EF4-FFF2-40B4-BE49-F238E27FC236}">
                <a16:creationId xmlns:a16="http://schemas.microsoft.com/office/drawing/2014/main" id="{17021347-8A34-B04D-AD60-518A98D1E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7">
            <a:extLst>
              <a:ext uri="{FF2B5EF4-FFF2-40B4-BE49-F238E27FC236}">
                <a16:creationId xmlns:a16="http://schemas.microsoft.com/office/drawing/2014/main" id="{C6E77DF5-DC58-C846-9E99-F1F64B7A7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405315272"/>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705" r:id="rId3"/>
    <p:sldLayoutId id="2147483680" r:id="rId4"/>
    <p:sldLayoutId id="2147483706" r:id="rId5"/>
    <p:sldLayoutId id="2147483708" r:id="rId6"/>
    <p:sldLayoutId id="2147483677" r:id="rId7"/>
    <p:sldLayoutId id="2147483694" r:id="rId8"/>
    <p:sldLayoutId id="2147483707" r:id="rId9"/>
    <p:sldLayoutId id="2147483678" r:id="rId10"/>
    <p:sldLayoutId id="2147483679"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000" b="0" i="0" kern="1200">
          <a:solidFill>
            <a:srgbClr val="EE5427"/>
          </a:solidFill>
          <a:latin typeface="Helvetica" pitchFamily="2" charset="0"/>
          <a:ea typeface="+mj-ea"/>
          <a:cs typeface="+mj-cs"/>
        </a:defRPr>
      </a:lvl1pPr>
    </p:titleStyle>
    <p:bodyStyle>
      <a:lvl1pPr marL="0" indent="0" algn="l" defTabSz="914400" rtl="0" eaLnBrk="1" latinLnBrk="0" hangingPunct="1">
        <a:lnSpc>
          <a:spcPct val="110000"/>
        </a:lnSpc>
        <a:spcBef>
          <a:spcPts val="1000"/>
        </a:spcBef>
        <a:spcAft>
          <a:spcPts val="1200"/>
        </a:spcAft>
        <a:buClr>
          <a:schemeClr val="accent2"/>
        </a:buClr>
        <a:buFontTx/>
        <a:buNone/>
        <a:defRPr sz="2000" kern="1200">
          <a:solidFill>
            <a:srgbClr val="003462"/>
          </a:solidFill>
          <a:latin typeface="Helvetica" pitchFamily="2" charset="0"/>
          <a:ea typeface="+mn-ea"/>
          <a:cs typeface="+mn-cs"/>
        </a:defRPr>
      </a:lvl1pPr>
      <a:lvl2pPr marL="457200" indent="0" algn="l" defTabSz="914400" rtl="0" eaLnBrk="1" latinLnBrk="0" hangingPunct="1">
        <a:lnSpc>
          <a:spcPct val="90000"/>
        </a:lnSpc>
        <a:spcBef>
          <a:spcPts val="500"/>
        </a:spcBef>
        <a:buClr>
          <a:schemeClr val="accent2"/>
        </a:buClr>
        <a:buSzPct val="70000"/>
        <a:buFontTx/>
        <a:buNone/>
        <a:defRPr sz="2400" kern="1200">
          <a:solidFill>
            <a:srgbClr val="003462"/>
          </a:solidFill>
          <a:latin typeface="Helvetica" pitchFamily="2" charset="0"/>
          <a:ea typeface="+mn-ea"/>
          <a:cs typeface="+mn-cs"/>
        </a:defRPr>
      </a:lvl2pPr>
      <a:lvl3pPr marL="914400" indent="0" algn="l" defTabSz="914400" rtl="0" eaLnBrk="1" latinLnBrk="0" hangingPunct="1">
        <a:lnSpc>
          <a:spcPct val="90000"/>
        </a:lnSpc>
        <a:spcBef>
          <a:spcPts val="500"/>
        </a:spcBef>
        <a:buClr>
          <a:schemeClr val="accent2"/>
        </a:buClr>
        <a:buSzPct val="70000"/>
        <a:buFontTx/>
        <a:buNone/>
        <a:defRPr sz="2000" kern="1200">
          <a:solidFill>
            <a:srgbClr val="003462"/>
          </a:solidFill>
          <a:latin typeface="Helvetica" pitchFamily="2" charset="0"/>
          <a:ea typeface="+mn-ea"/>
          <a:cs typeface="+mn-cs"/>
        </a:defRPr>
      </a:lvl3pPr>
      <a:lvl4pPr marL="13716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4pPr>
      <a:lvl5pPr marL="1828800" indent="0" algn="l" defTabSz="914400" rtl="0" eaLnBrk="1" latinLnBrk="0" hangingPunct="1">
        <a:lnSpc>
          <a:spcPct val="90000"/>
        </a:lnSpc>
        <a:spcBef>
          <a:spcPts val="500"/>
        </a:spcBef>
        <a:buClr>
          <a:schemeClr val="accent2"/>
        </a:buClr>
        <a:buSzPct val="70000"/>
        <a:buFontTx/>
        <a:buNone/>
        <a:defRPr sz="1800" kern="1200">
          <a:solidFill>
            <a:srgbClr val="003462"/>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0.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EEB1CB-5312-4D21-90DB-95B8085E2BBD}"/>
              </a:ext>
            </a:extLst>
          </p:cNvPr>
          <p:cNvSpPr txBox="1"/>
          <p:nvPr/>
        </p:nvSpPr>
        <p:spPr>
          <a:xfrm>
            <a:off x="1404256" y="1861457"/>
            <a:ext cx="10189029" cy="2862322"/>
          </a:xfrm>
          <a:prstGeom prst="rect">
            <a:avLst/>
          </a:prstGeom>
          <a:noFill/>
        </p:spPr>
        <p:txBody>
          <a:bodyPr wrap="square" rtlCol="0">
            <a:spAutoFit/>
          </a:bodyPr>
          <a:lstStyle/>
          <a:p>
            <a:pPr lvl="0"/>
            <a:r>
              <a:rPr lang="en-US" sz="7200" dirty="0">
                <a:solidFill>
                  <a:schemeClr val="bg1"/>
                </a:solidFill>
                <a:latin typeface="Helvetica" pitchFamily="2" charset="0"/>
              </a:rPr>
              <a:t>Afterschool in Iowa</a:t>
            </a:r>
            <a:br>
              <a:rPr lang="en-US" sz="4800" dirty="0">
                <a:solidFill>
                  <a:srgbClr val="EE5427"/>
                </a:solidFill>
                <a:latin typeface="Helvetica" pitchFamily="2" charset="0"/>
              </a:rPr>
            </a:br>
            <a:r>
              <a:rPr lang="en-US" sz="5400" dirty="0">
                <a:solidFill>
                  <a:srgbClr val="EE5427"/>
                </a:solidFill>
                <a:latin typeface="Helvetica" pitchFamily="2" charset="0"/>
              </a:rPr>
              <a:t>Demand Grows,</a:t>
            </a:r>
            <a:br>
              <a:rPr lang="en-US" sz="5400" dirty="0">
                <a:solidFill>
                  <a:srgbClr val="EE5427"/>
                </a:solidFill>
                <a:latin typeface="Helvetica" pitchFamily="2" charset="0"/>
              </a:rPr>
            </a:br>
            <a:r>
              <a:rPr lang="en-US" sz="5400" dirty="0">
                <a:solidFill>
                  <a:srgbClr val="EE5427"/>
                </a:solidFill>
                <a:latin typeface="Helvetica" pitchFamily="2" charset="0"/>
              </a:rPr>
              <a:t>Opportunity Shrinks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65" y="5691052"/>
            <a:ext cx="2530258" cy="9633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270" y="5691052"/>
            <a:ext cx="2060510" cy="963355"/>
          </a:xfrm>
          <a:prstGeom prst="rect">
            <a:avLst/>
          </a:prstGeom>
        </p:spPr>
      </p:pic>
    </p:spTree>
    <p:extLst>
      <p:ext uri="{BB962C8B-B14F-4D97-AF65-F5344CB8AC3E}">
        <p14:creationId xmlns:p14="http://schemas.microsoft.com/office/powerpoint/2010/main" val="48207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8B12E-7C0E-9F4F-BE2C-E421EFA12220}"/>
              </a:ext>
            </a:extLst>
          </p:cNvPr>
          <p:cNvSpPr>
            <a:spLocks noGrp="1"/>
          </p:cNvSpPr>
          <p:nvPr>
            <p:ph type="body" sz="quarter" idx="10"/>
          </p:nvPr>
        </p:nvSpPr>
        <p:spPr>
          <a:xfrm>
            <a:off x="1885950" y="3829050"/>
            <a:ext cx="9169400" cy="1754169"/>
          </a:xfrm>
        </p:spPr>
        <p:txBody>
          <a:bodyPr/>
          <a:lstStyle/>
          <a:p>
            <a:r>
              <a:rPr lang="en-US" dirty="0"/>
              <a:t>Demand surges as parents see </a:t>
            </a:r>
            <a:br>
              <a:rPr lang="en-US" dirty="0"/>
            </a:br>
            <a:r>
              <a:rPr lang="en-US" dirty="0"/>
              <a:t>key benefits from afterschool</a:t>
            </a:r>
          </a:p>
          <a:p>
            <a:endParaRPr lang="en-US" dirty="0"/>
          </a:p>
        </p:txBody>
      </p:sp>
      <p:sp>
        <p:nvSpPr>
          <p:cNvPr id="3" name="Text Placeholder 2">
            <a:extLst>
              <a:ext uri="{FF2B5EF4-FFF2-40B4-BE49-F238E27FC236}">
                <a16:creationId xmlns:a16="http://schemas.microsoft.com/office/drawing/2014/main" id="{A4B4ECBD-EB0E-C44D-80BB-EEC2EF970E99}"/>
              </a:ext>
            </a:extLst>
          </p:cNvPr>
          <p:cNvSpPr>
            <a:spLocks noGrp="1"/>
          </p:cNvSpPr>
          <p:nvPr>
            <p:ph type="body" sz="quarter" idx="11"/>
          </p:nvPr>
        </p:nvSpPr>
        <p:spPr>
          <a:xfrm>
            <a:off x="1885950" y="2222500"/>
            <a:ext cx="2535443" cy="820738"/>
          </a:xfrm>
        </p:spPr>
        <p:txBody>
          <a:bodyPr>
            <a:normAutofit lnSpcReduction="10000"/>
          </a:bodyPr>
          <a:lstStyle/>
          <a:p>
            <a:r>
              <a:rPr lang="en-US" dirty="0"/>
              <a:t>2.</a:t>
            </a:r>
          </a:p>
        </p:txBody>
      </p:sp>
      <p:pic>
        <p:nvPicPr>
          <p:cNvPr id="13" name="Picture 12">
            <a:extLst>
              <a:ext uri="{FF2B5EF4-FFF2-40B4-BE49-F238E27FC236}">
                <a16:creationId xmlns:a16="http://schemas.microsoft.com/office/drawing/2014/main" id="{CD2A6EF5-AFC2-C344-B1D9-660250030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Tree>
    <p:extLst>
      <p:ext uri="{BB962C8B-B14F-4D97-AF65-F5344CB8AC3E}">
        <p14:creationId xmlns:p14="http://schemas.microsoft.com/office/powerpoint/2010/main" val="3888479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5087-0DA8-4A88-84CB-DDF8CF3285FC}"/>
              </a:ext>
            </a:extLst>
          </p:cNvPr>
          <p:cNvSpPr txBox="1"/>
          <p:nvPr/>
        </p:nvSpPr>
        <p:spPr>
          <a:xfrm>
            <a:off x="-3577" y="6611779"/>
            <a:ext cx="3632873" cy="246221"/>
          </a:xfrm>
          <a:prstGeom prst="rect">
            <a:avLst/>
          </a:prstGeom>
          <a:noFill/>
        </p:spPr>
        <p:txBody>
          <a:bodyPr wrap="square" rtlCol="0">
            <a:spAutoFit/>
          </a:bodyPr>
          <a:lstStyle/>
          <a:p>
            <a:r>
              <a:rPr lang="en-US" sz="1000" i="1" dirty="0">
                <a:solidFill>
                  <a:schemeClr val="tx1">
                    <a:lumMod val="50000"/>
                    <a:lumOff val="50000"/>
                  </a:schemeClr>
                </a:solidFill>
                <a:latin typeface="Avenir" panose="02000503020000020003" pitchFamily="2" charset="0"/>
              </a:rPr>
              <a:t>Base= Afterschool parents in Iowa (n= 41) </a:t>
            </a:r>
          </a:p>
        </p:txBody>
      </p:sp>
      <p:pic>
        <p:nvPicPr>
          <p:cNvPr id="9" name="Picture 8">
            <a:extLst>
              <a:ext uri="{FF2B5EF4-FFF2-40B4-BE49-F238E27FC236}">
                <a16:creationId xmlns:a16="http://schemas.microsoft.com/office/drawing/2014/main" id="{A6635315-9A73-AB46-B7B6-ED4E2F281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13" name="Content Placeholder 12">
            <a:extLst>
              <a:ext uri="{FF2B5EF4-FFF2-40B4-BE49-F238E27FC236}">
                <a16:creationId xmlns:a16="http://schemas.microsoft.com/office/drawing/2014/main" id="{E609F4A0-5487-AF4A-9E48-E2B93AB13989}"/>
              </a:ext>
            </a:extLst>
          </p:cNvPr>
          <p:cNvSpPr>
            <a:spLocks noGrp="1"/>
          </p:cNvSpPr>
          <p:nvPr>
            <p:ph sz="quarter" idx="10"/>
          </p:nvPr>
        </p:nvSpPr>
        <p:spPr>
          <a:xfrm>
            <a:off x="1041400" y="2303463"/>
            <a:ext cx="6831013" cy="388937"/>
          </a:xfrm>
        </p:spPr>
        <p:txBody>
          <a:bodyPr>
            <a:normAutofit fontScale="92500" lnSpcReduction="10000"/>
          </a:bodyPr>
          <a:lstStyle/>
          <a:p>
            <a:r>
              <a:rPr lang="en-US" dirty="0"/>
              <a:t>Kids in afterschool in Iowa enjoy a wide range of benefits:</a:t>
            </a:r>
          </a:p>
        </p:txBody>
      </p:sp>
      <p:sp>
        <p:nvSpPr>
          <p:cNvPr id="4" name="Title 3">
            <a:extLst>
              <a:ext uri="{FF2B5EF4-FFF2-40B4-BE49-F238E27FC236}">
                <a16:creationId xmlns:a16="http://schemas.microsoft.com/office/drawing/2014/main" id="{DB972715-F212-184F-89F7-8796BE73E736}"/>
              </a:ext>
            </a:extLst>
          </p:cNvPr>
          <p:cNvSpPr>
            <a:spLocks noGrp="1"/>
          </p:cNvSpPr>
          <p:nvPr>
            <p:ph type="title"/>
          </p:nvPr>
        </p:nvSpPr>
        <p:spPr>
          <a:xfrm>
            <a:off x="838200" y="365125"/>
            <a:ext cx="10515600" cy="1325563"/>
          </a:xfrm>
        </p:spPr>
        <p:txBody>
          <a:bodyPr/>
          <a:lstStyle/>
          <a:p>
            <a:r>
              <a:rPr lang="en-US" dirty="0"/>
              <a:t>Benefits Afterschool Programs Offer Students</a:t>
            </a:r>
          </a:p>
        </p:txBody>
      </p:sp>
      <p:pic>
        <p:nvPicPr>
          <p:cNvPr id="21" name="Picture 20" descr="Graphical user interface, application&#10;&#10;Description automatically generated">
            <a:extLst>
              <a:ext uri="{FF2B5EF4-FFF2-40B4-BE49-F238E27FC236}">
                <a16:creationId xmlns:a16="http://schemas.microsoft.com/office/drawing/2014/main" id="{3A5152C2-7369-4A4F-8944-263DB6AA8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118" y="2971800"/>
            <a:ext cx="11668125" cy="3111500"/>
          </a:xfrm>
          <a:prstGeom prst="rect">
            <a:avLst/>
          </a:prstGeom>
        </p:spPr>
      </p:pic>
      <p:sp>
        <p:nvSpPr>
          <p:cNvPr id="22" name="TextBox 21">
            <a:extLst>
              <a:ext uri="{FF2B5EF4-FFF2-40B4-BE49-F238E27FC236}">
                <a16:creationId xmlns:a16="http://schemas.microsoft.com/office/drawing/2014/main" id="{A6E09E84-402C-7E4D-BFFA-3E1599067BEF}"/>
              </a:ext>
            </a:extLst>
          </p:cNvPr>
          <p:cNvSpPr txBox="1"/>
          <p:nvPr/>
        </p:nvSpPr>
        <p:spPr>
          <a:xfrm>
            <a:off x="5346700" y="3586102"/>
            <a:ext cx="889000" cy="461665"/>
          </a:xfrm>
          <a:prstGeom prst="rect">
            <a:avLst/>
          </a:prstGeom>
          <a:noFill/>
        </p:spPr>
        <p:txBody>
          <a:bodyPr wrap="square" rtlCol="0">
            <a:spAutoFit/>
          </a:bodyPr>
          <a:lstStyle/>
          <a:p>
            <a:pPr algn="ctr"/>
            <a:r>
              <a:rPr lang="en-US" sz="2400" b="1" dirty="0">
                <a:solidFill>
                  <a:srgbClr val="EE5427"/>
                </a:solidFill>
                <a:latin typeface="Helvetica" pitchFamily="2" charset="0"/>
              </a:rPr>
              <a:t>89%</a:t>
            </a:r>
          </a:p>
        </p:txBody>
      </p:sp>
      <p:sp>
        <p:nvSpPr>
          <p:cNvPr id="23" name="TextBox 22">
            <a:extLst>
              <a:ext uri="{FF2B5EF4-FFF2-40B4-BE49-F238E27FC236}">
                <a16:creationId xmlns:a16="http://schemas.microsoft.com/office/drawing/2014/main" id="{FA56D0D1-167D-CF46-B8C1-EFEF46905463}"/>
              </a:ext>
            </a:extLst>
          </p:cNvPr>
          <p:cNvSpPr txBox="1"/>
          <p:nvPr/>
        </p:nvSpPr>
        <p:spPr>
          <a:xfrm>
            <a:off x="5346700" y="4424302"/>
            <a:ext cx="889000" cy="461665"/>
          </a:xfrm>
          <a:prstGeom prst="rect">
            <a:avLst/>
          </a:prstGeom>
          <a:noFill/>
        </p:spPr>
        <p:txBody>
          <a:bodyPr wrap="square" rtlCol="0">
            <a:spAutoFit/>
          </a:bodyPr>
          <a:lstStyle/>
          <a:p>
            <a:pPr algn="ctr"/>
            <a:r>
              <a:rPr lang="en-US" sz="2400" b="1" dirty="0">
                <a:solidFill>
                  <a:srgbClr val="EE5427"/>
                </a:solidFill>
                <a:latin typeface="Helvetica" pitchFamily="2" charset="0"/>
              </a:rPr>
              <a:t>76%</a:t>
            </a:r>
          </a:p>
        </p:txBody>
      </p:sp>
      <p:sp>
        <p:nvSpPr>
          <p:cNvPr id="24" name="TextBox 23">
            <a:extLst>
              <a:ext uri="{FF2B5EF4-FFF2-40B4-BE49-F238E27FC236}">
                <a16:creationId xmlns:a16="http://schemas.microsoft.com/office/drawing/2014/main" id="{1AC78370-598F-F84E-90CA-FD124EF211D2}"/>
              </a:ext>
            </a:extLst>
          </p:cNvPr>
          <p:cNvSpPr txBox="1"/>
          <p:nvPr/>
        </p:nvSpPr>
        <p:spPr>
          <a:xfrm>
            <a:off x="5346700" y="5186302"/>
            <a:ext cx="889000" cy="461665"/>
          </a:xfrm>
          <a:prstGeom prst="rect">
            <a:avLst/>
          </a:prstGeom>
          <a:noFill/>
        </p:spPr>
        <p:txBody>
          <a:bodyPr wrap="square" rtlCol="0">
            <a:spAutoFit/>
          </a:bodyPr>
          <a:lstStyle/>
          <a:p>
            <a:pPr algn="ctr"/>
            <a:r>
              <a:rPr lang="en-US" sz="2400" b="1" dirty="0">
                <a:solidFill>
                  <a:srgbClr val="EE5427"/>
                </a:solidFill>
                <a:latin typeface="Helvetica" pitchFamily="2" charset="0"/>
              </a:rPr>
              <a:t>56%</a:t>
            </a:r>
          </a:p>
        </p:txBody>
      </p:sp>
      <p:sp>
        <p:nvSpPr>
          <p:cNvPr id="25" name="TextBox 24">
            <a:extLst>
              <a:ext uri="{FF2B5EF4-FFF2-40B4-BE49-F238E27FC236}">
                <a16:creationId xmlns:a16="http://schemas.microsoft.com/office/drawing/2014/main" id="{C9742918-53AB-8B45-AF28-991829C3A518}"/>
              </a:ext>
            </a:extLst>
          </p:cNvPr>
          <p:cNvSpPr txBox="1"/>
          <p:nvPr/>
        </p:nvSpPr>
        <p:spPr>
          <a:xfrm>
            <a:off x="10655300" y="3586102"/>
            <a:ext cx="889000" cy="461665"/>
          </a:xfrm>
          <a:prstGeom prst="rect">
            <a:avLst/>
          </a:prstGeom>
          <a:noFill/>
        </p:spPr>
        <p:txBody>
          <a:bodyPr wrap="square" rtlCol="0">
            <a:spAutoFit/>
          </a:bodyPr>
          <a:lstStyle/>
          <a:p>
            <a:pPr algn="ctr"/>
            <a:r>
              <a:rPr lang="en-US" sz="2400" b="1" dirty="0">
                <a:solidFill>
                  <a:srgbClr val="EE5427"/>
                </a:solidFill>
                <a:latin typeface="Helvetica" pitchFamily="2" charset="0"/>
              </a:rPr>
              <a:t>66%</a:t>
            </a:r>
          </a:p>
        </p:txBody>
      </p:sp>
      <p:sp>
        <p:nvSpPr>
          <p:cNvPr id="26" name="TextBox 25">
            <a:extLst>
              <a:ext uri="{FF2B5EF4-FFF2-40B4-BE49-F238E27FC236}">
                <a16:creationId xmlns:a16="http://schemas.microsoft.com/office/drawing/2014/main" id="{D84FBD95-0134-0B40-A8FD-C3EA5D082E2C}"/>
              </a:ext>
            </a:extLst>
          </p:cNvPr>
          <p:cNvSpPr txBox="1"/>
          <p:nvPr/>
        </p:nvSpPr>
        <p:spPr>
          <a:xfrm>
            <a:off x="10655300" y="4437002"/>
            <a:ext cx="889000" cy="461665"/>
          </a:xfrm>
          <a:prstGeom prst="rect">
            <a:avLst/>
          </a:prstGeom>
          <a:noFill/>
        </p:spPr>
        <p:txBody>
          <a:bodyPr wrap="square" rtlCol="0">
            <a:spAutoFit/>
          </a:bodyPr>
          <a:lstStyle/>
          <a:p>
            <a:pPr algn="ctr"/>
            <a:r>
              <a:rPr lang="en-US" sz="2400" b="1" dirty="0">
                <a:solidFill>
                  <a:srgbClr val="EE5427"/>
                </a:solidFill>
                <a:latin typeface="Helvetica" pitchFamily="2" charset="0"/>
              </a:rPr>
              <a:t>88%</a:t>
            </a:r>
          </a:p>
        </p:txBody>
      </p:sp>
      <p:sp>
        <p:nvSpPr>
          <p:cNvPr id="27" name="TextBox 26">
            <a:extLst>
              <a:ext uri="{FF2B5EF4-FFF2-40B4-BE49-F238E27FC236}">
                <a16:creationId xmlns:a16="http://schemas.microsoft.com/office/drawing/2014/main" id="{74BD8EF2-EED9-384E-8636-56146FF42931}"/>
              </a:ext>
            </a:extLst>
          </p:cNvPr>
          <p:cNvSpPr txBox="1"/>
          <p:nvPr/>
        </p:nvSpPr>
        <p:spPr>
          <a:xfrm>
            <a:off x="10655300" y="5199002"/>
            <a:ext cx="889000" cy="461665"/>
          </a:xfrm>
          <a:prstGeom prst="rect">
            <a:avLst/>
          </a:prstGeom>
          <a:noFill/>
        </p:spPr>
        <p:txBody>
          <a:bodyPr wrap="square" rtlCol="0">
            <a:spAutoFit/>
          </a:bodyPr>
          <a:lstStyle/>
          <a:p>
            <a:pPr algn="ctr"/>
            <a:r>
              <a:rPr lang="en-US" sz="2400" b="1" dirty="0">
                <a:solidFill>
                  <a:srgbClr val="EE5427"/>
                </a:solidFill>
                <a:latin typeface="Helvetica" pitchFamily="2" charset="0"/>
              </a:rPr>
              <a:t>66%</a:t>
            </a:r>
          </a:p>
        </p:txBody>
      </p:sp>
    </p:spTree>
    <p:extLst>
      <p:ext uri="{BB962C8B-B14F-4D97-AF65-F5344CB8AC3E}">
        <p14:creationId xmlns:p14="http://schemas.microsoft.com/office/powerpoint/2010/main" val="1701637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6B8FD94E-E26D-D940-984B-669AC86BC9C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6118" y="2813274"/>
            <a:ext cx="11127357" cy="3709119"/>
          </a:xfrm>
          <a:prstGeom prst="rect">
            <a:avLst/>
          </a:prstGeom>
        </p:spPr>
      </p:pic>
      <p:sp>
        <p:nvSpPr>
          <p:cNvPr id="5" name="TextBox 4">
            <a:extLst>
              <a:ext uri="{FF2B5EF4-FFF2-40B4-BE49-F238E27FC236}">
                <a16:creationId xmlns:a16="http://schemas.microsoft.com/office/drawing/2014/main" id="{3C365087-0DA8-4A88-84CB-DDF8CF3285FC}"/>
              </a:ext>
            </a:extLst>
          </p:cNvPr>
          <p:cNvSpPr txBox="1"/>
          <p:nvPr/>
        </p:nvSpPr>
        <p:spPr>
          <a:xfrm>
            <a:off x="-3577" y="6611779"/>
            <a:ext cx="3632873" cy="246221"/>
          </a:xfrm>
          <a:prstGeom prst="rect">
            <a:avLst/>
          </a:prstGeom>
          <a:noFill/>
        </p:spPr>
        <p:txBody>
          <a:bodyPr wrap="square" rtlCol="0">
            <a:spAutoFit/>
          </a:bodyPr>
          <a:lstStyle/>
          <a:p>
            <a:r>
              <a:rPr lang="en-US" sz="1000" i="1" dirty="0">
                <a:solidFill>
                  <a:schemeClr val="tx1">
                    <a:lumMod val="50000"/>
                    <a:lumOff val="50000"/>
                  </a:schemeClr>
                </a:solidFill>
                <a:latin typeface="Avenir" panose="02000503020000020003" pitchFamily="2" charset="0"/>
              </a:rPr>
              <a:t>Base= Iowa parents (n= 305)</a:t>
            </a:r>
          </a:p>
        </p:txBody>
      </p:sp>
      <p:pic>
        <p:nvPicPr>
          <p:cNvPr id="9" name="Picture 8">
            <a:extLst>
              <a:ext uri="{FF2B5EF4-FFF2-40B4-BE49-F238E27FC236}">
                <a16:creationId xmlns:a16="http://schemas.microsoft.com/office/drawing/2014/main" id="{A6635315-9A73-AB46-B7B6-ED4E2F281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4" name="Title 3">
            <a:extLst>
              <a:ext uri="{FF2B5EF4-FFF2-40B4-BE49-F238E27FC236}">
                <a16:creationId xmlns:a16="http://schemas.microsoft.com/office/drawing/2014/main" id="{EB7D8F49-F0D3-CD43-9F38-E71FB7479A99}"/>
              </a:ext>
            </a:extLst>
          </p:cNvPr>
          <p:cNvSpPr>
            <a:spLocks noGrp="1"/>
          </p:cNvSpPr>
          <p:nvPr>
            <p:ph type="title"/>
          </p:nvPr>
        </p:nvSpPr>
        <p:spPr>
          <a:xfrm>
            <a:off x="838200" y="365125"/>
            <a:ext cx="10515600" cy="1325563"/>
          </a:xfrm>
        </p:spPr>
        <p:txBody>
          <a:bodyPr/>
          <a:lstStyle/>
          <a:p>
            <a:r>
              <a:rPr lang="en-US" dirty="0"/>
              <a:t>Benefits Afterschool Programs Offer Parents</a:t>
            </a:r>
          </a:p>
        </p:txBody>
      </p:sp>
      <p:sp>
        <p:nvSpPr>
          <p:cNvPr id="13" name="Content Placeholder 12">
            <a:extLst>
              <a:ext uri="{FF2B5EF4-FFF2-40B4-BE49-F238E27FC236}">
                <a16:creationId xmlns:a16="http://schemas.microsoft.com/office/drawing/2014/main" id="{C63375F8-1DED-C146-88C9-3E75C181C766}"/>
              </a:ext>
            </a:extLst>
          </p:cNvPr>
          <p:cNvSpPr>
            <a:spLocks noGrp="1"/>
          </p:cNvSpPr>
          <p:nvPr>
            <p:ph sz="quarter" idx="10"/>
          </p:nvPr>
        </p:nvSpPr>
        <p:spPr>
          <a:xfrm>
            <a:off x="1041400" y="2303463"/>
            <a:ext cx="8319168" cy="388937"/>
          </a:xfrm>
        </p:spPr>
        <p:txBody>
          <a:bodyPr>
            <a:normAutofit fontScale="85000" lnSpcReduction="10000"/>
          </a:bodyPr>
          <a:lstStyle/>
          <a:p>
            <a:r>
              <a:rPr lang="en-US" dirty="0"/>
              <a:t>Parents in Iowa agree with the benefits afterschool programs provide to families:</a:t>
            </a:r>
          </a:p>
        </p:txBody>
      </p:sp>
      <p:sp>
        <p:nvSpPr>
          <p:cNvPr id="15" name="TextBox 14">
            <a:extLst>
              <a:ext uri="{FF2B5EF4-FFF2-40B4-BE49-F238E27FC236}">
                <a16:creationId xmlns:a16="http://schemas.microsoft.com/office/drawing/2014/main" id="{137FAFA5-0597-E349-B42F-4C12315F1D13}"/>
              </a:ext>
            </a:extLst>
          </p:cNvPr>
          <p:cNvSpPr txBox="1"/>
          <p:nvPr/>
        </p:nvSpPr>
        <p:spPr>
          <a:xfrm>
            <a:off x="5152696" y="3506766"/>
            <a:ext cx="822434" cy="461665"/>
          </a:xfrm>
          <a:prstGeom prst="rect">
            <a:avLst/>
          </a:prstGeom>
          <a:noFill/>
        </p:spPr>
        <p:txBody>
          <a:bodyPr wrap="square" rtlCol="0">
            <a:spAutoFit/>
          </a:bodyPr>
          <a:lstStyle/>
          <a:p>
            <a:pPr algn="ctr"/>
            <a:r>
              <a:rPr lang="en-US" sz="2400" b="1" dirty="0">
                <a:solidFill>
                  <a:srgbClr val="EE5427"/>
                </a:solidFill>
                <a:latin typeface="Helvetica" pitchFamily="2" charset="0"/>
              </a:rPr>
              <a:t>79%</a:t>
            </a:r>
          </a:p>
        </p:txBody>
      </p:sp>
      <p:sp>
        <p:nvSpPr>
          <p:cNvPr id="16" name="TextBox 15">
            <a:extLst>
              <a:ext uri="{FF2B5EF4-FFF2-40B4-BE49-F238E27FC236}">
                <a16:creationId xmlns:a16="http://schemas.microsoft.com/office/drawing/2014/main" id="{0242A48B-7EDB-284C-A2E5-D97D2A68E233}"/>
              </a:ext>
            </a:extLst>
          </p:cNvPr>
          <p:cNvSpPr txBox="1"/>
          <p:nvPr/>
        </p:nvSpPr>
        <p:spPr>
          <a:xfrm>
            <a:off x="5138683" y="4303043"/>
            <a:ext cx="822434" cy="461665"/>
          </a:xfrm>
          <a:prstGeom prst="rect">
            <a:avLst/>
          </a:prstGeom>
          <a:noFill/>
        </p:spPr>
        <p:txBody>
          <a:bodyPr wrap="square" rtlCol="0">
            <a:spAutoFit/>
          </a:bodyPr>
          <a:lstStyle/>
          <a:p>
            <a:pPr algn="ctr"/>
            <a:r>
              <a:rPr lang="en-US" sz="2400" b="1" dirty="0">
                <a:solidFill>
                  <a:srgbClr val="EE5427"/>
                </a:solidFill>
                <a:latin typeface="Helvetica" pitchFamily="2" charset="0"/>
              </a:rPr>
              <a:t>69%</a:t>
            </a:r>
          </a:p>
        </p:txBody>
      </p:sp>
      <p:sp>
        <p:nvSpPr>
          <p:cNvPr id="17" name="TextBox 16">
            <a:extLst>
              <a:ext uri="{FF2B5EF4-FFF2-40B4-BE49-F238E27FC236}">
                <a16:creationId xmlns:a16="http://schemas.microsoft.com/office/drawing/2014/main" id="{6EC39BC2-3877-9D4F-A3D4-29C05D4ADA86}"/>
              </a:ext>
            </a:extLst>
          </p:cNvPr>
          <p:cNvSpPr txBox="1"/>
          <p:nvPr/>
        </p:nvSpPr>
        <p:spPr>
          <a:xfrm>
            <a:off x="5105400" y="5172056"/>
            <a:ext cx="889000" cy="461665"/>
          </a:xfrm>
          <a:prstGeom prst="rect">
            <a:avLst/>
          </a:prstGeom>
          <a:noFill/>
        </p:spPr>
        <p:txBody>
          <a:bodyPr wrap="square" rtlCol="0">
            <a:spAutoFit/>
          </a:bodyPr>
          <a:lstStyle/>
          <a:p>
            <a:pPr algn="ctr"/>
            <a:r>
              <a:rPr lang="en-US" sz="2400" b="1" dirty="0">
                <a:solidFill>
                  <a:srgbClr val="EE5427"/>
                </a:solidFill>
                <a:latin typeface="Helvetica" pitchFamily="2" charset="0"/>
              </a:rPr>
              <a:t>87%</a:t>
            </a:r>
          </a:p>
        </p:txBody>
      </p:sp>
      <p:sp>
        <p:nvSpPr>
          <p:cNvPr id="18" name="TextBox 17">
            <a:extLst>
              <a:ext uri="{FF2B5EF4-FFF2-40B4-BE49-F238E27FC236}">
                <a16:creationId xmlns:a16="http://schemas.microsoft.com/office/drawing/2014/main" id="{B25C304E-409E-B740-B16F-4DC75037F9FE}"/>
              </a:ext>
            </a:extLst>
          </p:cNvPr>
          <p:cNvSpPr txBox="1"/>
          <p:nvPr/>
        </p:nvSpPr>
        <p:spPr>
          <a:xfrm>
            <a:off x="10215686" y="3611945"/>
            <a:ext cx="825500" cy="461665"/>
          </a:xfrm>
          <a:prstGeom prst="rect">
            <a:avLst/>
          </a:prstGeom>
          <a:noFill/>
        </p:spPr>
        <p:txBody>
          <a:bodyPr wrap="square" rtlCol="0">
            <a:spAutoFit/>
          </a:bodyPr>
          <a:lstStyle/>
          <a:p>
            <a:pPr algn="ctr"/>
            <a:r>
              <a:rPr lang="en-US" sz="2400" b="1" dirty="0">
                <a:solidFill>
                  <a:srgbClr val="EE5427"/>
                </a:solidFill>
                <a:latin typeface="Helvetica" pitchFamily="2" charset="0"/>
              </a:rPr>
              <a:t>81%</a:t>
            </a:r>
          </a:p>
        </p:txBody>
      </p:sp>
      <p:sp>
        <p:nvSpPr>
          <p:cNvPr id="19" name="TextBox 18">
            <a:extLst>
              <a:ext uri="{FF2B5EF4-FFF2-40B4-BE49-F238E27FC236}">
                <a16:creationId xmlns:a16="http://schemas.microsoft.com/office/drawing/2014/main" id="{1DDDA684-5EAE-D84A-B561-BEC7842E8D3B}"/>
              </a:ext>
            </a:extLst>
          </p:cNvPr>
          <p:cNvSpPr txBox="1"/>
          <p:nvPr/>
        </p:nvSpPr>
        <p:spPr>
          <a:xfrm>
            <a:off x="10215686" y="4860184"/>
            <a:ext cx="825500" cy="461665"/>
          </a:xfrm>
          <a:prstGeom prst="rect">
            <a:avLst/>
          </a:prstGeom>
          <a:noFill/>
        </p:spPr>
        <p:txBody>
          <a:bodyPr wrap="square" rtlCol="0">
            <a:spAutoFit/>
          </a:bodyPr>
          <a:lstStyle/>
          <a:p>
            <a:pPr algn="ctr"/>
            <a:r>
              <a:rPr lang="en-US" sz="2400" b="1" dirty="0">
                <a:solidFill>
                  <a:srgbClr val="EE5427"/>
                </a:solidFill>
                <a:latin typeface="Helvetica" pitchFamily="2" charset="0"/>
              </a:rPr>
              <a:t>71%</a:t>
            </a:r>
          </a:p>
        </p:txBody>
      </p:sp>
    </p:spTree>
    <p:extLst>
      <p:ext uri="{BB962C8B-B14F-4D97-AF65-F5344CB8AC3E}">
        <p14:creationId xmlns:p14="http://schemas.microsoft.com/office/powerpoint/2010/main" val="3319784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FDF0FD-BB0A-8E40-97AD-BFCCD08EC64F}"/>
              </a:ext>
            </a:extLst>
          </p:cNvPr>
          <p:cNvSpPr/>
          <p:nvPr/>
        </p:nvSpPr>
        <p:spPr>
          <a:xfrm>
            <a:off x="6370886" y="4836251"/>
            <a:ext cx="2669005" cy="190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US" sz="2000" dirty="0">
                <a:solidFill>
                  <a:srgbClr val="003462"/>
                </a:solidFill>
                <a:latin typeface="Helvetica" pitchFamily="2" charset="0"/>
              </a:rPr>
              <a:t>Extremely Satisfied</a:t>
            </a:r>
          </a:p>
          <a:p>
            <a:pPr>
              <a:spcBef>
                <a:spcPts val="300"/>
              </a:spcBef>
            </a:pPr>
            <a:r>
              <a:rPr lang="en-US" sz="2000" b="1" dirty="0">
                <a:solidFill>
                  <a:srgbClr val="003462"/>
                </a:solidFill>
                <a:latin typeface="Helvetica" pitchFamily="2" charset="0"/>
              </a:rPr>
              <a:t>2020</a:t>
            </a:r>
            <a:r>
              <a:rPr lang="en-US" sz="2000" dirty="0">
                <a:solidFill>
                  <a:srgbClr val="003462"/>
                </a:solidFill>
                <a:latin typeface="Helvetica" pitchFamily="2" charset="0"/>
              </a:rPr>
              <a:t>: 64%</a:t>
            </a:r>
          </a:p>
          <a:p>
            <a:pPr>
              <a:spcBef>
                <a:spcPts val="300"/>
              </a:spcBef>
            </a:pPr>
            <a:r>
              <a:rPr lang="en-US" sz="2000" b="1" dirty="0">
                <a:solidFill>
                  <a:srgbClr val="003462"/>
                </a:solidFill>
                <a:latin typeface="Helvetica" pitchFamily="2" charset="0"/>
              </a:rPr>
              <a:t>2014</a:t>
            </a:r>
            <a:r>
              <a:rPr lang="en-US" sz="2000" dirty="0">
                <a:solidFill>
                  <a:srgbClr val="003462"/>
                </a:solidFill>
                <a:latin typeface="Helvetica" pitchFamily="2" charset="0"/>
              </a:rPr>
              <a:t>: 43%</a:t>
            </a:r>
          </a:p>
        </p:txBody>
      </p:sp>
      <p:sp>
        <p:nvSpPr>
          <p:cNvPr id="35" name="Rectangle 34">
            <a:extLst>
              <a:ext uri="{FF2B5EF4-FFF2-40B4-BE49-F238E27FC236}">
                <a16:creationId xmlns:a16="http://schemas.microsoft.com/office/drawing/2014/main" id="{682E2B80-5694-D742-9930-769A1C9DA2C1}"/>
              </a:ext>
            </a:extLst>
          </p:cNvPr>
          <p:cNvSpPr/>
          <p:nvPr/>
        </p:nvSpPr>
        <p:spPr>
          <a:xfrm>
            <a:off x="8993713" y="4836251"/>
            <a:ext cx="2669005" cy="1907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en-US" sz="2000" dirty="0">
                <a:solidFill>
                  <a:srgbClr val="003462"/>
                </a:solidFill>
                <a:latin typeface="Helvetica" pitchFamily="2" charset="0"/>
              </a:rPr>
              <a:t>Total Satisfied</a:t>
            </a:r>
          </a:p>
          <a:p>
            <a:pPr>
              <a:spcBef>
                <a:spcPts val="300"/>
              </a:spcBef>
            </a:pPr>
            <a:r>
              <a:rPr lang="en-US" sz="2000" b="1" dirty="0">
                <a:solidFill>
                  <a:srgbClr val="003462"/>
                </a:solidFill>
                <a:latin typeface="Helvetica" pitchFamily="2" charset="0"/>
              </a:rPr>
              <a:t>2020</a:t>
            </a:r>
            <a:r>
              <a:rPr lang="en-US" sz="2000" dirty="0">
                <a:solidFill>
                  <a:srgbClr val="003462"/>
                </a:solidFill>
                <a:latin typeface="Helvetica" pitchFamily="2" charset="0"/>
              </a:rPr>
              <a:t>: 96%</a:t>
            </a:r>
          </a:p>
          <a:p>
            <a:pPr>
              <a:spcBef>
                <a:spcPts val="300"/>
              </a:spcBef>
            </a:pPr>
            <a:r>
              <a:rPr lang="en-US" sz="2000" b="1" dirty="0">
                <a:solidFill>
                  <a:srgbClr val="003462"/>
                </a:solidFill>
                <a:latin typeface="Helvetica" pitchFamily="2" charset="0"/>
              </a:rPr>
              <a:t>2014</a:t>
            </a:r>
            <a:r>
              <a:rPr lang="en-US" sz="2000" dirty="0">
                <a:solidFill>
                  <a:srgbClr val="003462"/>
                </a:solidFill>
                <a:latin typeface="Helvetica" pitchFamily="2" charset="0"/>
              </a:rPr>
              <a:t>: 87%</a:t>
            </a:r>
          </a:p>
        </p:txBody>
      </p:sp>
      <p:pic>
        <p:nvPicPr>
          <p:cNvPr id="37" name="Picture 36">
            <a:extLst>
              <a:ext uri="{FF2B5EF4-FFF2-40B4-BE49-F238E27FC236}">
                <a16:creationId xmlns:a16="http://schemas.microsoft.com/office/drawing/2014/main" id="{0A429DDB-F096-AB4A-B0A8-B56B8304E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4" name="Title 3">
            <a:extLst>
              <a:ext uri="{FF2B5EF4-FFF2-40B4-BE49-F238E27FC236}">
                <a16:creationId xmlns:a16="http://schemas.microsoft.com/office/drawing/2014/main" id="{9F273D58-0B6B-6141-A718-41C7D4695935}"/>
              </a:ext>
            </a:extLst>
          </p:cNvPr>
          <p:cNvSpPr>
            <a:spLocks noGrp="1"/>
          </p:cNvSpPr>
          <p:nvPr>
            <p:ph type="title"/>
          </p:nvPr>
        </p:nvSpPr>
        <p:spPr>
          <a:xfrm>
            <a:off x="838200" y="365125"/>
            <a:ext cx="10515600" cy="1325563"/>
          </a:xfrm>
        </p:spPr>
        <p:txBody>
          <a:bodyPr/>
          <a:lstStyle/>
          <a:p>
            <a:r>
              <a:rPr lang="en-US" dirty="0"/>
              <a:t>Parent Satisfaction Hits All-Time High</a:t>
            </a:r>
          </a:p>
        </p:txBody>
      </p:sp>
      <p:grpSp>
        <p:nvGrpSpPr>
          <p:cNvPr id="19" name="Group 18">
            <a:extLst>
              <a:ext uri="{FF2B5EF4-FFF2-40B4-BE49-F238E27FC236}">
                <a16:creationId xmlns:a16="http://schemas.microsoft.com/office/drawing/2014/main" id="{A3B83AB6-2292-4349-A1C3-37837A3B62ED}"/>
              </a:ext>
            </a:extLst>
          </p:cNvPr>
          <p:cNvGrpSpPr/>
          <p:nvPr/>
        </p:nvGrpSpPr>
        <p:grpSpPr>
          <a:xfrm flipH="1">
            <a:off x="6095999" y="3283346"/>
            <a:ext cx="4648200" cy="1707753"/>
            <a:chOff x="3515179" y="2709344"/>
            <a:chExt cx="3791565" cy="1587500"/>
          </a:xfrm>
        </p:grpSpPr>
        <p:sp>
          <p:nvSpPr>
            <p:cNvPr id="20" name="Rectangle 19">
              <a:extLst>
                <a:ext uri="{FF2B5EF4-FFF2-40B4-BE49-F238E27FC236}">
                  <a16:creationId xmlns:a16="http://schemas.microsoft.com/office/drawing/2014/main" id="{BACF930A-8F67-3045-A67D-66BC51B332FB}"/>
                </a:ext>
              </a:extLst>
            </p:cNvPr>
            <p:cNvSpPr/>
            <p:nvPr/>
          </p:nvSpPr>
          <p:spPr>
            <a:xfrm>
              <a:off x="3515179" y="2709344"/>
              <a:ext cx="3558721" cy="1587500"/>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iangle 20">
              <a:extLst>
                <a:ext uri="{FF2B5EF4-FFF2-40B4-BE49-F238E27FC236}">
                  <a16:creationId xmlns:a16="http://schemas.microsoft.com/office/drawing/2014/main" id="{F74E4068-EB9C-5643-BF80-22180FC1A9A2}"/>
                </a:ext>
              </a:extLst>
            </p:cNvPr>
            <p:cNvSpPr/>
            <p:nvPr/>
          </p:nvSpPr>
          <p:spPr>
            <a:xfrm rot="5400000">
              <a:off x="6980772" y="3826928"/>
              <a:ext cx="419100" cy="232844"/>
            </a:xfrm>
            <a:prstGeom prst="triangl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A78E428D-9184-E247-A3CD-6B98690CAE72}"/>
              </a:ext>
            </a:extLst>
          </p:cNvPr>
          <p:cNvSpPr txBox="1"/>
          <p:nvPr/>
        </p:nvSpPr>
        <p:spPr>
          <a:xfrm>
            <a:off x="6657124" y="3540341"/>
            <a:ext cx="3947375" cy="830997"/>
          </a:xfrm>
          <a:prstGeom prst="rect">
            <a:avLst/>
          </a:prstGeom>
          <a:noFill/>
        </p:spPr>
        <p:txBody>
          <a:bodyPr wrap="square" rtlCol="0">
            <a:spAutoFit/>
          </a:bodyPr>
          <a:lstStyle/>
          <a:p>
            <a:pPr>
              <a:lnSpc>
                <a:spcPct val="120000"/>
              </a:lnSpc>
            </a:pPr>
            <a:r>
              <a:rPr lang="en-US" sz="2000" b="1" dirty="0">
                <a:solidFill>
                  <a:schemeClr val="bg1"/>
                </a:solidFill>
                <a:latin typeface="Helvetica" pitchFamily="2" charset="0"/>
              </a:rPr>
              <a:t>96% </a:t>
            </a:r>
            <a:r>
              <a:rPr lang="en-US" sz="2000" dirty="0">
                <a:solidFill>
                  <a:schemeClr val="bg1"/>
                </a:solidFill>
                <a:latin typeface="Helvetica Light" panose="020B0403020202020204" pitchFamily="34" charset="0"/>
              </a:rPr>
              <a:t>of Iowa parents are satisfied with their child’s afterschool program</a:t>
            </a:r>
          </a:p>
        </p:txBody>
      </p:sp>
      <p:grpSp>
        <p:nvGrpSpPr>
          <p:cNvPr id="5" name="Group 4">
            <a:extLst>
              <a:ext uri="{FF2B5EF4-FFF2-40B4-BE49-F238E27FC236}">
                <a16:creationId xmlns:a16="http://schemas.microsoft.com/office/drawing/2014/main" id="{A513B5F4-3EE0-364B-B156-1BF216B8A8BC}"/>
              </a:ext>
            </a:extLst>
          </p:cNvPr>
          <p:cNvGrpSpPr/>
          <p:nvPr/>
        </p:nvGrpSpPr>
        <p:grpSpPr>
          <a:xfrm>
            <a:off x="706088" y="1888645"/>
            <a:ext cx="4618935" cy="3653784"/>
            <a:chOff x="1301156" y="1969459"/>
            <a:chExt cx="3583196" cy="2834468"/>
          </a:xfrm>
        </p:grpSpPr>
        <p:pic>
          <p:nvPicPr>
            <p:cNvPr id="13" name="Picture 12" descr="Shape&#10;&#10;Description automatically generated">
              <a:extLst>
                <a:ext uri="{FF2B5EF4-FFF2-40B4-BE49-F238E27FC236}">
                  <a16:creationId xmlns:a16="http://schemas.microsoft.com/office/drawing/2014/main" id="{0B1E275E-B584-A241-BB63-5462E17E7D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156" y="1969459"/>
              <a:ext cx="3583196" cy="2834468"/>
            </a:xfrm>
            <a:prstGeom prst="rect">
              <a:avLst/>
            </a:prstGeom>
          </p:spPr>
        </p:pic>
        <p:sp>
          <p:nvSpPr>
            <p:cNvPr id="14" name="TextBox 13">
              <a:extLst>
                <a:ext uri="{FF2B5EF4-FFF2-40B4-BE49-F238E27FC236}">
                  <a16:creationId xmlns:a16="http://schemas.microsoft.com/office/drawing/2014/main" id="{7A142869-E7FD-124C-8C92-174BB4C71922}"/>
                </a:ext>
              </a:extLst>
            </p:cNvPr>
            <p:cNvSpPr txBox="1"/>
            <p:nvPr/>
          </p:nvSpPr>
          <p:spPr>
            <a:xfrm>
              <a:off x="1903353" y="3667178"/>
              <a:ext cx="2391215" cy="1026674"/>
            </a:xfrm>
            <a:prstGeom prst="rect">
              <a:avLst/>
            </a:prstGeom>
            <a:noFill/>
          </p:spPr>
          <p:txBody>
            <a:bodyPr wrap="square" rtlCol="0">
              <a:spAutoFit/>
            </a:bodyPr>
            <a:lstStyle/>
            <a:p>
              <a:pPr algn="ctr"/>
              <a:r>
                <a:rPr lang="en-US" sz="8000" b="1" dirty="0">
                  <a:solidFill>
                    <a:schemeClr val="bg1"/>
                  </a:solidFill>
                  <a:latin typeface="Helvetica" pitchFamily="2" charset="0"/>
                </a:rPr>
                <a:t>96%</a:t>
              </a:r>
            </a:p>
          </p:txBody>
        </p:sp>
      </p:grpSp>
    </p:spTree>
    <p:extLst>
      <p:ext uri="{BB962C8B-B14F-4D97-AF65-F5344CB8AC3E}">
        <p14:creationId xmlns:p14="http://schemas.microsoft.com/office/powerpoint/2010/main" val="296133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0F9DC8-E4D5-CC4D-9A58-8E44D9A1C909}"/>
              </a:ext>
            </a:extLst>
          </p:cNvPr>
          <p:cNvSpPr>
            <a:spLocks noGrp="1"/>
          </p:cNvSpPr>
          <p:nvPr>
            <p:ph type="body" sz="quarter" idx="10"/>
          </p:nvPr>
        </p:nvSpPr>
        <p:spPr>
          <a:xfrm>
            <a:off x="1885950" y="3829049"/>
            <a:ext cx="9169400" cy="2228845"/>
          </a:xfrm>
        </p:spPr>
        <p:txBody>
          <a:bodyPr>
            <a:noAutofit/>
          </a:bodyPr>
          <a:lstStyle/>
          <a:p>
            <a:r>
              <a:rPr lang="en-US" dirty="0"/>
              <a:t>Cost and access block participation, pointing to lack </a:t>
            </a:r>
            <a:br>
              <a:rPr lang="en-US" dirty="0"/>
            </a:br>
            <a:r>
              <a:rPr lang="en-US" dirty="0"/>
              <a:t>of affordable programs </a:t>
            </a:r>
          </a:p>
        </p:txBody>
      </p:sp>
      <p:sp>
        <p:nvSpPr>
          <p:cNvPr id="7" name="Text Placeholder 6">
            <a:extLst>
              <a:ext uri="{FF2B5EF4-FFF2-40B4-BE49-F238E27FC236}">
                <a16:creationId xmlns:a16="http://schemas.microsoft.com/office/drawing/2014/main" id="{75663EC2-35F1-184F-A098-E9D0A0AAB6DA}"/>
              </a:ext>
            </a:extLst>
          </p:cNvPr>
          <p:cNvSpPr>
            <a:spLocks noGrp="1"/>
          </p:cNvSpPr>
          <p:nvPr>
            <p:ph type="body" sz="quarter" idx="11"/>
          </p:nvPr>
        </p:nvSpPr>
        <p:spPr>
          <a:xfrm>
            <a:off x="1885950" y="2222500"/>
            <a:ext cx="2535443" cy="820738"/>
          </a:xfrm>
        </p:spPr>
        <p:txBody>
          <a:bodyPr>
            <a:normAutofit lnSpcReduction="10000"/>
          </a:bodyPr>
          <a:lstStyle/>
          <a:p>
            <a:r>
              <a:rPr lang="en-US" dirty="0"/>
              <a:t>3.</a:t>
            </a:r>
          </a:p>
        </p:txBody>
      </p:sp>
      <p:cxnSp>
        <p:nvCxnSpPr>
          <p:cNvPr id="11" name="Straight Connector 10">
            <a:extLst>
              <a:ext uri="{FF2B5EF4-FFF2-40B4-BE49-F238E27FC236}">
                <a16:creationId xmlns:a16="http://schemas.microsoft.com/office/drawing/2014/main" id="{4D9A2E9D-6DA7-544D-B0F0-58598106924A}"/>
              </a:ext>
            </a:extLst>
          </p:cNvPr>
          <p:cNvCxnSpPr>
            <a:cxnSpLocks/>
          </p:cNvCxnSpPr>
          <p:nvPr/>
        </p:nvCxnSpPr>
        <p:spPr>
          <a:xfrm>
            <a:off x="2028591" y="3327983"/>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CD2A6EF5-AFC2-C344-B1D9-660250030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Tree>
    <p:extLst>
      <p:ext uri="{BB962C8B-B14F-4D97-AF65-F5344CB8AC3E}">
        <p14:creationId xmlns:p14="http://schemas.microsoft.com/office/powerpoint/2010/main" val="407627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92CF68-3A2B-154F-BD29-8D2B8482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4" name="Title 3">
            <a:extLst>
              <a:ext uri="{FF2B5EF4-FFF2-40B4-BE49-F238E27FC236}">
                <a16:creationId xmlns:a16="http://schemas.microsoft.com/office/drawing/2014/main" id="{10F8DA3A-79B7-D541-A8FE-AF70D7587F57}"/>
              </a:ext>
            </a:extLst>
          </p:cNvPr>
          <p:cNvSpPr>
            <a:spLocks noGrp="1"/>
          </p:cNvSpPr>
          <p:nvPr>
            <p:ph type="title"/>
          </p:nvPr>
        </p:nvSpPr>
        <p:spPr>
          <a:xfrm>
            <a:off x="838200" y="156623"/>
            <a:ext cx="9840686" cy="1325563"/>
          </a:xfrm>
        </p:spPr>
        <p:txBody>
          <a:bodyPr>
            <a:normAutofit/>
          </a:bodyPr>
          <a:lstStyle/>
          <a:p>
            <a:r>
              <a:rPr lang="en-US" dirty="0"/>
              <a:t>Cost and access top the list of roadblocks to afterschool program participation </a:t>
            </a:r>
          </a:p>
        </p:txBody>
      </p:sp>
      <p:pic>
        <p:nvPicPr>
          <p:cNvPr id="7" name="Picture 6">
            <a:extLst>
              <a:ext uri="{FF2B5EF4-FFF2-40B4-BE49-F238E27FC236}">
                <a16:creationId xmlns:a16="http://schemas.microsoft.com/office/drawing/2014/main" id="{A1E8A7B6-644B-1A4E-8D60-FDA232A642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8073" y="2761605"/>
            <a:ext cx="2424929" cy="2145129"/>
          </a:xfrm>
          <a:prstGeom prst="rect">
            <a:avLst/>
          </a:prstGeom>
        </p:spPr>
      </p:pic>
      <p:pic>
        <p:nvPicPr>
          <p:cNvPr id="9" name="Picture 8">
            <a:extLst>
              <a:ext uri="{FF2B5EF4-FFF2-40B4-BE49-F238E27FC236}">
                <a16:creationId xmlns:a16="http://schemas.microsoft.com/office/drawing/2014/main" id="{468E7ECB-8E6E-A243-90E3-D5D12589FB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846395" y="2435172"/>
            <a:ext cx="2424929" cy="2471562"/>
          </a:xfrm>
          <a:prstGeom prst="rect">
            <a:avLst/>
          </a:prstGeom>
        </p:spPr>
      </p:pic>
      <p:pic>
        <p:nvPicPr>
          <p:cNvPr id="11" name="Picture 10">
            <a:extLst>
              <a:ext uri="{FF2B5EF4-FFF2-40B4-BE49-F238E27FC236}">
                <a16:creationId xmlns:a16="http://schemas.microsoft.com/office/drawing/2014/main" id="{E689D722-1660-FF4B-A404-529D0D9301D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786192" y="2761605"/>
            <a:ext cx="2424929" cy="2145129"/>
          </a:xfrm>
          <a:prstGeom prst="rect">
            <a:avLst/>
          </a:prstGeom>
        </p:spPr>
      </p:pic>
      <p:grpSp>
        <p:nvGrpSpPr>
          <p:cNvPr id="20" name="Group 19">
            <a:extLst>
              <a:ext uri="{FF2B5EF4-FFF2-40B4-BE49-F238E27FC236}">
                <a16:creationId xmlns:a16="http://schemas.microsoft.com/office/drawing/2014/main" id="{B1EA711C-E68F-AF4D-A06C-866225D75730}"/>
              </a:ext>
            </a:extLst>
          </p:cNvPr>
          <p:cNvGrpSpPr/>
          <p:nvPr/>
        </p:nvGrpSpPr>
        <p:grpSpPr>
          <a:xfrm>
            <a:off x="838201" y="2045445"/>
            <a:ext cx="1275411" cy="400110"/>
            <a:chOff x="838201" y="4252907"/>
            <a:chExt cx="1275411" cy="400110"/>
          </a:xfrm>
        </p:grpSpPr>
        <p:sp>
          <p:nvSpPr>
            <p:cNvPr id="12" name="Oval 11">
              <a:extLst>
                <a:ext uri="{FF2B5EF4-FFF2-40B4-BE49-F238E27FC236}">
                  <a16:creationId xmlns:a16="http://schemas.microsoft.com/office/drawing/2014/main" id="{DC66D109-CDB3-C34C-ACB9-32028F6FF9D2}"/>
                </a:ext>
              </a:extLst>
            </p:cNvPr>
            <p:cNvSpPr/>
            <p:nvPr/>
          </p:nvSpPr>
          <p:spPr>
            <a:xfrm>
              <a:off x="838201" y="4288222"/>
              <a:ext cx="329480" cy="329480"/>
            </a:xfrm>
            <a:prstGeom prst="ellipse">
              <a:avLst/>
            </a:prstGeom>
            <a:solidFill>
              <a:srgbClr val="007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40C3D8A-D7C6-CB48-A59F-292C23D33C1F}"/>
                </a:ext>
              </a:extLst>
            </p:cNvPr>
            <p:cNvSpPr txBox="1"/>
            <p:nvPr/>
          </p:nvSpPr>
          <p:spPr>
            <a:xfrm>
              <a:off x="1269719" y="4252907"/>
              <a:ext cx="843893" cy="400110"/>
            </a:xfrm>
            <a:prstGeom prst="rect">
              <a:avLst/>
            </a:prstGeom>
            <a:noFill/>
          </p:spPr>
          <p:txBody>
            <a:bodyPr wrap="square" rtlCol="0">
              <a:spAutoFit/>
            </a:bodyPr>
            <a:lstStyle/>
            <a:p>
              <a:r>
                <a:rPr lang="en-US" sz="2000" dirty="0">
                  <a:latin typeface="Helvetica" pitchFamily="2" charset="0"/>
                </a:rPr>
                <a:t>2014</a:t>
              </a:r>
            </a:p>
          </p:txBody>
        </p:sp>
      </p:grpSp>
      <p:grpSp>
        <p:nvGrpSpPr>
          <p:cNvPr id="21" name="Group 20">
            <a:extLst>
              <a:ext uri="{FF2B5EF4-FFF2-40B4-BE49-F238E27FC236}">
                <a16:creationId xmlns:a16="http://schemas.microsoft.com/office/drawing/2014/main" id="{78188430-CB13-9642-8471-22CD574F192E}"/>
              </a:ext>
            </a:extLst>
          </p:cNvPr>
          <p:cNvGrpSpPr/>
          <p:nvPr/>
        </p:nvGrpSpPr>
        <p:grpSpPr>
          <a:xfrm>
            <a:off x="2751484" y="2045445"/>
            <a:ext cx="1275411" cy="400110"/>
            <a:chOff x="838201" y="4252907"/>
            <a:chExt cx="1275411" cy="400110"/>
          </a:xfrm>
        </p:grpSpPr>
        <p:sp>
          <p:nvSpPr>
            <p:cNvPr id="22" name="Oval 21">
              <a:extLst>
                <a:ext uri="{FF2B5EF4-FFF2-40B4-BE49-F238E27FC236}">
                  <a16:creationId xmlns:a16="http://schemas.microsoft.com/office/drawing/2014/main" id="{95F6B563-3875-5D41-904B-75C3A3FF4A44}"/>
                </a:ext>
              </a:extLst>
            </p:cNvPr>
            <p:cNvSpPr/>
            <p:nvPr/>
          </p:nvSpPr>
          <p:spPr>
            <a:xfrm>
              <a:off x="838201" y="4288222"/>
              <a:ext cx="329480" cy="329480"/>
            </a:xfrm>
            <a:prstGeom prst="ellipse">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B1CD9D8D-1D19-504F-8A1C-3DCC607DC43E}"/>
                </a:ext>
              </a:extLst>
            </p:cNvPr>
            <p:cNvSpPr txBox="1"/>
            <p:nvPr/>
          </p:nvSpPr>
          <p:spPr>
            <a:xfrm>
              <a:off x="1269719" y="4252907"/>
              <a:ext cx="843893" cy="400110"/>
            </a:xfrm>
            <a:prstGeom prst="rect">
              <a:avLst/>
            </a:prstGeom>
            <a:noFill/>
          </p:spPr>
          <p:txBody>
            <a:bodyPr wrap="square" rtlCol="0">
              <a:spAutoFit/>
            </a:bodyPr>
            <a:lstStyle/>
            <a:p>
              <a:r>
                <a:rPr lang="en-US" sz="2000" dirty="0">
                  <a:latin typeface="Helvetica" pitchFamily="2" charset="0"/>
                </a:rPr>
                <a:t>2020</a:t>
              </a:r>
            </a:p>
          </p:txBody>
        </p:sp>
      </p:grpSp>
      <p:sp>
        <p:nvSpPr>
          <p:cNvPr id="25" name="Oval 24">
            <a:extLst>
              <a:ext uri="{FF2B5EF4-FFF2-40B4-BE49-F238E27FC236}">
                <a16:creationId xmlns:a16="http://schemas.microsoft.com/office/drawing/2014/main" id="{9F63DF30-5C3D-2E4B-9047-F4ED6D657B7E}"/>
              </a:ext>
            </a:extLst>
          </p:cNvPr>
          <p:cNvSpPr/>
          <p:nvPr/>
        </p:nvSpPr>
        <p:spPr>
          <a:xfrm>
            <a:off x="505530" y="5154567"/>
            <a:ext cx="1400323" cy="1395414"/>
          </a:xfrm>
          <a:prstGeom prst="ellipse">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652D127-5DEC-F949-B42C-72505E34C59C}"/>
              </a:ext>
            </a:extLst>
          </p:cNvPr>
          <p:cNvSpPr txBox="1"/>
          <p:nvPr/>
        </p:nvSpPr>
        <p:spPr>
          <a:xfrm>
            <a:off x="650999" y="5693107"/>
            <a:ext cx="1170828" cy="466731"/>
          </a:xfrm>
          <a:prstGeom prst="rect">
            <a:avLst/>
          </a:prstGeom>
          <a:noFill/>
        </p:spPr>
        <p:txBody>
          <a:bodyPr wrap="square" rtlCol="0">
            <a:spAutoFit/>
          </a:bodyPr>
          <a:lstStyle/>
          <a:p>
            <a:pPr algn="ctr">
              <a:lnSpc>
                <a:spcPts val="2800"/>
              </a:lnSpc>
            </a:pPr>
            <a:r>
              <a:rPr lang="en-US" sz="3600" b="1" dirty="0">
                <a:solidFill>
                  <a:schemeClr val="bg1"/>
                </a:solidFill>
                <a:latin typeface="Helvetica" pitchFamily="2" charset="0"/>
              </a:rPr>
              <a:t>37% </a:t>
            </a:r>
            <a:endParaRPr lang="en-US" sz="1050" b="1" dirty="0">
              <a:solidFill>
                <a:schemeClr val="bg1"/>
              </a:solidFill>
              <a:latin typeface="Helvetica" pitchFamily="2" charset="0"/>
            </a:endParaRPr>
          </a:p>
        </p:txBody>
      </p:sp>
      <p:sp>
        <p:nvSpPr>
          <p:cNvPr id="27" name="Oval 26">
            <a:extLst>
              <a:ext uri="{FF2B5EF4-FFF2-40B4-BE49-F238E27FC236}">
                <a16:creationId xmlns:a16="http://schemas.microsoft.com/office/drawing/2014/main" id="{E64B504F-4B93-2D4A-9D16-5A75E62FAD65}"/>
              </a:ext>
            </a:extLst>
          </p:cNvPr>
          <p:cNvSpPr/>
          <p:nvPr/>
        </p:nvSpPr>
        <p:spPr>
          <a:xfrm>
            <a:off x="2051322" y="5154567"/>
            <a:ext cx="1400323" cy="1395414"/>
          </a:xfrm>
          <a:prstGeom prst="ellipse">
            <a:avLst/>
          </a:prstGeom>
          <a:solidFill>
            <a:srgbClr val="EE542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F454F2F-0A1E-AD4E-ADD7-A94D5683D35D}"/>
              </a:ext>
            </a:extLst>
          </p:cNvPr>
          <p:cNvSpPr txBox="1"/>
          <p:nvPr/>
        </p:nvSpPr>
        <p:spPr>
          <a:xfrm>
            <a:off x="2196791" y="5693107"/>
            <a:ext cx="1170828" cy="466731"/>
          </a:xfrm>
          <a:prstGeom prst="rect">
            <a:avLst/>
          </a:prstGeom>
          <a:noFill/>
        </p:spPr>
        <p:txBody>
          <a:bodyPr wrap="square" rtlCol="0">
            <a:spAutoFit/>
          </a:bodyPr>
          <a:lstStyle/>
          <a:p>
            <a:pPr algn="ctr">
              <a:lnSpc>
                <a:spcPts val="2800"/>
              </a:lnSpc>
            </a:pPr>
            <a:r>
              <a:rPr lang="en-US" sz="3600" b="1" dirty="0">
                <a:solidFill>
                  <a:schemeClr val="bg1"/>
                </a:solidFill>
                <a:latin typeface="Helvetica" pitchFamily="2" charset="0"/>
              </a:rPr>
              <a:t>60% </a:t>
            </a:r>
            <a:endParaRPr lang="en-US" sz="1050" b="1" dirty="0">
              <a:solidFill>
                <a:schemeClr val="bg1"/>
              </a:solidFill>
              <a:latin typeface="Helvetica" pitchFamily="2" charset="0"/>
            </a:endParaRPr>
          </a:p>
        </p:txBody>
      </p:sp>
      <p:sp>
        <p:nvSpPr>
          <p:cNvPr id="29" name="Oval 28">
            <a:extLst>
              <a:ext uri="{FF2B5EF4-FFF2-40B4-BE49-F238E27FC236}">
                <a16:creationId xmlns:a16="http://schemas.microsoft.com/office/drawing/2014/main" id="{25DC94EE-74A0-6A42-9FFE-4FF893F2AAC4}"/>
              </a:ext>
            </a:extLst>
          </p:cNvPr>
          <p:cNvSpPr/>
          <p:nvPr/>
        </p:nvSpPr>
        <p:spPr>
          <a:xfrm>
            <a:off x="4550208" y="5154567"/>
            <a:ext cx="1400323" cy="1395414"/>
          </a:xfrm>
          <a:prstGeom prst="ellipse">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E8F4AB6-9CA3-C347-AC11-9C897C2F2517}"/>
              </a:ext>
            </a:extLst>
          </p:cNvPr>
          <p:cNvSpPr txBox="1"/>
          <p:nvPr/>
        </p:nvSpPr>
        <p:spPr>
          <a:xfrm>
            <a:off x="4695677" y="5693107"/>
            <a:ext cx="1170828" cy="466731"/>
          </a:xfrm>
          <a:prstGeom prst="rect">
            <a:avLst/>
          </a:prstGeom>
          <a:noFill/>
        </p:spPr>
        <p:txBody>
          <a:bodyPr wrap="square" rtlCol="0">
            <a:spAutoFit/>
          </a:bodyPr>
          <a:lstStyle/>
          <a:p>
            <a:pPr algn="ctr">
              <a:lnSpc>
                <a:spcPts val="2800"/>
              </a:lnSpc>
            </a:pPr>
            <a:r>
              <a:rPr lang="en-US" sz="3600" b="1" dirty="0">
                <a:solidFill>
                  <a:schemeClr val="bg1"/>
                </a:solidFill>
                <a:latin typeface="Helvetica" pitchFamily="2" charset="0"/>
              </a:rPr>
              <a:t>25% </a:t>
            </a:r>
            <a:endParaRPr lang="en-US" sz="1050" b="1" dirty="0">
              <a:solidFill>
                <a:schemeClr val="bg1"/>
              </a:solidFill>
              <a:latin typeface="Helvetica" pitchFamily="2" charset="0"/>
            </a:endParaRPr>
          </a:p>
        </p:txBody>
      </p:sp>
      <p:sp>
        <p:nvSpPr>
          <p:cNvPr id="31" name="Oval 30">
            <a:extLst>
              <a:ext uri="{FF2B5EF4-FFF2-40B4-BE49-F238E27FC236}">
                <a16:creationId xmlns:a16="http://schemas.microsoft.com/office/drawing/2014/main" id="{9A8B435F-77C6-8B48-A8F3-12BD462481AB}"/>
              </a:ext>
            </a:extLst>
          </p:cNvPr>
          <p:cNvSpPr/>
          <p:nvPr/>
        </p:nvSpPr>
        <p:spPr>
          <a:xfrm>
            <a:off x="6096000" y="5154567"/>
            <a:ext cx="1400323" cy="1395414"/>
          </a:xfrm>
          <a:prstGeom prst="ellipse">
            <a:avLst/>
          </a:prstGeom>
          <a:solidFill>
            <a:srgbClr val="EE542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4B931D7-3433-FB48-9783-E3A0B4355E5D}"/>
              </a:ext>
            </a:extLst>
          </p:cNvPr>
          <p:cNvSpPr txBox="1"/>
          <p:nvPr/>
        </p:nvSpPr>
        <p:spPr>
          <a:xfrm>
            <a:off x="6241469" y="5693107"/>
            <a:ext cx="1170828" cy="466731"/>
          </a:xfrm>
          <a:prstGeom prst="rect">
            <a:avLst/>
          </a:prstGeom>
          <a:noFill/>
        </p:spPr>
        <p:txBody>
          <a:bodyPr wrap="square" rtlCol="0">
            <a:spAutoFit/>
          </a:bodyPr>
          <a:lstStyle/>
          <a:p>
            <a:pPr algn="ctr">
              <a:lnSpc>
                <a:spcPts val="2800"/>
              </a:lnSpc>
            </a:pPr>
            <a:r>
              <a:rPr lang="en-US" sz="3600" b="1" dirty="0">
                <a:solidFill>
                  <a:schemeClr val="bg1"/>
                </a:solidFill>
                <a:latin typeface="Helvetica" pitchFamily="2" charset="0"/>
              </a:rPr>
              <a:t>50% </a:t>
            </a:r>
            <a:endParaRPr lang="en-US" sz="1050" b="1" dirty="0">
              <a:solidFill>
                <a:schemeClr val="bg1"/>
              </a:solidFill>
              <a:latin typeface="Helvetica" pitchFamily="2" charset="0"/>
            </a:endParaRPr>
          </a:p>
        </p:txBody>
      </p:sp>
      <p:sp>
        <p:nvSpPr>
          <p:cNvPr id="33" name="Oval 32">
            <a:extLst>
              <a:ext uri="{FF2B5EF4-FFF2-40B4-BE49-F238E27FC236}">
                <a16:creationId xmlns:a16="http://schemas.microsoft.com/office/drawing/2014/main" id="{424DDD83-27BD-0744-AA54-B16ADC462F12}"/>
              </a:ext>
            </a:extLst>
          </p:cNvPr>
          <p:cNvSpPr/>
          <p:nvPr/>
        </p:nvSpPr>
        <p:spPr>
          <a:xfrm>
            <a:off x="8593271" y="5154567"/>
            <a:ext cx="1400323" cy="1395414"/>
          </a:xfrm>
          <a:prstGeom prst="ellipse">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939B9F8-A4D7-CD45-8AB1-8C73B4C4C3E7}"/>
              </a:ext>
            </a:extLst>
          </p:cNvPr>
          <p:cNvSpPr txBox="1"/>
          <p:nvPr/>
        </p:nvSpPr>
        <p:spPr>
          <a:xfrm>
            <a:off x="8738740" y="5693107"/>
            <a:ext cx="1170828" cy="466731"/>
          </a:xfrm>
          <a:prstGeom prst="rect">
            <a:avLst/>
          </a:prstGeom>
          <a:noFill/>
        </p:spPr>
        <p:txBody>
          <a:bodyPr wrap="square" rtlCol="0">
            <a:spAutoFit/>
          </a:bodyPr>
          <a:lstStyle/>
          <a:p>
            <a:pPr algn="ctr">
              <a:lnSpc>
                <a:spcPts val="2800"/>
              </a:lnSpc>
            </a:pPr>
            <a:r>
              <a:rPr lang="en-US" sz="3600" b="1" dirty="0">
                <a:solidFill>
                  <a:schemeClr val="bg1"/>
                </a:solidFill>
                <a:latin typeface="Helvetica" pitchFamily="2" charset="0"/>
              </a:rPr>
              <a:t>20% </a:t>
            </a:r>
            <a:endParaRPr lang="en-US" sz="1050" b="1" dirty="0">
              <a:solidFill>
                <a:schemeClr val="bg1"/>
              </a:solidFill>
              <a:latin typeface="Helvetica" pitchFamily="2" charset="0"/>
            </a:endParaRPr>
          </a:p>
        </p:txBody>
      </p:sp>
      <p:sp>
        <p:nvSpPr>
          <p:cNvPr id="35" name="Oval 34">
            <a:extLst>
              <a:ext uri="{FF2B5EF4-FFF2-40B4-BE49-F238E27FC236}">
                <a16:creationId xmlns:a16="http://schemas.microsoft.com/office/drawing/2014/main" id="{5CDF8666-8EA0-1E4B-9BCD-3CB0F6BC9436}"/>
              </a:ext>
            </a:extLst>
          </p:cNvPr>
          <p:cNvSpPr/>
          <p:nvPr/>
        </p:nvSpPr>
        <p:spPr>
          <a:xfrm>
            <a:off x="10139063" y="5154567"/>
            <a:ext cx="1400323" cy="1395414"/>
          </a:xfrm>
          <a:prstGeom prst="ellipse">
            <a:avLst/>
          </a:prstGeom>
          <a:solidFill>
            <a:srgbClr val="EE542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0673A6B-2677-DA4B-9B02-334A60570EC0}"/>
              </a:ext>
            </a:extLst>
          </p:cNvPr>
          <p:cNvSpPr txBox="1"/>
          <p:nvPr/>
        </p:nvSpPr>
        <p:spPr>
          <a:xfrm>
            <a:off x="10284532" y="5693107"/>
            <a:ext cx="1170828" cy="466731"/>
          </a:xfrm>
          <a:prstGeom prst="rect">
            <a:avLst/>
          </a:prstGeom>
          <a:noFill/>
        </p:spPr>
        <p:txBody>
          <a:bodyPr wrap="square" rtlCol="0">
            <a:spAutoFit/>
          </a:bodyPr>
          <a:lstStyle/>
          <a:p>
            <a:pPr algn="ctr">
              <a:lnSpc>
                <a:spcPts val="2800"/>
              </a:lnSpc>
            </a:pPr>
            <a:r>
              <a:rPr lang="en-US" sz="3600" b="1" dirty="0">
                <a:solidFill>
                  <a:schemeClr val="bg1"/>
                </a:solidFill>
                <a:latin typeface="Helvetica" pitchFamily="2" charset="0"/>
              </a:rPr>
              <a:t>46% </a:t>
            </a:r>
            <a:endParaRPr lang="en-US" sz="1050" b="1" dirty="0">
              <a:solidFill>
                <a:schemeClr val="bg1"/>
              </a:solidFill>
              <a:latin typeface="Helvetica" pitchFamily="2" charset="0"/>
            </a:endParaRPr>
          </a:p>
        </p:txBody>
      </p:sp>
    </p:spTree>
    <p:extLst>
      <p:ext uri="{BB962C8B-B14F-4D97-AF65-F5344CB8AC3E}">
        <p14:creationId xmlns:p14="http://schemas.microsoft.com/office/powerpoint/2010/main" val="111889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1685771-BD26-504D-9287-4BDCC41E8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7" name="Content Placeholder 6">
            <a:extLst>
              <a:ext uri="{FF2B5EF4-FFF2-40B4-BE49-F238E27FC236}">
                <a16:creationId xmlns:a16="http://schemas.microsoft.com/office/drawing/2014/main" id="{52664064-0D21-5848-9469-31B9E38A9DE1}"/>
              </a:ext>
            </a:extLst>
          </p:cNvPr>
          <p:cNvSpPr>
            <a:spLocks noGrp="1"/>
          </p:cNvSpPr>
          <p:nvPr>
            <p:ph sz="quarter" idx="10"/>
          </p:nvPr>
        </p:nvSpPr>
        <p:spPr>
          <a:xfrm>
            <a:off x="838201" y="2087563"/>
            <a:ext cx="5429799" cy="3527425"/>
          </a:xfrm>
        </p:spPr>
        <p:txBody>
          <a:bodyPr/>
          <a:lstStyle/>
          <a:p>
            <a:r>
              <a:rPr lang="en-US" dirty="0"/>
              <a:t>As high levels of parents reported barriers to participation, afterschool program participation in Iowa saw a decrease for the first time ever. </a:t>
            </a:r>
          </a:p>
          <a:p>
            <a:endParaRPr lang="en-US" dirty="0"/>
          </a:p>
        </p:txBody>
      </p:sp>
      <p:sp>
        <p:nvSpPr>
          <p:cNvPr id="4" name="Title 3">
            <a:extLst>
              <a:ext uri="{FF2B5EF4-FFF2-40B4-BE49-F238E27FC236}">
                <a16:creationId xmlns:a16="http://schemas.microsoft.com/office/drawing/2014/main" id="{B2F5C91E-7A3B-F144-ADC6-C03014BE37CD}"/>
              </a:ext>
            </a:extLst>
          </p:cNvPr>
          <p:cNvSpPr>
            <a:spLocks noGrp="1"/>
          </p:cNvSpPr>
          <p:nvPr>
            <p:ph type="title"/>
          </p:nvPr>
        </p:nvSpPr>
        <p:spPr>
          <a:xfrm>
            <a:off x="838200" y="365125"/>
            <a:ext cx="10515600" cy="1325563"/>
          </a:xfrm>
        </p:spPr>
        <p:txBody>
          <a:bodyPr>
            <a:normAutofit/>
          </a:bodyPr>
          <a:lstStyle/>
          <a:p>
            <a:r>
              <a:rPr lang="en-US" dirty="0"/>
              <a:t>Afterschool Participation Declines</a:t>
            </a:r>
          </a:p>
        </p:txBody>
      </p:sp>
      <p:grpSp>
        <p:nvGrpSpPr>
          <p:cNvPr id="10" name="Group 9">
            <a:extLst>
              <a:ext uri="{FF2B5EF4-FFF2-40B4-BE49-F238E27FC236}">
                <a16:creationId xmlns:a16="http://schemas.microsoft.com/office/drawing/2014/main" id="{98AF6359-95C6-BA4F-A772-AD00D73C3F0D}"/>
              </a:ext>
            </a:extLst>
          </p:cNvPr>
          <p:cNvGrpSpPr/>
          <p:nvPr/>
        </p:nvGrpSpPr>
        <p:grpSpPr>
          <a:xfrm>
            <a:off x="1810851" y="3851275"/>
            <a:ext cx="4345109" cy="2098739"/>
            <a:chOff x="-1517295" y="2662446"/>
            <a:chExt cx="4345109" cy="2098739"/>
          </a:xfrm>
        </p:grpSpPr>
        <p:grpSp>
          <p:nvGrpSpPr>
            <p:cNvPr id="32" name="Group 31">
              <a:extLst>
                <a:ext uri="{FF2B5EF4-FFF2-40B4-BE49-F238E27FC236}">
                  <a16:creationId xmlns:a16="http://schemas.microsoft.com/office/drawing/2014/main" id="{6A0D2D09-BC13-1146-A5B4-EC158EDB047C}"/>
                </a:ext>
              </a:extLst>
            </p:cNvPr>
            <p:cNvGrpSpPr/>
            <p:nvPr/>
          </p:nvGrpSpPr>
          <p:grpSpPr>
            <a:xfrm>
              <a:off x="-1517295" y="2662446"/>
              <a:ext cx="4345109" cy="2098739"/>
              <a:chOff x="1930411" y="2709343"/>
              <a:chExt cx="4345109" cy="2098739"/>
            </a:xfrm>
          </p:grpSpPr>
          <p:sp>
            <p:nvSpPr>
              <p:cNvPr id="33" name="Rectangle 32">
                <a:extLst>
                  <a:ext uri="{FF2B5EF4-FFF2-40B4-BE49-F238E27FC236}">
                    <a16:creationId xmlns:a16="http://schemas.microsoft.com/office/drawing/2014/main" id="{3857B745-9044-324F-BEE9-B8C8DB5B6D0D}"/>
                  </a:ext>
                </a:extLst>
              </p:cNvPr>
              <p:cNvSpPr/>
              <p:nvPr/>
            </p:nvSpPr>
            <p:spPr>
              <a:xfrm>
                <a:off x="1930411" y="2709343"/>
                <a:ext cx="4112265" cy="2098739"/>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6DF1232A-3D8C-BD42-BE6A-2680D54E471D}"/>
                  </a:ext>
                </a:extLst>
              </p:cNvPr>
              <p:cNvSpPr/>
              <p:nvPr/>
            </p:nvSpPr>
            <p:spPr>
              <a:xfrm rot="5400000">
                <a:off x="5949548" y="3826928"/>
                <a:ext cx="419100" cy="232844"/>
              </a:xfrm>
              <a:prstGeom prst="triangl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7DBA6DD-C4C2-2146-A463-952A10448E8E}"/>
                </a:ext>
              </a:extLst>
            </p:cNvPr>
            <p:cNvSpPr txBox="1"/>
            <p:nvPr/>
          </p:nvSpPr>
          <p:spPr>
            <a:xfrm>
              <a:off x="-1141583" y="2937757"/>
              <a:ext cx="3470946" cy="1200329"/>
            </a:xfrm>
            <a:prstGeom prst="rect">
              <a:avLst/>
            </a:prstGeom>
            <a:noFill/>
          </p:spPr>
          <p:txBody>
            <a:bodyPr wrap="square" rtlCol="0">
              <a:spAutoFit/>
            </a:bodyPr>
            <a:lstStyle/>
            <a:p>
              <a:pPr>
                <a:lnSpc>
                  <a:spcPct val="120000"/>
                </a:lnSpc>
              </a:pPr>
              <a:r>
                <a:rPr lang="en-US" sz="2000" dirty="0">
                  <a:solidFill>
                    <a:schemeClr val="bg1"/>
                  </a:solidFill>
                  <a:latin typeface="Helvetica Light" panose="020B0403020202020204" pitchFamily="34" charset="0"/>
                </a:rPr>
                <a:t>For the first time in more than a decade, the number of kids in afterschool programs decreased.</a:t>
              </a:r>
            </a:p>
          </p:txBody>
        </p:sp>
      </p:grpSp>
      <p:sp>
        <p:nvSpPr>
          <p:cNvPr id="16" name="Rectangle 15">
            <a:extLst>
              <a:ext uri="{FF2B5EF4-FFF2-40B4-BE49-F238E27FC236}">
                <a16:creationId xmlns:a16="http://schemas.microsoft.com/office/drawing/2014/main" id="{0D50FEF0-24ED-5A41-BC02-9F6982018702}"/>
              </a:ext>
            </a:extLst>
          </p:cNvPr>
          <p:cNvSpPr/>
          <p:nvPr/>
        </p:nvSpPr>
        <p:spPr>
          <a:xfrm>
            <a:off x="6527802" y="2893018"/>
            <a:ext cx="4939483" cy="3056996"/>
          </a:xfrm>
          <a:prstGeom prst="rect">
            <a:avLst/>
          </a:prstGeom>
          <a:solidFill>
            <a:srgbClr val="007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B4"/>
              </a:solidFill>
            </a:endParaRPr>
          </a:p>
        </p:txBody>
      </p:sp>
      <p:sp>
        <p:nvSpPr>
          <p:cNvPr id="36" name="Oval 35">
            <a:extLst>
              <a:ext uri="{FF2B5EF4-FFF2-40B4-BE49-F238E27FC236}">
                <a16:creationId xmlns:a16="http://schemas.microsoft.com/office/drawing/2014/main" id="{B673E63B-C302-5647-8345-2BC78670C0EC}"/>
              </a:ext>
            </a:extLst>
          </p:cNvPr>
          <p:cNvSpPr/>
          <p:nvPr/>
        </p:nvSpPr>
        <p:spPr>
          <a:xfrm>
            <a:off x="6751465"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89DE091-3087-164D-AB84-A687AC2F8134}"/>
              </a:ext>
            </a:extLst>
          </p:cNvPr>
          <p:cNvSpPr txBox="1"/>
          <p:nvPr/>
        </p:nvSpPr>
        <p:spPr>
          <a:xfrm>
            <a:off x="6751465" y="4344396"/>
            <a:ext cx="916668" cy="451406"/>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11%</a:t>
            </a:r>
          </a:p>
        </p:txBody>
      </p:sp>
      <p:sp>
        <p:nvSpPr>
          <p:cNvPr id="40" name="TextBox 39">
            <a:extLst>
              <a:ext uri="{FF2B5EF4-FFF2-40B4-BE49-F238E27FC236}">
                <a16:creationId xmlns:a16="http://schemas.microsoft.com/office/drawing/2014/main" id="{5C6CDA8A-1EA3-FF45-A33D-F38864CB8E4A}"/>
              </a:ext>
            </a:extLst>
          </p:cNvPr>
          <p:cNvSpPr txBox="1"/>
          <p:nvPr/>
        </p:nvSpPr>
        <p:spPr>
          <a:xfrm>
            <a:off x="6787852"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2004</a:t>
            </a:r>
          </a:p>
        </p:txBody>
      </p:sp>
      <p:sp>
        <p:nvSpPr>
          <p:cNvPr id="41" name="Oval 40">
            <a:extLst>
              <a:ext uri="{FF2B5EF4-FFF2-40B4-BE49-F238E27FC236}">
                <a16:creationId xmlns:a16="http://schemas.microsoft.com/office/drawing/2014/main" id="{3B211D02-C6EA-0649-AD9B-443912357E9B}"/>
              </a:ext>
            </a:extLst>
          </p:cNvPr>
          <p:cNvSpPr/>
          <p:nvPr/>
        </p:nvSpPr>
        <p:spPr>
          <a:xfrm>
            <a:off x="7949640"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4D906CC-0B85-F247-A469-A1C0329DE56D}"/>
              </a:ext>
            </a:extLst>
          </p:cNvPr>
          <p:cNvSpPr txBox="1"/>
          <p:nvPr/>
        </p:nvSpPr>
        <p:spPr>
          <a:xfrm>
            <a:off x="7967599" y="4344396"/>
            <a:ext cx="916668" cy="451406"/>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11%</a:t>
            </a:r>
          </a:p>
        </p:txBody>
      </p:sp>
      <p:sp>
        <p:nvSpPr>
          <p:cNvPr id="43" name="TextBox 42">
            <a:extLst>
              <a:ext uri="{FF2B5EF4-FFF2-40B4-BE49-F238E27FC236}">
                <a16:creationId xmlns:a16="http://schemas.microsoft.com/office/drawing/2014/main" id="{C1EDFE73-995D-944E-9FAA-2FDE82605B01}"/>
              </a:ext>
            </a:extLst>
          </p:cNvPr>
          <p:cNvSpPr txBox="1"/>
          <p:nvPr/>
        </p:nvSpPr>
        <p:spPr>
          <a:xfrm>
            <a:off x="7956626"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2009</a:t>
            </a:r>
          </a:p>
        </p:txBody>
      </p:sp>
      <p:sp>
        <p:nvSpPr>
          <p:cNvPr id="44" name="Oval 43">
            <a:extLst>
              <a:ext uri="{FF2B5EF4-FFF2-40B4-BE49-F238E27FC236}">
                <a16:creationId xmlns:a16="http://schemas.microsoft.com/office/drawing/2014/main" id="{C6145AE0-571D-0947-BA1E-1BB289B98AB4}"/>
              </a:ext>
            </a:extLst>
          </p:cNvPr>
          <p:cNvSpPr/>
          <p:nvPr/>
        </p:nvSpPr>
        <p:spPr>
          <a:xfrm>
            <a:off x="9161788"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34739E7B-C446-DD4A-8641-37ED947F0A00}"/>
              </a:ext>
            </a:extLst>
          </p:cNvPr>
          <p:cNvSpPr txBox="1"/>
          <p:nvPr/>
        </p:nvSpPr>
        <p:spPr>
          <a:xfrm>
            <a:off x="9161788" y="4344396"/>
            <a:ext cx="916668" cy="451406"/>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14%</a:t>
            </a:r>
          </a:p>
        </p:txBody>
      </p:sp>
      <p:sp>
        <p:nvSpPr>
          <p:cNvPr id="46" name="TextBox 45">
            <a:extLst>
              <a:ext uri="{FF2B5EF4-FFF2-40B4-BE49-F238E27FC236}">
                <a16:creationId xmlns:a16="http://schemas.microsoft.com/office/drawing/2014/main" id="{9498FA20-1539-B143-854A-CC40C583BBC0}"/>
              </a:ext>
            </a:extLst>
          </p:cNvPr>
          <p:cNvSpPr txBox="1"/>
          <p:nvPr/>
        </p:nvSpPr>
        <p:spPr>
          <a:xfrm>
            <a:off x="9198175"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2014</a:t>
            </a:r>
          </a:p>
        </p:txBody>
      </p:sp>
      <p:sp>
        <p:nvSpPr>
          <p:cNvPr id="47" name="Oval 46">
            <a:extLst>
              <a:ext uri="{FF2B5EF4-FFF2-40B4-BE49-F238E27FC236}">
                <a16:creationId xmlns:a16="http://schemas.microsoft.com/office/drawing/2014/main" id="{8233ED84-BE1C-8B48-8606-4B5A0DCE41D9}"/>
              </a:ext>
            </a:extLst>
          </p:cNvPr>
          <p:cNvSpPr/>
          <p:nvPr/>
        </p:nvSpPr>
        <p:spPr>
          <a:xfrm>
            <a:off x="10375733"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C311E5E8-085A-784D-A7BE-DFAD1AE5076B}"/>
              </a:ext>
            </a:extLst>
          </p:cNvPr>
          <p:cNvSpPr txBox="1"/>
          <p:nvPr/>
        </p:nvSpPr>
        <p:spPr>
          <a:xfrm>
            <a:off x="10375733" y="4344396"/>
            <a:ext cx="916668" cy="425822"/>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9%</a:t>
            </a:r>
          </a:p>
        </p:txBody>
      </p:sp>
      <p:sp>
        <p:nvSpPr>
          <p:cNvPr id="49" name="TextBox 48">
            <a:extLst>
              <a:ext uri="{FF2B5EF4-FFF2-40B4-BE49-F238E27FC236}">
                <a16:creationId xmlns:a16="http://schemas.microsoft.com/office/drawing/2014/main" id="{29412359-9000-194D-A4AD-E179AD4876DE}"/>
              </a:ext>
            </a:extLst>
          </p:cNvPr>
          <p:cNvSpPr txBox="1"/>
          <p:nvPr/>
        </p:nvSpPr>
        <p:spPr>
          <a:xfrm>
            <a:off x="10412120"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2020</a:t>
            </a:r>
          </a:p>
        </p:txBody>
      </p:sp>
      <p:sp>
        <p:nvSpPr>
          <p:cNvPr id="52" name="TextBox 51">
            <a:extLst>
              <a:ext uri="{FF2B5EF4-FFF2-40B4-BE49-F238E27FC236}">
                <a16:creationId xmlns:a16="http://schemas.microsoft.com/office/drawing/2014/main" id="{AB5D3246-6637-7C4D-92D4-AF3CB5255D46}"/>
              </a:ext>
            </a:extLst>
          </p:cNvPr>
          <p:cNvSpPr txBox="1"/>
          <p:nvPr/>
        </p:nvSpPr>
        <p:spPr>
          <a:xfrm>
            <a:off x="7779839" y="3378793"/>
            <a:ext cx="1237834" cy="446276"/>
          </a:xfrm>
          <a:prstGeom prst="rect">
            <a:avLst/>
          </a:prstGeom>
          <a:noFill/>
        </p:spPr>
        <p:txBody>
          <a:bodyPr wrap="square" rtlCol="0">
            <a:spAutoFit/>
          </a:bodyPr>
          <a:lstStyle/>
          <a:p>
            <a:pPr algn="ctr"/>
            <a:r>
              <a:rPr lang="en-US" sz="2300" b="1" dirty="0">
                <a:solidFill>
                  <a:schemeClr val="bg1"/>
                </a:solidFill>
                <a:latin typeface="Helvetica" pitchFamily="2" charset="0"/>
              </a:rPr>
              <a:t>58,123</a:t>
            </a:r>
          </a:p>
        </p:txBody>
      </p:sp>
      <p:sp>
        <p:nvSpPr>
          <p:cNvPr id="53" name="TextBox 52">
            <a:extLst>
              <a:ext uri="{FF2B5EF4-FFF2-40B4-BE49-F238E27FC236}">
                <a16:creationId xmlns:a16="http://schemas.microsoft.com/office/drawing/2014/main" id="{4C7D3964-7776-0945-B201-DE3F01B38540}"/>
              </a:ext>
            </a:extLst>
          </p:cNvPr>
          <p:cNvSpPr txBox="1"/>
          <p:nvPr/>
        </p:nvSpPr>
        <p:spPr>
          <a:xfrm>
            <a:off x="8957285" y="3378793"/>
            <a:ext cx="1264525" cy="446276"/>
          </a:xfrm>
          <a:prstGeom prst="rect">
            <a:avLst/>
          </a:prstGeom>
          <a:noFill/>
        </p:spPr>
        <p:txBody>
          <a:bodyPr wrap="square" rtlCol="0">
            <a:spAutoFit/>
          </a:bodyPr>
          <a:lstStyle/>
          <a:p>
            <a:pPr algn="ctr"/>
            <a:r>
              <a:rPr lang="en-US" sz="2300" b="1" dirty="0">
                <a:solidFill>
                  <a:schemeClr val="bg1"/>
                </a:solidFill>
                <a:latin typeface="Helvetica" pitchFamily="2" charset="0"/>
              </a:rPr>
              <a:t>68,516</a:t>
            </a:r>
          </a:p>
        </p:txBody>
      </p:sp>
      <p:sp>
        <p:nvSpPr>
          <p:cNvPr id="54" name="TextBox 53">
            <a:extLst>
              <a:ext uri="{FF2B5EF4-FFF2-40B4-BE49-F238E27FC236}">
                <a16:creationId xmlns:a16="http://schemas.microsoft.com/office/drawing/2014/main" id="{64DD1B93-FF24-4D4E-81AB-F530ECDC0B6B}"/>
              </a:ext>
            </a:extLst>
          </p:cNvPr>
          <p:cNvSpPr txBox="1"/>
          <p:nvPr/>
        </p:nvSpPr>
        <p:spPr>
          <a:xfrm>
            <a:off x="10202761" y="3378793"/>
            <a:ext cx="1264525" cy="446276"/>
          </a:xfrm>
          <a:prstGeom prst="rect">
            <a:avLst/>
          </a:prstGeom>
          <a:noFill/>
        </p:spPr>
        <p:txBody>
          <a:bodyPr wrap="square" rtlCol="0">
            <a:spAutoFit/>
          </a:bodyPr>
          <a:lstStyle/>
          <a:p>
            <a:pPr algn="ctr"/>
            <a:r>
              <a:rPr lang="en-US" sz="2300" b="1" dirty="0">
                <a:solidFill>
                  <a:schemeClr val="bg1"/>
                </a:solidFill>
                <a:latin typeface="Helvetica" pitchFamily="2" charset="0"/>
              </a:rPr>
              <a:t>45,629</a:t>
            </a:r>
          </a:p>
        </p:txBody>
      </p:sp>
      <p:cxnSp>
        <p:nvCxnSpPr>
          <p:cNvPr id="60" name="Straight Connector 59">
            <a:extLst>
              <a:ext uri="{FF2B5EF4-FFF2-40B4-BE49-F238E27FC236}">
                <a16:creationId xmlns:a16="http://schemas.microsoft.com/office/drawing/2014/main" id="{7CA7526F-A3ED-EB48-B8E5-54626CEFB0FF}"/>
              </a:ext>
            </a:extLst>
          </p:cNvPr>
          <p:cNvCxnSpPr>
            <a:cxnSpLocks/>
          </p:cNvCxnSpPr>
          <p:nvPr/>
        </p:nvCxnSpPr>
        <p:spPr>
          <a:xfrm>
            <a:off x="10222571" y="2774731"/>
            <a:ext cx="0" cy="3175283"/>
          </a:xfrm>
          <a:prstGeom prst="line">
            <a:avLst/>
          </a:prstGeom>
          <a:ln>
            <a:solidFill>
              <a:srgbClr val="C7F4FB"/>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765FD5FE-CF86-2C49-BC06-CCE25CF60D2F}"/>
              </a:ext>
            </a:extLst>
          </p:cNvPr>
          <p:cNvGrpSpPr/>
          <p:nvPr/>
        </p:nvGrpSpPr>
        <p:grpSpPr>
          <a:xfrm>
            <a:off x="9405448" y="2078404"/>
            <a:ext cx="1831850" cy="1191833"/>
            <a:chOff x="9623481" y="1853348"/>
            <a:chExt cx="1831850" cy="1191833"/>
          </a:xfrm>
        </p:grpSpPr>
        <p:sp>
          <p:nvSpPr>
            <p:cNvPr id="76" name="Rectangle 75">
              <a:extLst>
                <a:ext uri="{FF2B5EF4-FFF2-40B4-BE49-F238E27FC236}">
                  <a16:creationId xmlns:a16="http://schemas.microsoft.com/office/drawing/2014/main" id="{2307191F-7A40-7B4D-AFE9-13FAB70EEA0F}"/>
                </a:ext>
              </a:extLst>
            </p:cNvPr>
            <p:cNvSpPr/>
            <p:nvPr/>
          </p:nvSpPr>
          <p:spPr>
            <a:xfrm>
              <a:off x="9623481" y="1853348"/>
              <a:ext cx="1831850" cy="1002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riangle 77">
              <a:extLst>
                <a:ext uri="{FF2B5EF4-FFF2-40B4-BE49-F238E27FC236}">
                  <a16:creationId xmlns:a16="http://schemas.microsoft.com/office/drawing/2014/main" id="{D8F61933-A25A-BA4A-A092-3104C2317851}"/>
                </a:ext>
              </a:extLst>
            </p:cNvPr>
            <p:cNvSpPr/>
            <p:nvPr/>
          </p:nvSpPr>
          <p:spPr>
            <a:xfrm rot="10800000">
              <a:off x="10873301" y="2812337"/>
              <a:ext cx="419100" cy="2328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29B753EC-6DA5-ED49-B6D4-B05E215516AA}"/>
              </a:ext>
            </a:extLst>
          </p:cNvPr>
          <p:cNvSpPr txBox="1"/>
          <p:nvPr/>
        </p:nvSpPr>
        <p:spPr>
          <a:xfrm>
            <a:off x="9416712" y="2465389"/>
            <a:ext cx="1831850" cy="451406"/>
          </a:xfrm>
          <a:prstGeom prst="rect">
            <a:avLst/>
          </a:prstGeom>
          <a:noFill/>
        </p:spPr>
        <p:txBody>
          <a:bodyPr wrap="square" rtlCol="0">
            <a:spAutoFit/>
          </a:bodyPr>
          <a:lstStyle/>
          <a:p>
            <a:pPr algn="ctr">
              <a:lnSpc>
                <a:spcPts val="2800"/>
              </a:lnSpc>
            </a:pPr>
            <a:r>
              <a:rPr lang="en-US" sz="3800" dirty="0">
                <a:solidFill>
                  <a:srgbClr val="EE5427"/>
                </a:solidFill>
                <a:latin typeface="Helvetica" pitchFamily="2" charset="0"/>
              </a:rPr>
              <a:t>-22,887</a:t>
            </a:r>
          </a:p>
        </p:txBody>
      </p:sp>
      <p:cxnSp>
        <p:nvCxnSpPr>
          <p:cNvPr id="82" name="Straight Connector 81">
            <a:extLst>
              <a:ext uri="{FF2B5EF4-FFF2-40B4-BE49-F238E27FC236}">
                <a16:creationId xmlns:a16="http://schemas.microsoft.com/office/drawing/2014/main" id="{C17D56AA-5C72-174A-977C-311ECF2C9789}"/>
              </a:ext>
            </a:extLst>
          </p:cNvPr>
          <p:cNvCxnSpPr>
            <a:cxnSpLocks/>
          </p:cNvCxnSpPr>
          <p:nvPr/>
        </p:nvCxnSpPr>
        <p:spPr>
          <a:xfrm>
            <a:off x="9004584" y="2774731"/>
            <a:ext cx="0" cy="3175283"/>
          </a:xfrm>
          <a:prstGeom prst="line">
            <a:avLst/>
          </a:prstGeom>
          <a:ln>
            <a:solidFill>
              <a:srgbClr val="C7F4F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DDD5887-842E-5546-8B55-EB1EF61552A2}"/>
              </a:ext>
            </a:extLst>
          </p:cNvPr>
          <p:cNvCxnSpPr>
            <a:cxnSpLocks/>
          </p:cNvCxnSpPr>
          <p:nvPr/>
        </p:nvCxnSpPr>
        <p:spPr>
          <a:xfrm>
            <a:off x="7790638" y="2774731"/>
            <a:ext cx="0" cy="3175283"/>
          </a:xfrm>
          <a:prstGeom prst="line">
            <a:avLst/>
          </a:prstGeom>
          <a:ln>
            <a:solidFill>
              <a:srgbClr val="C7F4FB"/>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B876B872-2876-E248-A7D7-D1E56AF1CE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510" y="1742437"/>
            <a:ext cx="1734011" cy="1359090"/>
          </a:xfrm>
          <a:prstGeom prst="rect">
            <a:avLst/>
          </a:prstGeom>
        </p:spPr>
      </p:pic>
      <p:sp>
        <p:nvSpPr>
          <p:cNvPr id="38" name="Rectangle 37">
            <a:extLst>
              <a:ext uri="{FF2B5EF4-FFF2-40B4-BE49-F238E27FC236}">
                <a16:creationId xmlns:a16="http://schemas.microsoft.com/office/drawing/2014/main" id="{BEAAA94D-2086-6240-9178-B44D89400458}"/>
              </a:ext>
            </a:extLst>
          </p:cNvPr>
          <p:cNvSpPr/>
          <p:nvPr/>
        </p:nvSpPr>
        <p:spPr>
          <a:xfrm>
            <a:off x="640908" y="6503018"/>
            <a:ext cx="10910184" cy="523220"/>
          </a:xfrm>
          <a:prstGeom prst="rect">
            <a:avLst/>
          </a:prstGeom>
        </p:spPr>
        <p:txBody>
          <a:bodyPr wrap="square">
            <a:spAutoFit/>
          </a:bodyPr>
          <a:lstStyle/>
          <a:p>
            <a:pPr algn="ctr"/>
            <a:r>
              <a:rPr lang="en-US" sz="1400"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a:t>
            </a:r>
            <a:r>
              <a:rPr lang="en-US" sz="1400" i="1" dirty="0">
                <a:solidFill>
                  <a:schemeClr val="bg1">
                    <a:lumMod val="50000"/>
                  </a:schemeClr>
                </a:solidFill>
                <a:latin typeface="Avenir" panose="020B0604020202020204" charset="0"/>
                <a:ea typeface="Calibri" panose="020F0502020204030204" pitchFamily="34" charset="0"/>
                <a:cs typeface="Avenir" panose="020B0604020202020204" charset="0"/>
              </a:rPr>
              <a:t>Projections for </a:t>
            </a:r>
            <a:r>
              <a:rPr lang="en-US" sz="1400" i="1" dirty="0">
                <a:solidFill>
                  <a:schemeClr val="bg1">
                    <a:lumMod val="50000"/>
                  </a:schemeClr>
                </a:solidFill>
                <a:latin typeface="Avenir" panose="020B0604020202020204"/>
                <a:ea typeface="Calibri" panose="020F0502020204030204" pitchFamily="34" charset="0"/>
                <a:cs typeface="Avenir" panose="020B0604020202020204" charset="0"/>
              </a:rPr>
              <a:t>child-level data are  based on </a:t>
            </a:r>
            <a:r>
              <a:rPr lang="en-US" sz="1400" i="1" dirty="0">
                <a:solidFill>
                  <a:schemeClr val="tx1">
                    <a:lumMod val="50000"/>
                    <a:lumOff val="50000"/>
                  </a:schemeClr>
                </a:solidFill>
                <a:latin typeface="Avenir" panose="020B0604020202020204"/>
              </a:rPr>
              <a:t>2018-2019 Department of Education, National Center for Education Statistics</a:t>
            </a:r>
            <a:endParaRPr lang="en-US" sz="1400" i="1" dirty="0">
              <a:solidFill>
                <a:schemeClr val="tx1">
                  <a:lumMod val="50000"/>
                  <a:lumOff val="50000"/>
                </a:schemeClr>
              </a:solidFill>
              <a:latin typeface="Avenir" panose="020B0604020202020204"/>
              <a:cs typeface="Avenir" panose="020B0604020202020204" charset="0"/>
            </a:endParaRPr>
          </a:p>
          <a:p>
            <a:pPr algn="ctr"/>
            <a:endParaRPr lang="en-US" sz="1400" dirty="0">
              <a:solidFill>
                <a:srgbClr val="003462"/>
              </a:solidFill>
              <a:latin typeface="Avenir" panose="02000503020000020003" pitchFamily="2" charset="0"/>
            </a:endParaRPr>
          </a:p>
        </p:txBody>
      </p:sp>
    </p:spTree>
    <p:extLst>
      <p:ext uri="{BB962C8B-B14F-4D97-AF65-F5344CB8AC3E}">
        <p14:creationId xmlns:p14="http://schemas.microsoft.com/office/powerpoint/2010/main" val="1477237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FB76F33D-A5E4-D54C-89B9-1DCFD3239FE1}"/>
              </a:ext>
            </a:extLst>
          </p:cNvPr>
          <p:cNvSpPr/>
          <p:nvPr/>
        </p:nvSpPr>
        <p:spPr>
          <a:xfrm>
            <a:off x="9905079" y="4080598"/>
            <a:ext cx="1423216" cy="8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BE4983F-B13F-E846-B639-71A5656DF7FE}"/>
              </a:ext>
            </a:extLst>
          </p:cNvPr>
          <p:cNvSpPr/>
          <p:nvPr/>
        </p:nvSpPr>
        <p:spPr>
          <a:xfrm>
            <a:off x="8364704" y="3880528"/>
            <a:ext cx="1423216" cy="8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7B50D62-4188-BD4D-A73D-EF1BE9559EC8}"/>
              </a:ext>
            </a:extLst>
          </p:cNvPr>
          <p:cNvSpPr/>
          <p:nvPr/>
        </p:nvSpPr>
        <p:spPr>
          <a:xfrm>
            <a:off x="4704923" y="3880528"/>
            <a:ext cx="1423216" cy="8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4C003D9-CB22-CE42-8639-E55DB52442E4}"/>
              </a:ext>
            </a:extLst>
          </p:cNvPr>
          <p:cNvSpPr/>
          <p:nvPr/>
        </p:nvSpPr>
        <p:spPr>
          <a:xfrm>
            <a:off x="6252735" y="4365285"/>
            <a:ext cx="1423216" cy="85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6FC9BED2-4AF0-6F4F-8866-FAF1510BB8E4}"/>
              </a:ext>
            </a:extLst>
          </p:cNvPr>
          <p:cNvSpPr>
            <a:spLocks noGrp="1"/>
          </p:cNvSpPr>
          <p:nvPr>
            <p:ph sz="quarter" idx="10"/>
          </p:nvPr>
        </p:nvSpPr>
        <p:spPr>
          <a:xfrm>
            <a:off x="838200" y="2586519"/>
            <a:ext cx="3208883" cy="3814281"/>
          </a:xfrm>
        </p:spPr>
        <p:txBody>
          <a:bodyPr>
            <a:normAutofit/>
          </a:bodyPr>
          <a:lstStyle/>
          <a:p>
            <a:pPr>
              <a:lnSpc>
                <a:spcPct val="130000"/>
              </a:lnSpc>
            </a:pPr>
            <a:r>
              <a:rPr lang="en-US" sz="1800" dirty="0"/>
              <a:t>The number of children in low-income households in afterschool fell 40%, from </a:t>
            </a:r>
            <a:br>
              <a:rPr lang="en-US" sz="1800" dirty="0"/>
            </a:br>
            <a:r>
              <a:rPr lang="en-US" sz="1800" dirty="0"/>
              <a:t>4.6 million in 2014 to 2.7 million in 2020. Meanwhile the number of higher income children in afterschool decreased by a fraction of that amount; 446,000 over that same time period. </a:t>
            </a:r>
          </a:p>
        </p:txBody>
      </p:sp>
      <p:sp>
        <p:nvSpPr>
          <p:cNvPr id="2" name="Title 1">
            <a:extLst>
              <a:ext uri="{FF2B5EF4-FFF2-40B4-BE49-F238E27FC236}">
                <a16:creationId xmlns:a16="http://schemas.microsoft.com/office/drawing/2014/main" id="{8EAFD0E0-81C7-44E2-BDAC-81CB2D583FB8}"/>
              </a:ext>
            </a:extLst>
          </p:cNvPr>
          <p:cNvSpPr>
            <a:spLocks noGrp="1"/>
          </p:cNvSpPr>
          <p:nvPr>
            <p:ph type="title"/>
          </p:nvPr>
        </p:nvSpPr>
        <p:spPr>
          <a:xfrm>
            <a:off x="838200" y="365125"/>
            <a:ext cx="10515600" cy="1325563"/>
          </a:xfrm>
        </p:spPr>
        <p:txBody>
          <a:bodyPr>
            <a:noAutofit/>
          </a:bodyPr>
          <a:lstStyle/>
          <a:p>
            <a:r>
              <a:rPr lang="en-US" dirty="0"/>
              <a:t>Decline greatest among low-income families </a:t>
            </a:r>
          </a:p>
        </p:txBody>
      </p:sp>
      <p:pic>
        <p:nvPicPr>
          <p:cNvPr id="16" name="Picture 15">
            <a:extLst>
              <a:ext uri="{FF2B5EF4-FFF2-40B4-BE49-F238E27FC236}">
                <a16:creationId xmlns:a16="http://schemas.microsoft.com/office/drawing/2014/main" id="{3992CF68-3A2B-154F-BD29-8D2B8482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27" name="TextBox 26">
            <a:extLst>
              <a:ext uri="{FF2B5EF4-FFF2-40B4-BE49-F238E27FC236}">
                <a16:creationId xmlns:a16="http://schemas.microsoft.com/office/drawing/2014/main" id="{37600868-973C-834E-8628-3B4DE3FC06EA}"/>
              </a:ext>
            </a:extLst>
          </p:cNvPr>
          <p:cNvSpPr txBox="1"/>
          <p:nvPr/>
        </p:nvSpPr>
        <p:spPr>
          <a:xfrm>
            <a:off x="5091523" y="5413244"/>
            <a:ext cx="642033" cy="307777"/>
          </a:xfrm>
          <a:prstGeom prst="rect">
            <a:avLst/>
          </a:prstGeom>
          <a:noFill/>
        </p:spPr>
        <p:txBody>
          <a:bodyPr wrap="square" rtlCol="0">
            <a:spAutoFit/>
          </a:bodyPr>
          <a:lstStyle/>
          <a:p>
            <a:pPr algn="ctr"/>
            <a:r>
              <a:rPr lang="en-US" sz="1400" dirty="0">
                <a:solidFill>
                  <a:srgbClr val="003462"/>
                </a:solidFill>
                <a:latin typeface="Helvetica" pitchFamily="2" charset="0"/>
              </a:rPr>
              <a:t>2014</a:t>
            </a:r>
          </a:p>
        </p:txBody>
      </p:sp>
      <p:sp>
        <p:nvSpPr>
          <p:cNvPr id="28" name="TextBox 27">
            <a:extLst>
              <a:ext uri="{FF2B5EF4-FFF2-40B4-BE49-F238E27FC236}">
                <a16:creationId xmlns:a16="http://schemas.microsoft.com/office/drawing/2014/main" id="{5A668D9A-C08B-3545-8EC5-A04219C69CCE}"/>
              </a:ext>
            </a:extLst>
          </p:cNvPr>
          <p:cNvSpPr txBox="1"/>
          <p:nvPr/>
        </p:nvSpPr>
        <p:spPr>
          <a:xfrm>
            <a:off x="6640923" y="5429605"/>
            <a:ext cx="642033" cy="307777"/>
          </a:xfrm>
          <a:prstGeom prst="rect">
            <a:avLst/>
          </a:prstGeom>
          <a:noFill/>
        </p:spPr>
        <p:txBody>
          <a:bodyPr wrap="square" rtlCol="0">
            <a:spAutoFit/>
          </a:bodyPr>
          <a:lstStyle/>
          <a:p>
            <a:pPr algn="ctr"/>
            <a:r>
              <a:rPr lang="en-US" sz="1400" dirty="0">
                <a:solidFill>
                  <a:srgbClr val="003462"/>
                </a:solidFill>
                <a:latin typeface="Helvetica" pitchFamily="2" charset="0"/>
              </a:rPr>
              <a:t>2020</a:t>
            </a:r>
          </a:p>
        </p:txBody>
      </p:sp>
      <p:sp>
        <p:nvSpPr>
          <p:cNvPr id="35" name="TextBox 34">
            <a:extLst>
              <a:ext uri="{FF2B5EF4-FFF2-40B4-BE49-F238E27FC236}">
                <a16:creationId xmlns:a16="http://schemas.microsoft.com/office/drawing/2014/main" id="{45F8C965-059A-4945-ADCD-0857A8CD7907}"/>
              </a:ext>
            </a:extLst>
          </p:cNvPr>
          <p:cNvSpPr txBox="1"/>
          <p:nvPr/>
        </p:nvSpPr>
        <p:spPr>
          <a:xfrm>
            <a:off x="5288365" y="5929278"/>
            <a:ext cx="1767670" cy="369332"/>
          </a:xfrm>
          <a:prstGeom prst="rect">
            <a:avLst/>
          </a:prstGeom>
          <a:noFill/>
        </p:spPr>
        <p:txBody>
          <a:bodyPr wrap="square" rtlCol="0">
            <a:spAutoFit/>
          </a:bodyPr>
          <a:lstStyle/>
          <a:p>
            <a:pPr algn="ctr"/>
            <a:r>
              <a:rPr lang="en-US" dirty="0">
                <a:solidFill>
                  <a:srgbClr val="003462"/>
                </a:solidFill>
                <a:latin typeface="Helvetica" pitchFamily="2" charset="0"/>
              </a:rPr>
              <a:t>Low-income</a:t>
            </a:r>
          </a:p>
        </p:txBody>
      </p:sp>
      <p:sp>
        <p:nvSpPr>
          <p:cNvPr id="15" name="Rectangle 14">
            <a:extLst>
              <a:ext uri="{FF2B5EF4-FFF2-40B4-BE49-F238E27FC236}">
                <a16:creationId xmlns:a16="http://schemas.microsoft.com/office/drawing/2014/main" id="{7EBF1213-1B93-AD43-B9D7-E9227FC39030}"/>
              </a:ext>
            </a:extLst>
          </p:cNvPr>
          <p:cNvSpPr/>
          <p:nvPr/>
        </p:nvSpPr>
        <p:spPr>
          <a:xfrm>
            <a:off x="4704923" y="3930681"/>
            <a:ext cx="1423216" cy="1426464"/>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3C7320D-1836-BF47-A684-AE564943C44F}"/>
              </a:ext>
            </a:extLst>
          </p:cNvPr>
          <p:cNvSpPr txBox="1"/>
          <p:nvPr/>
        </p:nvSpPr>
        <p:spPr>
          <a:xfrm>
            <a:off x="4723559" y="4356112"/>
            <a:ext cx="1423215" cy="769441"/>
          </a:xfrm>
          <a:prstGeom prst="rect">
            <a:avLst/>
          </a:prstGeom>
          <a:noFill/>
        </p:spPr>
        <p:txBody>
          <a:bodyPr wrap="square" rtlCol="0">
            <a:spAutoFit/>
          </a:bodyPr>
          <a:lstStyle/>
          <a:p>
            <a:pPr algn="ctr"/>
            <a:r>
              <a:rPr lang="en-US" sz="4400" dirty="0">
                <a:solidFill>
                  <a:schemeClr val="bg1"/>
                </a:solidFill>
                <a:latin typeface="Helvetica" pitchFamily="2" charset="0"/>
              </a:rPr>
              <a:t>4.6</a:t>
            </a:r>
            <a:r>
              <a:rPr lang="en-US" sz="2800" dirty="0">
                <a:solidFill>
                  <a:schemeClr val="bg1"/>
                </a:solidFill>
                <a:latin typeface="Helvetica" pitchFamily="2" charset="0"/>
              </a:rPr>
              <a:t>M</a:t>
            </a:r>
            <a:endParaRPr lang="en-US" sz="1050" dirty="0">
              <a:solidFill>
                <a:schemeClr val="bg1"/>
              </a:solidFill>
              <a:latin typeface="Helvetica" pitchFamily="2" charset="0"/>
            </a:endParaRPr>
          </a:p>
        </p:txBody>
      </p:sp>
      <p:sp>
        <p:nvSpPr>
          <p:cNvPr id="39" name="Rectangle 38">
            <a:extLst>
              <a:ext uri="{FF2B5EF4-FFF2-40B4-BE49-F238E27FC236}">
                <a16:creationId xmlns:a16="http://schemas.microsoft.com/office/drawing/2014/main" id="{B0C979E3-7193-864A-A214-9A106EA24341}"/>
              </a:ext>
            </a:extLst>
          </p:cNvPr>
          <p:cNvSpPr/>
          <p:nvPr/>
        </p:nvSpPr>
        <p:spPr>
          <a:xfrm>
            <a:off x="6252735" y="4423497"/>
            <a:ext cx="1423216" cy="930400"/>
          </a:xfrm>
          <a:prstGeom prst="rect">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5427"/>
              </a:solidFill>
            </a:endParaRPr>
          </a:p>
        </p:txBody>
      </p:sp>
      <p:sp>
        <p:nvSpPr>
          <p:cNvPr id="40" name="TextBox 39">
            <a:extLst>
              <a:ext uri="{FF2B5EF4-FFF2-40B4-BE49-F238E27FC236}">
                <a16:creationId xmlns:a16="http://schemas.microsoft.com/office/drawing/2014/main" id="{A100B2E3-6C91-B545-9658-45DCDC3E7B03}"/>
              </a:ext>
            </a:extLst>
          </p:cNvPr>
          <p:cNvSpPr txBox="1"/>
          <p:nvPr/>
        </p:nvSpPr>
        <p:spPr>
          <a:xfrm>
            <a:off x="6281467" y="4442697"/>
            <a:ext cx="1423215" cy="769441"/>
          </a:xfrm>
          <a:prstGeom prst="rect">
            <a:avLst/>
          </a:prstGeom>
          <a:noFill/>
        </p:spPr>
        <p:txBody>
          <a:bodyPr wrap="square" rtlCol="0">
            <a:spAutoFit/>
          </a:bodyPr>
          <a:lstStyle/>
          <a:p>
            <a:pPr algn="ctr"/>
            <a:r>
              <a:rPr lang="en-US" sz="4400" dirty="0">
                <a:solidFill>
                  <a:schemeClr val="bg1"/>
                </a:solidFill>
                <a:latin typeface="Helvetica" pitchFamily="2" charset="0"/>
              </a:rPr>
              <a:t>2.7</a:t>
            </a:r>
            <a:r>
              <a:rPr lang="en-US" sz="2800" dirty="0">
                <a:solidFill>
                  <a:schemeClr val="bg1"/>
                </a:solidFill>
                <a:latin typeface="Helvetica" pitchFamily="2" charset="0"/>
              </a:rPr>
              <a:t>M</a:t>
            </a:r>
            <a:endParaRPr lang="en-US" sz="1050" dirty="0">
              <a:solidFill>
                <a:schemeClr val="bg1"/>
              </a:solidFill>
              <a:latin typeface="Helvetica" pitchFamily="2" charset="0"/>
            </a:endParaRPr>
          </a:p>
        </p:txBody>
      </p:sp>
      <p:sp>
        <p:nvSpPr>
          <p:cNvPr id="54" name="TextBox 53">
            <a:extLst>
              <a:ext uri="{FF2B5EF4-FFF2-40B4-BE49-F238E27FC236}">
                <a16:creationId xmlns:a16="http://schemas.microsoft.com/office/drawing/2014/main" id="{A6B62FC3-6C96-1B45-AB4E-AF680A8FD8EA}"/>
              </a:ext>
            </a:extLst>
          </p:cNvPr>
          <p:cNvSpPr txBox="1"/>
          <p:nvPr/>
        </p:nvSpPr>
        <p:spPr>
          <a:xfrm>
            <a:off x="8749123" y="5413244"/>
            <a:ext cx="642033" cy="307777"/>
          </a:xfrm>
          <a:prstGeom prst="rect">
            <a:avLst/>
          </a:prstGeom>
          <a:noFill/>
        </p:spPr>
        <p:txBody>
          <a:bodyPr wrap="square" rtlCol="0">
            <a:spAutoFit/>
          </a:bodyPr>
          <a:lstStyle/>
          <a:p>
            <a:pPr algn="ctr"/>
            <a:r>
              <a:rPr lang="en-US" sz="1400" dirty="0">
                <a:solidFill>
                  <a:srgbClr val="003462"/>
                </a:solidFill>
                <a:latin typeface="Helvetica" pitchFamily="2" charset="0"/>
              </a:rPr>
              <a:t>2014</a:t>
            </a:r>
          </a:p>
        </p:txBody>
      </p:sp>
      <p:sp>
        <p:nvSpPr>
          <p:cNvPr id="55" name="TextBox 54">
            <a:extLst>
              <a:ext uri="{FF2B5EF4-FFF2-40B4-BE49-F238E27FC236}">
                <a16:creationId xmlns:a16="http://schemas.microsoft.com/office/drawing/2014/main" id="{CC9DE5D3-6B04-CD45-B169-E47BF7463BB9}"/>
              </a:ext>
            </a:extLst>
          </p:cNvPr>
          <p:cNvSpPr txBox="1"/>
          <p:nvPr/>
        </p:nvSpPr>
        <p:spPr>
          <a:xfrm>
            <a:off x="10298523" y="5429605"/>
            <a:ext cx="642033" cy="307777"/>
          </a:xfrm>
          <a:prstGeom prst="rect">
            <a:avLst/>
          </a:prstGeom>
          <a:noFill/>
        </p:spPr>
        <p:txBody>
          <a:bodyPr wrap="square" rtlCol="0">
            <a:spAutoFit/>
          </a:bodyPr>
          <a:lstStyle/>
          <a:p>
            <a:pPr algn="ctr"/>
            <a:r>
              <a:rPr lang="en-US" sz="1400" dirty="0">
                <a:solidFill>
                  <a:srgbClr val="003462"/>
                </a:solidFill>
                <a:latin typeface="Helvetica" pitchFamily="2" charset="0"/>
              </a:rPr>
              <a:t>2020</a:t>
            </a:r>
          </a:p>
        </p:txBody>
      </p:sp>
      <p:sp>
        <p:nvSpPr>
          <p:cNvPr id="57" name="TextBox 56">
            <a:extLst>
              <a:ext uri="{FF2B5EF4-FFF2-40B4-BE49-F238E27FC236}">
                <a16:creationId xmlns:a16="http://schemas.microsoft.com/office/drawing/2014/main" id="{7DC1F8F1-CDD2-F746-9F26-61BEF1F1DE40}"/>
              </a:ext>
            </a:extLst>
          </p:cNvPr>
          <p:cNvSpPr txBox="1"/>
          <p:nvPr/>
        </p:nvSpPr>
        <p:spPr>
          <a:xfrm>
            <a:off x="8956132" y="5929278"/>
            <a:ext cx="1767670" cy="369332"/>
          </a:xfrm>
          <a:prstGeom prst="rect">
            <a:avLst/>
          </a:prstGeom>
          <a:noFill/>
        </p:spPr>
        <p:txBody>
          <a:bodyPr wrap="square" rtlCol="0">
            <a:spAutoFit/>
          </a:bodyPr>
          <a:lstStyle/>
          <a:p>
            <a:pPr algn="ctr"/>
            <a:r>
              <a:rPr lang="en-US" dirty="0">
                <a:solidFill>
                  <a:srgbClr val="003462"/>
                </a:solidFill>
                <a:latin typeface="Helvetica" pitchFamily="2" charset="0"/>
              </a:rPr>
              <a:t>Higher-income</a:t>
            </a:r>
          </a:p>
        </p:txBody>
      </p:sp>
      <p:sp>
        <p:nvSpPr>
          <p:cNvPr id="58" name="Rectangle 57">
            <a:extLst>
              <a:ext uri="{FF2B5EF4-FFF2-40B4-BE49-F238E27FC236}">
                <a16:creationId xmlns:a16="http://schemas.microsoft.com/office/drawing/2014/main" id="{5A4B6FE1-1B6C-1644-AE9A-E9DEAB581280}"/>
              </a:ext>
            </a:extLst>
          </p:cNvPr>
          <p:cNvSpPr/>
          <p:nvPr/>
        </p:nvSpPr>
        <p:spPr>
          <a:xfrm>
            <a:off x="8362523" y="3930681"/>
            <a:ext cx="1423216" cy="1423216"/>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ED442C8C-B628-4C4A-A083-82D91D2BA258}"/>
              </a:ext>
            </a:extLst>
          </p:cNvPr>
          <p:cNvSpPr txBox="1"/>
          <p:nvPr/>
        </p:nvSpPr>
        <p:spPr>
          <a:xfrm>
            <a:off x="8381185" y="4277404"/>
            <a:ext cx="1423215" cy="769441"/>
          </a:xfrm>
          <a:prstGeom prst="rect">
            <a:avLst/>
          </a:prstGeom>
          <a:noFill/>
        </p:spPr>
        <p:txBody>
          <a:bodyPr wrap="square" rtlCol="0">
            <a:spAutoFit/>
          </a:bodyPr>
          <a:lstStyle/>
          <a:p>
            <a:pPr algn="ctr"/>
            <a:r>
              <a:rPr lang="en-US" sz="4400" dirty="0">
                <a:solidFill>
                  <a:schemeClr val="bg1"/>
                </a:solidFill>
                <a:latin typeface="Helvetica" pitchFamily="2" charset="0"/>
              </a:rPr>
              <a:t>5.6</a:t>
            </a:r>
            <a:r>
              <a:rPr lang="en-US" sz="2800" dirty="0">
                <a:solidFill>
                  <a:schemeClr val="bg1"/>
                </a:solidFill>
                <a:latin typeface="Helvetica" pitchFamily="2" charset="0"/>
              </a:rPr>
              <a:t>M</a:t>
            </a:r>
            <a:endParaRPr lang="en-US" sz="1050" dirty="0">
              <a:solidFill>
                <a:schemeClr val="bg1"/>
              </a:solidFill>
              <a:latin typeface="Helvetica" pitchFamily="2" charset="0"/>
            </a:endParaRPr>
          </a:p>
        </p:txBody>
      </p:sp>
      <p:sp>
        <p:nvSpPr>
          <p:cNvPr id="61" name="Rectangle 60">
            <a:extLst>
              <a:ext uri="{FF2B5EF4-FFF2-40B4-BE49-F238E27FC236}">
                <a16:creationId xmlns:a16="http://schemas.microsoft.com/office/drawing/2014/main" id="{6A5C50AB-6FAE-CA4D-B243-16624E298980}"/>
              </a:ext>
            </a:extLst>
          </p:cNvPr>
          <p:cNvSpPr/>
          <p:nvPr/>
        </p:nvSpPr>
        <p:spPr>
          <a:xfrm>
            <a:off x="9911923" y="4138933"/>
            <a:ext cx="1423216" cy="1214963"/>
          </a:xfrm>
          <a:prstGeom prst="rect">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E5427"/>
              </a:solidFill>
            </a:endParaRPr>
          </a:p>
        </p:txBody>
      </p:sp>
      <p:sp>
        <p:nvSpPr>
          <p:cNvPr id="62" name="TextBox 61">
            <a:extLst>
              <a:ext uri="{FF2B5EF4-FFF2-40B4-BE49-F238E27FC236}">
                <a16:creationId xmlns:a16="http://schemas.microsoft.com/office/drawing/2014/main" id="{AE6CF7D1-57A6-A84D-B2F3-7CC298FC01E6}"/>
              </a:ext>
            </a:extLst>
          </p:cNvPr>
          <p:cNvSpPr txBox="1"/>
          <p:nvPr/>
        </p:nvSpPr>
        <p:spPr>
          <a:xfrm>
            <a:off x="9930585" y="4277404"/>
            <a:ext cx="1423215" cy="769441"/>
          </a:xfrm>
          <a:prstGeom prst="rect">
            <a:avLst/>
          </a:prstGeom>
          <a:noFill/>
        </p:spPr>
        <p:txBody>
          <a:bodyPr wrap="square" rtlCol="0">
            <a:spAutoFit/>
          </a:bodyPr>
          <a:lstStyle/>
          <a:p>
            <a:pPr algn="ctr"/>
            <a:r>
              <a:rPr lang="en-US" sz="4400" dirty="0">
                <a:solidFill>
                  <a:schemeClr val="bg1"/>
                </a:solidFill>
                <a:latin typeface="Helvetica" pitchFamily="2" charset="0"/>
              </a:rPr>
              <a:t>5.2</a:t>
            </a:r>
            <a:r>
              <a:rPr lang="en-US" sz="2800" dirty="0">
                <a:solidFill>
                  <a:schemeClr val="bg1"/>
                </a:solidFill>
                <a:latin typeface="Helvetica" pitchFamily="2" charset="0"/>
              </a:rPr>
              <a:t>M</a:t>
            </a:r>
            <a:endParaRPr lang="en-US" sz="1050" dirty="0">
              <a:solidFill>
                <a:schemeClr val="bg1"/>
              </a:solidFill>
              <a:latin typeface="Helvetica" pitchFamily="2" charset="0"/>
            </a:endParaRPr>
          </a:p>
        </p:txBody>
      </p:sp>
      <p:grpSp>
        <p:nvGrpSpPr>
          <p:cNvPr id="63" name="Group 62">
            <a:extLst>
              <a:ext uri="{FF2B5EF4-FFF2-40B4-BE49-F238E27FC236}">
                <a16:creationId xmlns:a16="http://schemas.microsoft.com/office/drawing/2014/main" id="{7EE3B503-D43B-1E46-97C5-DC1992A01629}"/>
              </a:ext>
            </a:extLst>
          </p:cNvPr>
          <p:cNvGrpSpPr/>
          <p:nvPr/>
        </p:nvGrpSpPr>
        <p:grpSpPr>
          <a:xfrm>
            <a:off x="5875290" y="2565486"/>
            <a:ext cx="1626984" cy="1191833"/>
            <a:chOff x="9828347" y="1853348"/>
            <a:chExt cx="1626984" cy="1191833"/>
          </a:xfrm>
          <a:solidFill>
            <a:schemeClr val="bg1"/>
          </a:solidFill>
        </p:grpSpPr>
        <p:sp>
          <p:nvSpPr>
            <p:cNvPr id="64" name="Rectangle 63">
              <a:extLst>
                <a:ext uri="{FF2B5EF4-FFF2-40B4-BE49-F238E27FC236}">
                  <a16:creationId xmlns:a16="http://schemas.microsoft.com/office/drawing/2014/main" id="{81F6ED0E-D318-8E4E-AC0E-F6D9349421DA}"/>
                </a:ext>
              </a:extLst>
            </p:cNvPr>
            <p:cNvSpPr/>
            <p:nvPr/>
          </p:nvSpPr>
          <p:spPr>
            <a:xfrm>
              <a:off x="9828347" y="1853348"/>
              <a:ext cx="1626984" cy="1002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riangle 64">
              <a:extLst>
                <a:ext uri="{FF2B5EF4-FFF2-40B4-BE49-F238E27FC236}">
                  <a16:creationId xmlns:a16="http://schemas.microsoft.com/office/drawing/2014/main" id="{89C49258-BF37-4F49-BE47-A920FE81BAF7}"/>
                </a:ext>
              </a:extLst>
            </p:cNvPr>
            <p:cNvSpPr/>
            <p:nvPr/>
          </p:nvSpPr>
          <p:spPr>
            <a:xfrm rot="10800000">
              <a:off x="10873301" y="2812337"/>
              <a:ext cx="419100" cy="2328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6725069-5B05-9F4C-A8BF-90907E73B4F6}"/>
              </a:ext>
            </a:extLst>
          </p:cNvPr>
          <p:cNvSpPr txBox="1"/>
          <p:nvPr/>
        </p:nvSpPr>
        <p:spPr>
          <a:xfrm>
            <a:off x="5875290" y="2712461"/>
            <a:ext cx="1626984" cy="707886"/>
          </a:xfrm>
          <a:prstGeom prst="rect">
            <a:avLst/>
          </a:prstGeom>
          <a:noFill/>
        </p:spPr>
        <p:txBody>
          <a:bodyPr wrap="square" rtlCol="0">
            <a:spAutoFit/>
          </a:bodyPr>
          <a:lstStyle/>
          <a:p>
            <a:pPr algn="ctr"/>
            <a:r>
              <a:rPr lang="en-US" sz="4000" b="1" dirty="0">
                <a:solidFill>
                  <a:srgbClr val="003462"/>
                </a:solidFill>
                <a:latin typeface="Helvetica" pitchFamily="2" charset="0"/>
              </a:rPr>
              <a:t>-1.9</a:t>
            </a:r>
            <a:r>
              <a:rPr lang="en-US" sz="3200" b="1" dirty="0">
                <a:solidFill>
                  <a:srgbClr val="003462"/>
                </a:solidFill>
                <a:latin typeface="Helvetica" pitchFamily="2" charset="0"/>
              </a:rPr>
              <a:t>M</a:t>
            </a:r>
            <a:endParaRPr lang="en-US" sz="1500" b="1" dirty="0">
              <a:solidFill>
                <a:srgbClr val="003462"/>
              </a:solidFill>
              <a:latin typeface="Helvetica" pitchFamily="2" charset="0"/>
            </a:endParaRPr>
          </a:p>
        </p:txBody>
      </p:sp>
      <p:grpSp>
        <p:nvGrpSpPr>
          <p:cNvPr id="66" name="Group 65">
            <a:extLst>
              <a:ext uri="{FF2B5EF4-FFF2-40B4-BE49-F238E27FC236}">
                <a16:creationId xmlns:a16="http://schemas.microsoft.com/office/drawing/2014/main" id="{32898BAC-384E-2141-9FA7-3759C6FE2DEA}"/>
              </a:ext>
            </a:extLst>
          </p:cNvPr>
          <p:cNvGrpSpPr/>
          <p:nvPr/>
        </p:nvGrpSpPr>
        <p:grpSpPr>
          <a:xfrm>
            <a:off x="9560472" y="2565486"/>
            <a:ext cx="1485102" cy="1191833"/>
            <a:chOff x="9970229" y="1853348"/>
            <a:chExt cx="1485102" cy="1191833"/>
          </a:xfrm>
          <a:solidFill>
            <a:schemeClr val="bg1"/>
          </a:solidFill>
        </p:grpSpPr>
        <p:sp>
          <p:nvSpPr>
            <p:cNvPr id="67" name="Rectangle 66">
              <a:extLst>
                <a:ext uri="{FF2B5EF4-FFF2-40B4-BE49-F238E27FC236}">
                  <a16:creationId xmlns:a16="http://schemas.microsoft.com/office/drawing/2014/main" id="{BB6ADE10-1BB6-F143-BFDD-48189B9C380F}"/>
                </a:ext>
              </a:extLst>
            </p:cNvPr>
            <p:cNvSpPr/>
            <p:nvPr/>
          </p:nvSpPr>
          <p:spPr>
            <a:xfrm>
              <a:off x="9970229" y="1853348"/>
              <a:ext cx="1485102" cy="10024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iangle 67">
              <a:extLst>
                <a:ext uri="{FF2B5EF4-FFF2-40B4-BE49-F238E27FC236}">
                  <a16:creationId xmlns:a16="http://schemas.microsoft.com/office/drawing/2014/main" id="{95586D82-604F-4048-8035-1E3BD8DE3670}"/>
                </a:ext>
              </a:extLst>
            </p:cNvPr>
            <p:cNvSpPr/>
            <p:nvPr/>
          </p:nvSpPr>
          <p:spPr>
            <a:xfrm rot="10800000">
              <a:off x="10873301" y="2812337"/>
              <a:ext cx="419100" cy="23284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TextBox 68">
            <a:extLst>
              <a:ext uri="{FF2B5EF4-FFF2-40B4-BE49-F238E27FC236}">
                <a16:creationId xmlns:a16="http://schemas.microsoft.com/office/drawing/2014/main" id="{4E3DED2E-FA43-5640-AE37-D2B33EDA8DAB}"/>
              </a:ext>
            </a:extLst>
          </p:cNvPr>
          <p:cNvSpPr txBox="1"/>
          <p:nvPr/>
        </p:nvSpPr>
        <p:spPr>
          <a:xfrm>
            <a:off x="9560472" y="2865392"/>
            <a:ext cx="1485101" cy="461665"/>
          </a:xfrm>
          <a:prstGeom prst="rect">
            <a:avLst/>
          </a:prstGeom>
          <a:noFill/>
        </p:spPr>
        <p:txBody>
          <a:bodyPr wrap="square" rtlCol="0">
            <a:spAutoFit/>
          </a:bodyPr>
          <a:lstStyle/>
          <a:p>
            <a:r>
              <a:rPr lang="en-US" sz="2400" b="1" dirty="0">
                <a:solidFill>
                  <a:srgbClr val="003462"/>
                </a:solidFill>
                <a:latin typeface="Helvetica" pitchFamily="2" charset="0"/>
              </a:rPr>
              <a:t>- 445,839</a:t>
            </a:r>
            <a:endParaRPr lang="en-US" sz="1050" b="1" dirty="0">
              <a:solidFill>
                <a:srgbClr val="003462"/>
              </a:solidFill>
              <a:latin typeface="Helvetica" pitchFamily="2" charset="0"/>
            </a:endParaRPr>
          </a:p>
        </p:txBody>
      </p:sp>
    </p:spTree>
    <p:extLst>
      <p:ext uri="{BB962C8B-B14F-4D97-AF65-F5344CB8AC3E}">
        <p14:creationId xmlns:p14="http://schemas.microsoft.com/office/powerpoint/2010/main" val="95496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2EF966B-4D32-954A-9DA1-18EE7E2378E9}"/>
              </a:ext>
            </a:extLst>
          </p:cNvPr>
          <p:cNvSpPr/>
          <p:nvPr/>
        </p:nvSpPr>
        <p:spPr>
          <a:xfrm>
            <a:off x="823616" y="1975786"/>
            <a:ext cx="10077227" cy="830997"/>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1600" b="0" i="0" u="none" strike="noStrike" kern="1200" cap="none" spc="0" normalizeH="0" baseline="0" noProof="0" dirty="0">
                <a:ln>
                  <a:noFill/>
                </a:ln>
                <a:solidFill>
                  <a:srgbClr val="003462"/>
                </a:solidFill>
                <a:effectLst/>
                <a:uLnTx/>
                <a:uFillTx/>
                <a:latin typeface="Helvetica" pitchFamily="2" charset="0"/>
                <a:ea typeface="+mn-ea"/>
                <a:cs typeface="+mn-cs"/>
              </a:rPr>
              <a:t>Cost is a major driver behind the decline in participation among low-income families, and points to a lack of available affordable programs nationwide. The decline comes as public investments in afterschool programs have largely stalled and not kept up with growing demand. </a:t>
            </a:r>
            <a:endParaRPr kumimoji="0" lang="en-US" sz="1600" b="1" i="0" u="none" strike="noStrike" kern="1200" cap="none" spc="0" normalizeH="0" baseline="0" noProof="0" dirty="0">
              <a:ln>
                <a:noFill/>
              </a:ln>
              <a:solidFill>
                <a:srgbClr val="003462"/>
              </a:solidFill>
              <a:effectLst/>
              <a:uLnTx/>
              <a:uFillTx/>
              <a:latin typeface="Helvetica" pitchFamily="2" charset="0"/>
              <a:ea typeface="+mn-ea"/>
              <a:cs typeface="+mn-cs"/>
            </a:endParaRPr>
          </a:p>
        </p:txBody>
      </p:sp>
      <p:pic>
        <p:nvPicPr>
          <p:cNvPr id="86" name="Picture 85">
            <a:extLst>
              <a:ext uri="{FF2B5EF4-FFF2-40B4-BE49-F238E27FC236}">
                <a16:creationId xmlns:a16="http://schemas.microsoft.com/office/drawing/2014/main" id="{5D0B23CC-66DB-2C4F-9C95-61245224B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4" name="Rectangle 3">
            <a:extLst>
              <a:ext uri="{FF2B5EF4-FFF2-40B4-BE49-F238E27FC236}">
                <a16:creationId xmlns:a16="http://schemas.microsoft.com/office/drawing/2014/main" id="{D31A9222-57DF-E14D-A1FD-D9434D770B59}"/>
              </a:ext>
            </a:extLst>
          </p:cNvPr>
          <p:cNvSpPr/>
          <p:nvPr/>
        </p:nvSpPr>
        <p:spPr>
          <a:xfrm>
            <a:off x="774956" y="3306920"/>
            <a:ext cx="1771647"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A5496"/>
                </a:solidFill>
                <a:latin typeface="Helvetica" pitchFamily="2" charset="0"/>
              </a:rPr>
              <a:t>21</a:t>
            </a:r>
            <a:r>
              <a:rPr lang="en-US" sz="1400" baseline="30000" dirty="0">
                <a:solidFill>
                  <a:srgbClr val="0A5496"/>
                </a:solidFill>
                <a:latin typeface="Helvetica" pitchFamily="2" charset="0"/>
              </a:rPr>
              <a:t>st</a:t>
            </a:r>
            <a:r>
              <a:rPr lang="en-US" sz="1400" dirty="0">
                <a:solidFill>
                  <a:srgbClr val="0A5496"/>
                </a:solidFill>
                <a:latin typeface="Helvetica" pitchFamily="2" charset="0"/>
              </a:rPr>
              <a:t> CCLC is</a:t>
            </a:r>
            <a:r>
              <a:rPr kumimoji="0" lang="en-US" sz="1400" i="0" u="none" strike="noStrike" kern="1200" cap="none" spc="0" normalizeH="0" baseline="0" noProof="0" dirty="0">
                <a:ln>
                  <a:noFill/>
                </a:ln>
                <a:solidFill>
                  <a:srgbClr val="0A5496"/>
                </a:solidFill>
                <a:effectLst/>
                <a:uLnTx/>
                <a:uFillTx/>
                <a:latin typeface="Helvetica" pitchFamily="2" charset="0"/>
              </a:rPr>
              <a:t> </a:t>
            </a:r>
            <a:r>
              <a:rPr kumimoji="0" lang="en-US" sz="1400" b="0" i="0" u="none" strike="noStrike" kern="1200" cap="none" spc="0" normalizeH="0" baseline="0" noProof="0" dirty="0">
                <a:ln>
                  <a:noFill/>
                </a:ln>
                <a:solidFill>
                  <a:srgbClr val="0A5496"/>
                </a:solidFill>
                <a:effectLst/>
                <a:uLnTx/>
                <a:uFillTx/>
                <a:latin typeface="Helvetica" pitchFamily="2" charset="0"/>
                <a:ea typeface="+mn-ea"/>
                <a:cs typeface="+mn-cs"/>
              </a:rPr>
              <a:t>the only federal funding stream dedicated exclusively to afterschool, before-school, and summer learning programs.</a:t>
            </a:r>
          </a:p>
        </p:txBody>
      </p:sp>
      <p:sp>
        <p:nvSpPr>
          <p:cNvPr id="5" name="Rectangle 4">
            <a:extLst>
              <a:ext uri="{FF2B5EF4-FFF2-40B4-BE49-F238E27FC236}">
                <a16:creationId xmlns:a16="http://schemas.microsoft.com/office/drawing/2014/main" id="{50C46052-6658-4249-BF18-D6495E78598C}"/>
              </a:ext>
            </a:extLst>
          </p:cNvPr>
          <p:cNvSpPr/>
          <p:nvPr/>
        </p:nvSpPr>
        <p:spPr>
          <a:xfrm>
            <a:off x="9868227" y="3521960"/>
            <a:ext cx="212034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A5496"/>
                </a:solidFill>
                <a:effectLst/>
                <a:uLnTx/>
                <a:uFillTx/>
                <a:latin typeface="Helvetica" pitchFamily="2" charset="0"/>
                <a:ea typeface="+mn-ea"/>
                <a:cs typeface="+mn-cs"/>
              </a:rPr>
              <a:t>Adjusted for inflation, </a:t>
            </a:r>
            <a:br>
              <a:rPr kumimoji="0" lang="en-US" sz="1600" b="1" i="0" u="none" strike="noStrike" kern="1200" cap="none" spc="0" normalizeH="0" baseline="0" noProof="0" dirty="0">
                <a:ln>
                  <a:noFill/>
                </a:ln>
                <a:solidFill>
                  <a:srgbClr val="0A5496"/>
                </a:solidFill>
                <a:effectLst/>
                <a:uLnTx/>
                <a:uFillTx/>
                <a:latin typeface="Helvetica" pitchFamily="2" charset="0"/>
                <a:ea typeface="+mn-ea"/>
                <a:cs typeface="+mn-cs"/>
              </a:rPr>
            </a:br>
            <a:r>
              <a:rPr kumimoji="0" lang="en-US" sz="1600" b="1" i="0" u="none" strike="noStrike" kern="1200" cap="none" spc="0" normalizeH="0" baseline="0" noProof="0" dirty="0">
                <a:ln>
                  <a:noFill/>
                </a:ln>
                <a:solidFill>
                  <a:srgbClr val="0A5496"/>
                </a:solidFill>
                <a:effectLst/>
                <a:uLnTx/>
                <a:uFillTx/>
                <a:latin typeface="Helvetica" pitchFamily="2" charset="0"/>
                <a:ea typeface="+mn-ea"/>
                <a:cs typeface="+mn-cs"/>
              </a:rPr>
              <a:t>21</a:t>
            </a:r>
            <a:r>
              <a:rPr kumimoji="0" lang="en-US" sz="1600" b="1" i="0" u="none" strike="noStrike" kern="1200" cap="none" spc="0" normalizeH="0" baseline="30000" noProof="0" dirty="0">
                <a:ln>
                  <a:noFill/>
                </a:ln>
                <a:solidFill>
                  <a:srgbClr val="0A5496"/>
                </a:solidFill>
                <a:effectLst/>
                <a:uLnTx/>
                <a:uFillTx/>
                <a:latin typeface="Helvetica" pitchFamily="2" charset="0"/>
                <a:ea typeface="+mn-ea"/>
                <a:cs typeface="+mn-cs"/>
              </a:rPr>
              <a:t>st</a:t>
            </a:r>
            <a:r>
              <a:rPr kumimoji="0" lang="en-US" sz="1600" b="1" i="0" u="none" strike="noStrike" kern="1200" cap="none" spc="0" normalizeH="0" baseline="0" noProof="0" dirty="0">
                <a:ln>
                  <a:noFill/>
                </a:ln>
                <a:solidFill>
                  <a:srgbClr val="0A5496"/>
                </a:solidFill>
                <a:effectLst/>
                <a:uLnTx/>
                <a:uFillTx/>
                <a:latin typeface="Helvetica" pitchFamily="2" charset="0"/>
                <a:ea typeface="+mn-ea"/>
                <a:cs typeface="+mn-cs"/>
              </a:rPr>
              <a:t>CCLC funding in 2020 is actually $10M below the 2014 level</a:t>
            </a:r>
            <a:r>
              <a:rPr kumimoji="0" lang="en-US" sz="1400" b="0" i="0" u="none" strike="noStrike" kern="1200" cap="none" spc="0" normalizeH="0" baseline="0" noProof="0" dirty="0">
                <a:ln>
                  <a:noFill/>
                </a:ln>
                <a:solidFill>
                  <a:srgbClr val="0A5496"/>
                </a:solidFill>
                <a:effectLst/>
                <a:uLnTx/>
                <a:uFillTx/>
                <a:latin typeface="Helvetica" pitchFamily="2" charset="0"/>
                <a:ea typeface="+mn-ea"/>
                <a:cs typeface="+mn-cs"/>
              </a:rPr>
              <a:t>.</a:t>
            </a:r>
          </a:p>
        </p:txBody>
      </p:sp>
      <p:pic>
        <p:nvPicPr>
          <p:cNvPr id="7" name="Picture 6">
            <a:extLst>
              <a:ext uri="{FF2B5EF4-FFF2-40B4-BE49-F238E27FC236}">
                <a16:creationId xmlns:a16="http://schemas.microsoft.com/office/drawing/2014/main" id="{786195E8-6A06-984C-BD14-18F559211D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10" t="21501" r="12346" b="17706"/>
          <a:stretch/>
        </p:blipFill>
        <p:spPr>
          <a:xfrm>
            <a:off x="3024439" y="3387603"/>
            <a:ext cx="6641161" cy="3470397"/>
          </a:xfrm>
          <a:prstGeom prst="rect">
            <a:avLst/>
          </a:prstGeom>
        </p:spPr>
      </p:pic>
      <p:sp>
        <p:nvSpPr>
          <p:cNvPr id="10" name="Rectangle 9">
            <a:extLst>
              <a:ext uri="{FF2B5EF4-FFF2-40B4-BE49-F238E27FC236}">
                <a16:creationId xmlns:a16="http://schemas.microsoft.com/office/drawing/2014/main" id="{D31A9222-57DF-E14D-A1FD-D9434D770B59}"/>
              </a:ext>
            </a:extLst>
          </p:cNvPr>
          <p:cNvSpPr/>
          <p:nvPr/>
        </p:nvSpPr>
        <p:spPr>
          <a:xfrm>
            <a:off x="3796014" y="2954495"/>
            <a:ext cx="509801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5496"/>
                </a:solidFill>
                <a:effectLst/>
                <a:uLnTx/>
                <a:uFillTx/>
                <a:latin typeface="Helvetica" pitchFamily="2" charset="0"/>
                <a:ea typeface="+mn-ea"/>
                <a:cs typeface="+mn-cs"/>
              </a:rPr>
              <a:t>Funding for 21</a:t>
            </a:r>
            <a:r>
              <a:rPr kumimoji="0" lang="en-US" sz="1400" b="1" i="0" u="none" strike="noStrike" kern="1200" cap="none" spc="0" normalizeH="0" baseline="30000" noProof="0" dirty="0">
                <a:ln>
                  <a:noFill/>
                </a:ln>
                <a:solidFill>
                  <a:srgbClr val="0A5496"/>
                </a:solidFill>
                <a:effectLst/>
                <a:uLnTx/>
                <a:uFillTx/>
                <a:latin typeface="Helvetica" pitchFamily="2" charset="0"/>
                <a:ea typeface="+mn-ea"/>
                <a:cs typeface="+mn-cs"/>
              </a:rPr>
              <a:t>st </a:t>
            </a:r>
            <a:r>
              <a:rPr kumimoji="0" lang="en-US" sz="1400" b="1" i="0" u="none" strike="noStrike" kern="1200" cap="none" spc="0" normalizeH="0" baseline="0" noProof="0" dirty="0">
                <a:ln>
                  <a:noFill/>
                </a:ln>
                <a:solidFill>
                  <a:srgbClr val="0A5496"/>
                </a:solidFill>
                <a:effectLst/>
                <a:uLnTx/>
                <a:uFillTx/>
                <a:latin typeface="Helvetica" pitchFamily="2" charset="0"/>
                <a:ea typeface="+mn-ea"/>
                <a:cs typeface="+mn-cs"/>
              </a:rPr>
              <a:t>Century Community Learning Centers</a:t>
            </a:r>
            <a:endParaRPr kumimoji="0" lang="en-US" sz="1400" b="0" i="0" u="none" strike="noStrike" kern="1200" cap="none" spc="0" normalizeH="0" baseline="0" noProof="0" dirty="0">
              <a:ln>
                <a:noFill/>
              </a:ln>
              <a:solidFill>
                <a:srgbClr val="0A5496"/>
              </a:solidFill>
              <a:effectLst/>
              <a:uLnTx/>
              <a:uFillTx/>
              <a:latin typeface="Helvetica" pitchFamily="2" charset="0"/>
              <a:ea typeface="+mn-ea"/>
              <a:cs typeface="+mn-cs"/>
            </a:endParaRPr>
          </a:p>
        </p:txBody>
      </p:sp>
      <p:sp>
        <p:nvSpPr>
          <p:cNvPr id="6" name="Title 5">
            <a:extLst>
              <a:ext uri="{FF2B5EF4-FFF2-40B4-BE49-F238E27FC236}">
                <a16:creationId xmlns:a16="http://schemas.microsoft.com/office/drawing/2014/main" id="{2B3A7BC7-9B5E-3A45-8449-76CAAB48318F}"/>
              </a:ext>
            </a:extLst>
          </p:cNvPr>
          <p:cNvSpPr>
            <a:spLocks noGrp="1"/>
          </p:cNvSpPr>
          <p:nvPr>
            <p:ph type="title"/>
          </p:nvPr>
        </p:nvSpPr>
        <p:spPr>
          <a:xfrm>
            <a:off x="838200" y="365125"/>
            <a:ext cx="9526125" cy="1325563"/>
          </a:xfrm>
        </p:spPr>
        <p:txBody>
          <a:bodyPr>
            <a:normAutofit fontScale="90000"/>
          </a:bodyPr>
          <a:lstStyle/>
          <a:p>
            <a:r>
              <a:rPr lang="en-US" sz="4000" dirty="0"/>
              <a:t>Afterschool funding has not kept up with the rate of inflation</a:t>
            </a:r>
            <a:br>
              <a:rPr lang="en-US" sz="4000" dirty="0"/>
            </a:br>
            <a:endParaRPr lang="en-US" dirty="0"/>
          </a:p>
        </p:txBody>
      </p:sp>
    </p:spTree>
    <p:extLst>
      <p:ext uri="{BB962C8B-B14F-4D97-AF65-F5344CB8AC3E}">
        <p14:creationId xmlns:p14="http://schemas.microsoft.com/office/powerpoint/2010/main" val="3420770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8EE565-EE3E-F048-BB60-88BD159C0263}"/>
              </a:ext>
            </a:extLst>
          </p:cNvPr>
          <p:cNvSpPr>
            <a:spLocks noGrp="1"/>
          </p:cNvSpPr>
          <p:nvPr>
            <p:ph type="body" sz="quarter" idx="10"/>
          </p:nvPr>
        </p:nvSpPr>
        <p:spPr>
          <a:xfrm>
            <a:off x="1885950" y="3829050"/>
            <a:ext cx="8961630" cy="1754188"/>
          </a:xfrm>
        </p:spPr>
        <p:txBody>
          <a:bodyPr/>
          <a:lstStyle/>
          <a:p>
            <a:r>
              <a:rPr lang="en-US" dirty="0"/>
              <a:t>Inequities evident – barriers </a:t>
            </a:r>
            <a:br>
              <a:rPr lang="en-US" dirty="0"/>
            </a:br>
            <a:r>
              <a:rPr lang="en-US" dirty="0"/>
              <a:t>higher for families with low income </a:t>
            </a:r>
          </a:p>
          <a:p>
            <a:endParaRPr lang="en-US" dirty="0"/>
          </a:p>
        </p:txBody>
      </p:sp>
      <p:sp>
        <p:nvSpPr>
          <p:cNvPr id="3" name="Text Placeholder 2">
            <a:extLst>
              <a:ext uri="{FF2B5EF4-FFF2-40B4-BE49-F238E27FC236}">
                <a16:creationId xmlns:a16="http://schemas.microsoft.com/office/drawing/2014/main" id="{040EF40A-70B7-7B42-A822-5BCF8FA7B9E5}"/>
              </a:ext>
            </a:extLst>
          </p:cNvPr>
          <p:cNvSpPr>
            <a:spLocks noGrp="1"/>
          </p:cNvSpPr>
          <p:nvPr>
            <p:ph type="body" sz="quarter" idx="11"/>
          </p:nvPr>
        </p:nvSpPr>
        <p:spPr>
          <a:xfrm>
            <a:off x="1885950" y="2222500"/>
            <a:ext cx="2535443" cy="820738"/>
          </a:xfrm>
        </p:spPr>
        <p:txBody>
          <a:bodyPr>
            <a:normAutofit lnSpcReduction="10000"/>
          </a:bodyPr>
          <a:lstStyle/>
          <a:p>
            <a:r>
              <a:rPr lang="en-US" dirty="0"/>
              <a:t>4.</a:t>
            </a:r>
          </a:p>
        </p:txBody>
      </p:sp>
      <p:pic>
        <p:nvPicPr>
          <p:cNvPr id="13" name="Picture 12">
            <a:extLst>
              <a:ext uri="{FF2B5EF4-FFF2-40B4-BE49-F238E27FC236}">
                <a16:creationId xmlns:a16="http://schemas.microsoft.com/office/drawing/2014/main" id="{CD2A6EF5-AFC2-C344-B1D9-660250030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7580" y="292092"/>
            <a:ext cx="1149350" cy="819339"/>
          </a:xfrm>
          <a:prstGeom prst="rect">
            <a:avLst/>
          </a:prstGeom>
        </p:spPr>
      </p:pic>
    </p:spTree>
    <p:extLst>
      <p:ext uri="{BB962C8B-B14F-4D97-AF65-F5344CB8AC3E}">
        <p14:creationId xmlns:p14="http://schemas.microsoft.com/office/powerpoint/2010/main" val="174642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985B-50D3-6546-9F7A-21B93E54673F}"/>
              </a:ext>
            </a:extLst>
          </p:cNvPr>
          <p:cNvSpPr>
            <a:spLocks noGrp="1"/>
          </p:cNvSpPr>
          <p:nvPr>
            <p:ph type="title"/>
          </p:nvPr>
        </p:nvSpPr>
        <p:spPr/>
        <p:txBody>
          <a:bodyPr/>
          <a:lstStyle/>
          <a:p>
            <a:r>
              <a:rPr lang="en-US" dirty="0"/>
              <a:t>America After 3PM</a:t>
            </a:r>
          </a:p>
        </p:txBody>
      </p:sp>
      <p:sp>
        <p:nvSpPr>
          <p:cNvPr id="3" name="Content Placeholder 2">
            <a:extLst>
              <a:ext uri="{FF2B5EF4-FFF2-40B4-BE49-F238E27FC236}">
                <a16:creationId xmlns:a16="http://schemas.microsoft.com/office/drawing/2014/main" id="{81FD68D6-E5C3-6C40-8FC8-BAA9909B7173}"/>
              </a:ext>
            </a:extLst>
          </p:cNvPr>
          <p:cNvSpPr>
            <a:spLocks noGrp="1"/>
          </p:cNvSpPr>
          <p:nvPr>
            <p:ph sz="quarter" idx="10"/>
          </p:nvPr>
        </p:nvSpPr>
        <p:spPr>
          <a:xfrm>
            <a:off x="838200" y="1825625"/>
            <a:ext cx="7645400" cy="3787776"/>
          </a:xfrm>
        </p:spPr>
        <p:txBody>
          <a:bodyPr/>
          <a:lstStyle/>
          <a:p>
            <a:pPr>
              <a:lnSpc>
                <a:spcPct val="110000"/>
              </a:lnSpc>
              <a:spcBef>
                <a:spcPts val="600"/>
              </a:spcBef>
              <a:spcAft>
                <a:spcPts val="600"/>
              </a:spcAft>
            </a:pPr>
            <a:r>
              <a:rPr lang="en-US"/>
              <a:t>America After 3PM is the nation’s most comprehensive look at how children spend their time during the hours after school.  Conducted roughly every five years, the 2020 report is the fourth edition of the survey. Previous reports were issued in 2004, 2009, and 2014. </a:t>
            </a:r>
          </a:p>
          <a:p>
            <a:pPr>
              <a:lnSpc>
                <a:spcPct val="110000"/>
              </a:lnSpc>
              <a:spcBef>
                <a:spcPts val="600"/>
              </a:spcBef>
              <a:spcAft>
                <a:spcPts val="600"/>
              </a:spcAft>
            </a:pPr>
            <a:r>
              <a:rPr lang="en-US"/>
              <a:t>America After 3PM serves as a resource for policy makers, educators, parents, and advocates on afterschool program participation, demand for afterschool programs, expectations and benefits and programs, and children who are alone and unsupervised during the after school hours.  </a:t>
            </a:r>
          </a:p>
          <a:p>
            <a:pPr>
              <a:lnSpc>
                <a:spcPct val="110000"/>
              </a:lnSpc>
              <a:spcBef>
                <a:spcPts val="600"/>
              </a:spcBef>
              <a:spcAft>
                <a:spcPts val="600"/>
              </a:spcAft>
            </a:pPr>
            <a:endParaRPr lang="en-US"/>
          </a:p>
          <a:p>
            <a:endParaRPr lang="en-US" dirty="0"/>
          </a:p>
        </p:txBody>
      </p:sp>
      <p:sp>
        <p:nvSpPr>
          <p:cNvPr id="5" name="Rectangle 4">
            <a:extLst>
              <a:ext uri="{FF2B5EF4-FFF2-40B4-BE49-F238E27FC236}">
                <a16:creationId xmlns:a16="http://schemas.microsoft.com/office/drawing/2014/main" id="{41DD2BA6-1C58-144B-865D-77A531C50E78}"/>
              </a:ext>
            </a:extLst>
          </p:cNvPr>
          <p:cNvSpPr/>
          <p:nvPr/>
        </p:nvSpPr>
        <p:spPr>
          <a:xfrm>
            <a:off x="838200" y="6000432"/>
            <a:ext cx="10863756" cy="492443"/>
          </a:xfrm>
          <a:prstGeom prst="rect">
            <a:avLst/>
          </a:prstGeom>
        </p:spPr>
        <p:txBody>
          <a:bodyPr wrap="square">
            <a:spAutoFit/>
          </a:bodyPr>
          <a:lstStyle/>
          <a:p>
            <a:pPr>
              <a:spcBef>
                <a:spcPts val="600"/>
              </a:spcBef>
              <a:spcAft>
                <a:spcPts val="600"/>
              </a:spcAft>
            </a:pPr>
            <a:r>
              <a:rPr lang="en-US" sz="1300" dirty="0">
                <a:solidFill>
                  <a:srgbClr val="003462"/>
                </a:solidFill>
                <a:latin typeface="Helvetica" pitchFamily="2" charset="0"/>
              </a:rPr>
              <a:t>America After 3PM 2020 is made possible by the generous support of the New York Life Foundation, </a:t>
            </a:r>
            <a:r>
              <a:rPr lang="en-US" sz="1300" dirty="0" err="1">
                <a:solidFill>
                  <a:srgbClr val="003462"/>
                </a:solidFill>
                <a:latin typeface="Helvetica" pitchFamily="2" charset="0"/>
              </a:rPr>
              <a:t>Overdeck</a:t>
            </a:r>
            <a:r>
              <a:rPr lang="en-US" sz="1300" dirty="0">
                <a:solidFill>
                  <a:srgbClr val="003462"/>
                </a:solidFill>
                <a:latin typeface="Helvetica" pitchFamily="2" charset="0"/>
              </a:rPr>
              <a:t> Family Foundation, The Wallace Foundation, the S.D. Bechtel, Jr. Foundation, Altria Group, the Walton Family Foundation, and the Charles Stewart Mott Foundation. </a:t>
            </a:r>
          </a:p>
        </p:txBody>
      </p:sp>
      <p:pic>
        <p:nvPicPr>
          <p:cNvPr id="6" name="Picture 5">
            <a:extLst>
              <a:ext uri="{FF2B5EF4-FFF2-40B4-BE49-F238E27FC236}">
                <a16:creationId xmlns:a16="http://schemas.microsoft.com/office/drawing/2014/main" id="{831CD03F-1AE6-E343-A656-F4600BCFA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157048"/>
            <a:ext cx="1149350" cy="819339"/>
          </a:xfrm>
          <a:prstGeom prst="rect">
            <a:avLst/>
          </a:prstGeom>
        </p:spPr>
      </p:pic>
    </p:spTree>
    <p:extLst>
      <p:ext uri="{BB962C8B-B14F-4D97-AF65-F5344CB8AC3E}">
        <p14:creationId xmlns:p14="http://schemas.microsoft.com/office/powerpoint/2010/main" val="104796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8B6924E-10A3-9A42-B576-C5F8720AC164}"/>
              </a:ext>
            </a:extLst>
          </p:cNvPr>
          <p:cNvSpPr/>
          <p:nvPr/>
        </p:nvSpPr>
        <p:spPr>
          <a:xfrm flipH="1">
            <a:off x="1652962" y="2932780"/>
            <a:ext cx="8780562" cy="3810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9588040-E48D-2249-90EC-B2DB81548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pic>
        <p:nvPicPr>
          <p:cNvPr id="22" name="Picture 21">
            <a:extLst>
              <a:ext uri="{FF2B5EF4-FFF2-40B4-BE49-F238E27FC236}">
                <a16:creationId xmlns:a16="http://schemas.microsoft.com/office/drawing/2014/main" id="{37240D58-9053-1C4C-AECE-56436CCE65EC}"/>
              </a:ext>
            </a:extLst>
          </p:cNvPr>
          <p:cNvPicPr>
            <a:picLocks noChangeAspect="1"/>
          </p:cNvPicPr>
          <p:nvPr/>
        </p:nvPicPr>
        <p:blipFill rotWithShape="1">
          <a:blip r:embed="rId4">
            <a:extLst>
              <a:ext uri="{28A0092B-C50C-407E-A947-70E740481C1C}">
                <a14:useLocalDpi xmlns:a14="http://schemas.microsoft.com/office/drawing/2010/main" val="0"/>
              </a:ext>
            </a:extLst>
          </a:blip>
          <a:srcRect l="28066" r="12466" b="81992"/>
          <a:stretch/>
        </p:blipFill>
        <p:spPr>
          <a:xfrm>
            <a:off x="4935464" y="1997057"/>
            <a:ext cx="5498074" cy="935723"/>
          </a:xfrm>
          <a:prstGeom prst="rect">
            <a:avLst/>
          </a:prstGeom>
        </p:spPr>
      </p:pic>
      <p:pic>
        <p:nvPicPr>
          <p:cNvPr id="4" name="Picture 3">
            <a:extLst>
              <a:ext uri="{FF2B5EF4-FFF2-40B4-BE49-F238E27FC236}">
                <a16:creationId xmlns:a16="http://schemas.microsoft.com/office/drawing/2014/main" id="{4A320A14-963A-9243-A7CB-7ABBB50E52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8392" y="5479301"/>
            <a:ext cx="2584481" cy="1520283"/>
          </a:xfrm>
          <a:prstGeom prst="rect">
            <a:avLst/>
          </a:prstGeom>
        </p:spPr>
      </p:pic>
      <p:pic>
        <p:nvPicPr>
          <p:cNvPr id="6" name="Picture 5">
            <a:extLst>
              <a:ext uri="{FF2B5EF4-FFF2-40B4-BE49-F238E27FC236}">
                <a16:creationId xmlns:a16="http://schemas.microsoft.com/office/drawing/2014/main" id="{18DA8B89-92A6-E347-8447-DF8034355B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840" t="16195" r="29455" b="18830"/>
          <a:stretch/>
        </p:blipFill>
        <p:spPr>
          <a:xfrm>
            <a:off x="1876354" y="4363893"/>
            <a:ext cx="970157" cy="983447"/>
          </a:xfrm>
          <a:prstGeom prst="rect">
            <a:avLst/>
          </a:prstGeom>
        </p:spPr>
      </p:pic>
      <p:pic>
        <p:nvPicPr>
          <p:cNvPr id="8" name="Picture 7">
            <a:extLst>
              <a:ext uri="{FF2B5EF4-FFF2-40B4-BE49-F238E27FC236}">
                <a16:creationId xmlns:a16="http://schemas.microsoft.com/office/drawing/2014/main" id="{4E579593-6E72-E64A-B89B-202263ED02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921" t="18829" r="29110" b="21756"/>
          <a:stretch/>
        </p:blipFill>
        <p:spPr>
          <a:xfrm>
            <a:off x="1917879" y="3077638"/>
            <a:ext cx="928632" cy="706038"/>
          </a:xfrm>
          <a:prstGeom prst="rect">
            <a:avLst/>
          </a:prstGeom>
        </p:spPr>
      </p:pic>
      <p:sp>
        <p:nvSpPr>
          <p:cNvPr id="5" name="Title 4">
            <a:extLst>
              <a:ext uri="{FF2B5EF4-FFF2-40B4-BE49-F238E27FC236}">
                <a16:creationId xmlns:a16="http://schemas.microsoft.com/office/drawing/2014/main" id="{9A02E0DE-65C7-7547-8C4B-FB2821C0C7EA}"/>
              </a:ext>
            </a:extLst>
          </p:cNvPr>
          <p:cNvSpPr>
            <a:spLocks noGrp="1"/>
          </p:cNvSpPr>
          <p:nvPr>
            <p:ph type="title"/>
          </p:nvPr>
        </p:nvSpPr>
        <p:spPr>
          <a:xfrm>
            <a:off x="838200" y="65281"/>
            <a:ext cx="10515600" cy="1325563"/>
          </a:xfrm>
        </p:spPr>
        <p:txBody>
          <a:bodyPr>
            <a:normAutofit/>
          </a:bodyPr>
          <a:lstStyle/>
          <a:p>
            <a:r>
              <a:rPr lang="en-US" dirty="0"/>
              <a:t>Barriers to participation are higher </a:t>
            </a:r>
            <a:br>
              <a:rPr lang="en-US" dirty="0"/>
            </a:br>
            <a:r>
              <a:rPr lang="en-US" dirty="0"/>
              <a:t>for low-income families</a:t>
            </a:r>
          </a:p>
        </p:txBody>
      </p:sp>
      <p:sp>
        <p:nvSpPr>
          <p:cNvPr id="15" name="Rectangle 14">
            <a:extLst>
              <a:ext uri="{FF2B5EF4-FFF2-40B4-BE49-F238E27FC236}">
                <a16:creationId xmlns:a16="http://schemas.microsoft.com/office/drawing/2014/main" id="{6F36209A-B47E-2F4F-BC66-5976C343FF9C}"/>
              </a:ext>
            </a:extLst>
          </p:cNvPr>
          <p:cNvSpPr/>
          <p:nvPr/>
        </p:nvSpPr>
        <p:spPr>
          <a:xfrm>
            <a:off x="3292847" y="3306215"/>
            <a:ext cx="1412959"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A5496"/>
                </a:solidFill>
                <a:latin typeface="Helvetica" pitchFamily="2" charset="0"/>
              </a:rPr>
              <a:t>Programs are too expensive</a:t>
            </a:r>
            <a:endParaRPr kumimoji="0" lang="en-US" sz="1300" b="0" i="0" u="none" strike="noStrike" kern="1200" cap="none" spc="0" normalizeH="0" baseline="0" noProof="0" dirty="0">
              <a:ln>
                <a:noFill/>
              </a:ln>
              <a:solidFill>
                <a:srgbClr val="0A5496"/>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7B6220FC-10DA-F045-8CDD-113999496E02}"/>
              </a:ext>
            </a:extLst>
          </p:cNvPr>
          <p:cNvSpPr/>
          <p:nvPr/>
        </p:nvSpPr>
        <p:spPr>
          <a:xfrm>
            <a:off x="3292847" y="4452912"/>
            <a:ext cx="1302600" cy="6924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A5496"/>
                </a:solidFill>
                <a:latin typeface="Helvetica" pitchFamily="2" charset="0"/>
              </a:rPr>
              <a:t>Lack of available programs</a:t>
            </a:r>
            <a:endParaRPr kumimoji="0" lang="en-US" sz="1300" b="0" i="0" u="none" strike="noStrike" kern="1200" cap="none" spc="0" normalizeH="0" baseline="0" noProof="0" dirty="0">
              <a:ln>
                <a:noFill/>
              </a:ln>
              <a:solidFill>
                <a:srgbClr val="0A5496"/>
              </a:solidFill>
              <a:effectLst/>
              <a:uLnTx/>
              <a:uFillTx/>
              <a:latin typeface="Helvetica" pitchFamily="2" charset="0"/>
              <a:ea typeface="+mn-ea"/>
              <a:cs typeface="+mn-cs"/>
            </a:endParaRPr>
          </a:p>
        </p:txBody>
      </p:sp>
      <p:sp>
        <p:nvSpPr>
          <p:cNvPr id="18" name="Rectangle 17">
            <a:extLst>
              <a:ext uri="{FF2B5EF4-FFF2-40B4-BE49-F238E27FC236}">
                <a16:creationId xmlns:a16="http://schemas.microsoft.com/office/drawing/2014/main" id="{6E894150-F640-DA4C-88C2-C2E2EA230F2F}"/>
              </a:ext>
            </a:extLst>
          </p:cNvPr>
          <p:cNvSpPr/>
          <p:nvPr/>
        </p:nvSpPr>
        <p:spPr>
          <a:xfrm>
            <a:off x="3292847" y="5660754"/>
            <a:ext cx="130260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rgbClr val="0A5496"/>
                </a:solidFill>
                <a:latin typeface="Helvetica" pitchFamily="2" charset="0"/>
              </a:rPr>
              <a:t>Transportation issues, no safe way to and from program</a:t>
            </a:r>
            <a:endParaRPr kumimoji="0" lang="en-US" sz="1300" b="0" i="0" u="none" strike="noStrike" kern="1200" cap="none" spc="0" normalizeH="0" baseline="0" noProof="0" dirty="0">
              <a:ln>
                <a:noFill/>
              </a:ln>
              <a:solidFill>
                <a:srgbClr val="0A5496"/>
              </a:solidFill>
              <a:effectLst/>
              <a:uLnTx/>
              <a:uFillTx/>
              <a:latin typeface="Helvetica" pitchFamily="2" charset="0"/>
              <a:ea typeface="+mn-ea"/>
              <a:cs typeface="+mn-cs"/>
            </a:endParaRPr>
          </a:p>
        </p:txBody>
      </p:sp>
      <p:sp>
        <p:nvSpPr>
          <p:cNvPr id="21" name="Oval 20">
            <a:extLst>
              <a:ext uri="{FF2B5EF4-FFF2-40B4-BE49-F238E27FC236}">
                <a16:creationId xmlns:a16="http://schemas.microsoft.com/office/drawing/2014/main" id="{B63F211B-B681-5342-B742-7A50181DB316}"/>
              </a:ext>
            </a:extLst>
          </p:cNvPr>
          <p:cNvSpPr/>
          <p:nvPr/>
        </p:nvSpPr>
        <p:spPr>
          <a:xfrm>
            <a:off x="5171523" y="3073909"/>
            <a:ext cx="924477" cy="921236"/>
          </a:xfrm>
          <a:prstGeom prst="ellipse">
            <a:avLst/>
          </a:prstGeom>
          <a:solidFill>
            <a:srgbClr val="EE542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1947F7A-AB16-A345-9508-1B0971BA04C2}"/>
              </a:ext>
            </a:extLst>
          </p:cNvPr>
          <p:cNvSpPr txBox="1"/>
          <p:nvPr/>
        </p:nvSpPr>
        <p:spPr>
          <a:xfrm>
            <a:off x="5200049" y="3332270"/>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55% </a:t>
            </a:r>
            <a:endParaRPr lang="en-US" sz="800" dirty="0">
              <a:solidFill>
                <a:schemeClr val="bg1"/>
              </a:solidFill>
              <a:latin typeface="Helvetica" pitchFamily="2" charset="0"/>
            </a:endParaRPr>
          </a:p>
        </p:txBody>
      </p:sp>
      <p:cxnSp>
        <p:nvCxnSpPr>
          <p:cNvPr id="24" name="Straight Connector 23">
            <a:extLst>
              <a:ext uri="{FF2B5EF4-FFF2-40B4-BE49-F238E27FC236}">
                <a16:creationId xmlns:a16="http://schemas.microsoft.com/office/drawing/2014/main" id="{38948952-8AAC-8E4B-8C79-6A8C03D69E59}"/>
              </a:ext>
            </a:extLst>
          </p:cNvPr>
          <p:cNvCxnSpPr>
            <a:cxnSpLocks/>
          </p:cNvCxnSpPr>
          <p:nvPr/>
        </p:nvCxnSpPr>
        <p:spPr>
          <a:xfrm>
            <a:off x="6389125" y="1997057"/>
            <a:ext cx="0" cy="4746700"/>
          </a:xfrm>
          <a:prstGeom prst="line">
            <a:avLst/>
          </a:prstGeom>
          <a:ln>
            <a:solidFill>
              <a:srgbClr val="007CB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E1E24C-B102-E846-A58F-738C9BD05275}"/>
              </a:ext>
            </a:extLst>
          </p:cNvPr>
          <p:cNvCxnSpPr>
            <a:cxnSpLocks/>
          </p:cNvCxnSpPr>
          <p:nvPr/>
        </p:nvCxnSpPr>
        <p:spPr>
          <a:xfrm>
            <a:off x="7737279" y="1997057"/>
            <a:ext cx="0" cy="4746700"/>
          </a:xfrm>
          <a:prstGeom prst="line">
            <a:avLst/>
          </a:prstGeom>
          <a:ln>
            <a:solidFill>
              <a:srgbClr val="007CB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D55FCD-7693-A142-8CF9-2FA6BCA46058}"/>
              </a:ext>
            </a:extLst>
          </p:cNvPr>
          <p:cNvCxnSpPr>
            <a:cxnSpLocks/>
          </p:cNvCxnSpPr>
          <p:nvPr/>
        </p:nvCxnSpPr>
        <p:spPr>
          <a:xfrm>
            <a:off x="9061986" y="1997057"/>
            <a:ext cx="0" cy="4746700"/>
          </a:xfrm>
          <a:prstGeom prst="line">
            <a:avLst/>
          </a:prstGeom>
          <a:ln>
            <a:solidFill>
              <a:srgbClr val="007CB4"/>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EE8F0CF-7D31-5C4E-AFF7-0B88DC6DE66E}"/>
              </a:ext>
            </a:extLst>
          </p:cNvPr>
          <p:cNvSpPr/>
          <p:nvPr/>
        </p:nvSpPr>
        <p:spPr>
          <a:xfrm>
            <a:off x="6554846" y="3073909"/>
            <a:ext cx="924477" cy="921236"/>
          </a:xfrm>
          <a:prstGeom prst="ellipse">
            <a:avLst/>
          </a:prstGeom>
          <a:solidFill>
            <a:srgbClr val="007CB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9D3CD088-7D8B-AC41-9C19-5D2B3499A804}"/>
              </a:ext>
            </a:extLst>
          </p:cNvPr>
          <p:cNvSpPr txBox="1"/>
          <p:nvPr/>
        </p:nvSpPr>
        <p:spPr>
          <a:xfrm>
            <a:off x="6583372" y="3332270"/>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61% </a:t>
            </a:r>
            <a:endParaRPr lang="en-US" sz="800" dirty="0">
              <a:solidFill>
                <a:schemeClr val="bg1"/>
              </a:solidFill>
              <a:latin typeface="Helvetica" pitchFamily="2" charset="0"/>
            </a:endParaRPr>
          </a:p>
        </p:txBody>
      </p:sp>
      <p:sp>
        <p:nvSpPr>
          <p:cNvPr id="37" name="Oval 36">
            <a:extLst>
              <a:ext uri="{FF2B5EF4-FFF2-40B4-BE49-F238E27FC236}">
                <a16:creationId xmlns:a16="http://schemas.microsoft.com/office/drawing/2014/main" id="{86B412AB-C287-464D-82B9-08BFE01E0B0E}"/>
              </a:ext>
            </a:extLst>
          </p:cNvPr>
          <p:cNvSpPr/>
          <p:nvPr/>
        </p:nvSpPr>
        <p:spPr>
          <a:xfrm>
            <a:off x="7914723" y="3073909"/>
            <a:ext cx="924477" cy="921236"/>
          </a:xfrm>
          <a:prstGeom prst="ellipse">
            <a:avLst/>
          </a:prstGeom>
          <a:solidFill>
            <a:srgbClr val="0A539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6E1D623C-B044-0B48-AC19-8A179F7BF1CD}"/>
              </a:ext>
            </a:extLst>
          </p:cNvPr>
          <p:cNvSpPr txBox="1"/>
          <p:nvPr/>
        </p:nvSpPr>
        <p:spPr>
          <a:xfrm>
            <a:off x="7943249" y="3332270"/>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56% </a:t>
            </a:r>
            <a:endParaRPr lang="en-US" sz="800" dirty="0">
              <a:solidFill>
                <a:schemeClr val="bg1"/>
              </a:solidFill>
              <a:latin typeface="Helvetica" pitchFamily="2" charset="0"/>
            </a:endParaRPr>
          </a:p>
        </p:txBody>
      </p:sp>
      <p:sp>
        <p:nvSpPr>
          <p:cNvPr id="49" name="Oval 48">
            <a:extLst>
              <a:ext uri="{FF2B5EF4-FFF2-40B4-BE49-F238E27FC236}">
                <a16:creationId xmlns:a16="http://schemas.microsoft.com/office/drawing/2014/main" id="{867CFE5B-6C2E-E54C-8CF4-592BA83975F2}"/>
              </a:ext>
            </a:extLst>
          </p:cNvPr>
          <p:cNvSpPr/>
          <p:nvPr/>
        </p:nvSpPr>
        <p:spPr>
          <a:xfrm>
            <a:off x="9286323" y="3073909"/>
            <a:ext cx="924477" cy="921236"/>
          </a:xfrm>
          <a:prstGeom prst="ellipse">
            <a:avLst/>
          </a:prstGeom>
          <a:solidFill>
            <a:srgbClr val="00346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26DDE07D-8A20-234B-9E4B-5865246E2353}"/>
              </a:ext>
            </a:extLst>
          </p:cNvPr>
          <p:cNvSpPr txBox="1"/>
          <p:nvPr/>
        </p:nvSpPr>
        <p:spPr>
          <a:xfrm>
            <a:off x="9314849" y="3332270"/>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58% </a:t>
            </a:r>
            <a:endParaRPr lang="en-US" sz="800" dirty="0">
              <a:solidFill>
                <a:schemeClr val="bg1"/>
              </a:solidFill>
              <a:latin typeface="Helvetica" pitchFamily="2" charset="0"/>
            </a:endParaRPr>
          </a:p>
        </p:txBody>
      </p:sp>
      <p:cxnSp>
        <p:nvCxnSpPr>
          <p:cNvPr id="51" name="Straight Connector 50">
            <a:extLst>
              <a:ext uri="{FF2B5EF4-FFF2-40B4-BE49-F238E27FC236}">
                <a16:creationId xmlns:a16="http://schemas.microsoft.com/office/drawing/2014/main" id="{13AE5574-A234-9145-A6D1-C404B2D54365}"/>
              </a:ext>
            </a:extLst>
          </p:cNvPr>
          <p:cNvCxnSpPr>
            <a:cxnSpLocks/>
          </p:cNvCxnSpPr>
          <p:nvPr/>
        </p:nvCxnSpPr>
        <p:spPr>
          <a:xfrm flipH="1">
            <a:off x="1652962" y="4179371"/>
            <a:ext cx="8780562" cy="0"/>
          </a:xfrm>
          <a:prstGeom prst="line">
            <a:avLst/>
          </a:prstGeom>
          <a:ln>
            <a:solidFill>
              <a:srgbClr val="007CB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3B1DF5-D8EF-B74F-BA11-52FD775F3E20}"/>
              </a:ext>
            </a:extLst>
          </p:cNvPr>
          <p:cNvCxnSpPr>
            <a:cxnSpLocks/>
          </p:cNvCxnSpPr>
          <p:nvPr/>
        </p:nvCxnSpPr>
        <p:spPr>
          <a:xfrm flipH="1">
            <a:off x="1652962" y="5433740"/>
            <a:ext cx="8780562" cy="0"/>
          </a:xfrm>
          <a:prstGeom prst="line">
            <a:avLst/>
          </a:prstGeom>
          <a:ln>
            <a:solidFill>
              <a:srgbClr val="007CB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1A5C01F-3773-5746-92F4-FB9D67427229}"/>
              </a:ext>
            </a:extLst>
          </p:cNvPr>
          <p:cNvCxnSpPr>
            <a:cxnSpLocks/>
          </p:cNvCxnSpPr>
          <p:nvPr/>
        </p:nvCxnSpPr>
        <p:spPr>
          <a:xfrm flipH="1">
            <a:off x="1652962" y="6743757"/>
            <a:ext cx="8780562" cy="0"/>
          </a:xfrm>
          <a:prstGeom prst="line">
            <a:avLst/>
          </a:prstGeom>
          <a:ln>
            <a:solidFill>
              <a:srgbClr val="007CB4"/>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5C704D38-B050-5B45-99D8-4F9BA56A4555}"/>
              </a:ext>
            </a:extLst>
          </p:cNvPr>
          <p:cNvSpPr/>
          <p:nvPr/>
        </p:nvSpPr>
        <p:spPr>
          <a:xfrm>
            <a:off x="5171523" y="4351724"/>
            <a:ext cx="924477" cy="921236"/>
          </a:xfrm>
          <a:prstGeom prst="ellipse">
            <a:avLst/>
          </a:prstGeom>
          <a:solidFill>
            <a:srgbClr val="EE542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F9457437-4FA6-194C-B3E1-BB3CF0D135CB}"/>
              </a:ext>
            </a:extLst>
          </p:cNvPr>
          <p:cNvSpPr txBox="1"/>
          <p:nvPr/>
        </p:nvSpPr>
        <p:spPr>
          <a:xfrm>
            <a:off x="5200049" y="4610085"/>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40% </a:t>
            </a:r>
            <a:endParaRPr lang="en-US" sz="800" dirty="0">
              <a:solidFill>
                <a:schemeClr val="bg1"/>
              </a:solidFill>
              <a:latin typeface="Helvetica" pitchFamily="2" charset="0"/>
            </a:endParaRPr>
          </a:p>
        </p:txBody>
      </p:sp>
      <p:sp>
        <p:nvSpPr>
          <p:cNvPr id="57" name="Oval 56">
            <a:extLst>
              <a:ext uri="{FF2B5EF4-FFF2-40B4-BE49-F238E27FC236}">
                <a16:creationId xmlns:a16="http://schemas.microsoft.com/office/drawing/2014/main" id="{C9F0DFEE-D7A1-8C47-9C51-14DDFD032DF6}"/>
              </a:ext>
            </a:extLst>
          </p:cNvPr>
          <p:cNvSpPr/>
          <p:nvPr/>
        </p:nvSpPr>
        <p:spPr>
          <a:xfrm>
            <a:off x="6554846" y="4351724"/>
            <a:ext cx="924477" cy="921236"/>
          </a:xfrm>
          <a:prstGeom prst="ellipse">
            <a:avLst/>
          </a:prstGeom>
          <a:solidFill>
            <a:srgbClr val="007CB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E7FFEA91-CE98-AC41-9F76-0DFE348792DB}"/>
              </a:ext>
            </a:extLst>
          </p:cNvPr>
          <p:cNvSpPr txBox="1"/>
          <p:nvPr/>
        </p:nvSpPr>
        <p:spPr>
          <a:xfrm>
            <a:off x="6583372" y="4610085"/>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44% </a:t>
            </a:r>
            <a:endParaRPr lang="en-US" sz="800" dirty="0">
              <a:solidFill>
                <a:schemeClr val="bg1"/>
              </a:solidFill>
              <a:latin typeface="Helvetica" pitchFamily="2" charset="0"/>
            </a:endParaRPr>
          </a:p>
        </p:txBody>
      </p:sp>
      <p:sp>
        <p:nvSpPr>
          <p:cNvPr id="59" name="Oval 58">
            <a:extLst>
              <a:ext uri="{FF2B5EF4-FFF2-40B4-BE49-F238E27FC236}">
                <a16:creationId xmlns:a16="http://schemas.microsoft.com/office/drawing/2014/main" id="{E0CA673B-7073-D04A-BBD6-D6DFCD16D2AD}"/>
              </a:ext>
            </a:extLst>
          </p:cNvPr>
          <p:cNvSpPr/>
          <p:nvPr/>
        </p:nvSpPr>
        <p:spPr>
          <a:xfrm>
            <a:off x="7914723" y="4351724"/>
            <a:ext cx="924477" cy="921236"/>
          </a:xfrm>
          <a:prstGeom prst="ellipse">
            <a:avLst/>
          </a:prstGeom>
          <a:solidFill>
            <a:srgbClr val="0A539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A6C87A9-4FD1-4040-9E34-237D8A7DD651}"/>
              </a:ext>
            </a:extLst>
          </p:cNvPr>
          <p:cNvSpPr txBox="1"/>
          <p:nvPr/>
        </p:nvSpPr>
        <p:spPr>
          <a:xfrm>
            <a:off x="7943249" y="4610085"/>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47% </a:t>
            </a:r>
            <a:endParaRPr lang="en-US" sz="800" dirty="0">
              <a:solidFill>
                <a:schemeClr val="bg1"/>
              </a:solidFill>
              <a:latin typeface="Helvetica" pitchFamily="2" charset="0"/>
            </a:endParaRPr>
          </a:p>
        </p:txBody>
      </p:sp>
      <p:sp>
        <p:nvSpPr>
          <p:cNvPr id="61" name="Oval 60">
            <a:extLst>
              <a:ext uri="{FF2B5EF4-FFF2-40B4-BE49-F238E27FC236}">
                <a16:creationId xmlns:a16="http://schemas.microsoft.com/office/drawing/2014/main" id="{00307E10-B437-614E-BA0E-FDA0E3E51D4A}"/>
              </a:ext>
            </a:extLst>
          </p:cNvPr>
          <p:cNvSpPr/>
          <p:nvPr/>
        </p:nvSpPr>
        <p:spPr>
          <a:xfrm>
            <a:off x="9286323" y="4351724"/>
            <a:ext cx="924477" cy="921236"/>
          </a:xfrm>
          <a:prstGeom prst="ellipse">
            <a:avLst/>
          </a:prstGeom>
          <a:solidFill>
            <a:srgbClr val="00346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32D87C08-0009-DB42-9411-464F861542C0}"/>
              </a:ext>
            </a:extLst>
          </p:cNvPr>
          <p:cNvSpPr txBox="1"/>
          <p:nvPr/>
        </p:nvSpPr>
        <p:spPr>
          <a:xfrm>
            <a:off x="9314849" y="4610085"/>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43% </a:t>
            </a:r>
            <a:endParaRPr lang="en-US" sz="800" dirty="0">
              <a:solidFill>
                <a:schemeClr val="bg1"/>
              </a:solidFill>
              <a:latin typeface="Helvetica" pitchFamily="2" charset="0"/>
            </a:endParaRPr>
          </a:p>
        </p:txBody>
      </p:sp>
      <p:sp>
        <p:nvSpPr>
          <p:cNvPr id="64" name="Oval 63">
            <a:extLst>
              <a:ext uri="{FF2B5EF4-FFF2-40B4-BE49-F238E27FC236}">
                <a16:creationId xmlns:a16="http://schemas.microsoft.com/office/drawing/2014/main" id="{2E6F7D1D-A333-FA4C-BD6C-8EC8E0AAE709}"/>
              </a:ext>
            </a:extLst>
          </p:cNvPr>
          <p:cNvSpPr/>
          <p:nvPr/>
        </p:nvSpPr>
        <p:spPr>
          <a:xfrm>
            <a:off x="5171523" y="5629615"/>
            <a:ext cx="924477" cy="921236"/>
          </a:xfrm>
          <a:prstGeom prst="ellipse">
            <a:avLst/>
          </a:prstGeom>
          <a:solidFill>
            <a:srgbClr val="EE5427"/>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6516C63-F295-4447-A098-B3EDEB695E00}"/>
              </a:ext>
            </a:extLst>
          </p:cNvPr>
          <p:cNvSpPr txBox="1"/>
          <p:nvPr/>
        </p:nvSpPr>
        <p:spPr>
          <a:xfrm>
            <a:off x="5200049" y="5887976"/>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50% </a:t>
            </a:r>
            <a:endParaRPr lang="en-US" sz="800" dirty="0">
              <a:solidFill>
                <a:schemeClr val="bg1"/>
              </a:solidFill>
              <a:latin typeface="Helvetica" pitchFamily="2" charset="0"/>
            </a:endParaRPr>
          </a:p>
        </p:txBody>
      </p:sp>
      <p:sp>
        <p:nvSpPr>
          <p:cNvPr id="66" name="Oval 65">
            <a:extLst>
              <a:ext uri="{FF2B5EF4-FFF2-40B4-BE49-F238E27FC236}">
                <a16:creationId xmlns:a16="http://schemas.microsoft.com/office/drawing/2014/main" id="{BF524AED-E114-AA41-9F05-9C7F467A70E3}"/>
              </a:ext>
            </a:extLst>
          </p:cNvPr>
          <p:cNvSpPr/>
          <p:nvPr/>
        </p:nvSpPr>
        <p:spPr>
          <a:xfrm>
            <a:off x="6554846" y="5629615"/>
            <a:ext cx="924477" cy="921236"/>
          </a:xfrm>
          <a:prstGeom prst="ellipse">
            <a:avLst/>
          </a:prstGeom>
          <a:solidFill>
            <a:srgbClr val="007CB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EAF296EF-0590-5F4E-9A41-EE2D16B10E24}"/>
              </a:ext>
            </a:extLst>
          </p:cNvPr>
          <p:cNvSpPr txBox="1"/>
          <p:nvPr/>
        </p:nvSpPr>
        <p:spPr>
          <a:xfrm>
            <a:off x="6583372" y="5887976"/>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58% </a:t>
            </a:r>
            <a:endParaRPr lang="en-US" sz="800" dirty="0">
              <a:solidFill>
                <a:schemeClr val="bg1"/>
              </a:solidFill>
              <a:latin typeface="Helvetica" pitchFamily="2" charset="0"/>
            </a:endParaRPr>
          </a:p>
        </p:txBody>
      </p:sp>
      <p:sp>
        <p:nvSpPr>
          <p:cNvPr id="68" name="Oval 67">
            <a:extLst>
              <a:ext uri="{FF2B5EF4-FFF2-40B4-BE49-F238E27FC236}">
                <a16:creationId xmlns:a16="http://schemas.microsoft.com/office/drawing/2014/main" id="{E934BCD7-65A4-B144-AF8E-CC71230660AF}"/>
              </a:ext>
            </a:extLst>
          </p:cNvPr>
          <p:cNvSpPr/>
          <p:nvPr/>
        </p:nvSpPr>
        <p:spPr>
          <a:xfrm>
            <a:off x="7914723" y="5629615"/>
            <a:ext cx="924477" cy="921236"/>
          </a:xfrm>
          <a:prstGeom prst="ellipse">
            <a:avLst/>
          </a:prstGeom>
          <a:solidFill>
            <a:srgbClr val="0A539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BD49EA3F-B20A-8441-8713-47E9D4EC4275}"/>
              </a:ext>
            </a:extLst>
          </p:cNvPr>
          <p:cNvSpPr txBox="1"/>
          <p:nvPr/>
        </p:nvSpPr>
        <p:spPr>
          <a:xfrm>
            <a:off x="7943249" y="5887976"/>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62% </a:t>
            </a:r>
            <a:endParaRPr lang="en-US" sz="800" dirty="0">
              <a:solidFill>
                <a:schemeClr val="bg1"/>
              </a:solidFill>
              <a:latin typeface="Helvetica" pitchFamily="2" charset="0"/>
            </a:endParaRPr>
          </a:p>
        </p:txBody>
      </p:sp>
      <p:sp>
        <p:nvSpPr>
          <p:cNvPr id="70" name="Oval 69">
            <a:extLst>
              <a:ext uri="{FF2B5EF4-FFF2-40B4-BE49-F238E27FC236}">
                <a16:creationId xmlns:a16="http://schemas.microsoft.com/office/drawing/2014/main" id="{D3E81AC1-13CC-EE45-B531-888A9175F80A}"/>
              </a:ext>
            </a:extLst>
          </p:cNvPr>
          <p:cNvSpPr/>
          <p:nvPr/>
        </p:nvSpPr>
        <p:spPr>
          <a:xfrm>
            <a:off x="9286323" y="5629615"/>
            <a:ext cx="924477" cy="921236"/>
          </a:xfrm>
          <a:prstGeom prst="ellipse">
            <a:avLst/>
          </a:prstGeom>
          <a:solidFill>
            <a:srgbClr val="00346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2B7757CF-04C0-2346-A22A-92AB74043F71}"/>
              </a:ext>
            </a:extLst>
          </p:cNvPr>
          <p:cNvSpPr txBox="1"/>
          <p:nvPr/>
        </p:nvSpPr>
        <p:spPr>
          <a:xfrm>
            <a:off x="9314849" y="5887976"/>
            <a:ext cx="924477" cy="451406"/>
          </a:xfrm>
          <a:prstGeom prst="rect">
            <a:avLst/>
          </a:prstGeom>
          <a:noFill/>
        </p:spPr>
        <p:txBody>
          <a:bodyPr wrap="square" rtlCol="0">
            <a:spAutoFit/>
          </a:bodyPr>
          <a:lstStyle/>
          <a:p>
            <a:pPr algn="ctr">
              <a:lnSpc>
                <a:spcPts val="2800"/>
              </a:lnSpc>
            </a:pPr>
            <a:r>
              <a:rPr lang="en-US" sz="2400" dirty="0">
                <a:solidFill>
                  <a:schemeClr val="bg1"/>
                </a:solidFill>
                <a:latin typeface="Helvetica" pitchFamily="2" charset="0"/>
              </a:rPr>
              <a:t>62% </a:t>
            </a:r>
            <a:endParaRPr lang="en-US" sz="800" dirty="0">
              <a:solidFill>
                <a:schemeClr val="bg1"/>
              </a:solidFill>
              <a:latin typeface="Helvetica" pitchFamily="2" charset="0"/>
            </a:endParaRPr>
          </a:p>
        </p:txBody>
      </p:sp>
      <p:cxnSp>
        <p:nvCxnSpPr>
          <p:cNvPr id="86" name="Straight Connector 85">
            <a:extLst>
              <a:ext uri="{FF2B5EF4-FFF2-40B4-BE49-F238E27FC236}">
                <a16:creationId xmlns:a16="http://schemas.microsoft.com/office/drawing/2014/main" id="{BDF4EAF5-C3F8-684C-B1FE-C90922BF927B}"/>
              </a:ext>
            </a:extLst>
          </p:cNvPr>
          <p:cNvCxnSpPr>
            <a:cxnSpLocks/>
          </p:cNvCxnSpPr>
          <p:nvPr/>
        </p:nvCxnSpPr>
        <p:spPr>
          <a:xfrm>
            <a:off x="4935463" y="1997057"/>
            <a:ext cx="0" cy="4746700"/>
          </a:xfrm>
          <a:prstGeom prst="line">
            <a:avLst/>
          </a:prstGeom>
          <a:ln>
            <a:solidFill>
              <a:srgbClr val="007C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286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EC50D8-8606-3840-89F6-E0EEF36C5258}"/>
              </a:ext>
            </a:extLst>
          </p:cNvPr>
          <p:cNvSpPr>
            <a:spLocks noGrp="1"/>
          </p:cNvSpPr>
          <p:nvPr>
            <p:ph type="body" sz="quarter" idx="10"/>
          </p:nvPr>
        </p:nvSpPr>
        <p:spPr>
          <a:xfrm>
            <a:off x="1885950" y="3829050"/>
            <a:ext cx="8045450" cy="1754188"/>
          </a:xfrm>
        </p:spPr>
        <p:txBody>
          <a:bodyPr>
            <a:noAutofit/>
          </a:bodyPr>
          <a:lstStyle/>
          <a:p>
            <a:r>
              <a:rPr lang="en-US" dirty="0"/>
              <a:t>Parents show strong support </a:t>
            </a:r>
            <a:br>
              <a:rPr lang="en-US" dirty="0"/>
            </a:br>
            <a:r>
              <a:rPr lang="en-US" dirty="0"/>
              <a:t>for expanding afterschool opportunities</a:t>
            </a:r>
          </a:p>
          <a:p>
            <a:endParaRPr lang="en-US" dirty="0"/>
          </a:p>
        </p:txBody>
      </p:sp>
      <p:sp>
        <p:nvSpPr>
          <p:cNvPr id="3" name="Text Placeholder 2">
            <a:extLst>
              <a:ext uri="{FF2B5EF4-FFF2-40B4-BE49-F238E27FC236}">
                <a16:creationId xmlns:a16="http://schemas.microsoft.com/office/drawing/2014/main" id="{E0CA711F-B6DD-214F-B856-A8595414D309}"/>
              </a:ext>
            </a:extLst>
          </p:cNvPr>
          <p:cNvSpPr>
            <a:spLocks noGrp="1"/>
          </p:cNvSpPr>
          <p:nvPr>
            <p:ph type="body" sz="quarter" idx="11"/>
          </p:nvPr>
        </p:nvSpPr>
        <p:spPr>
          <a:xfrm>
            <a:off x="1885950" y="2222500"/>
            <a:ext cx="2535443" cy="820738"/>
          </a:xfrm>
        </p:spPr>
        <p:txBody>
          <a:bodyPr>
            <a:normAutofit lnSpcReduction="10000"/>
          </a:bodyPr>
          <a:lstStyle/>
          <a:p>
            <a:r>
              <a:rPr lang="en-US" dirty="0"/>
              <a:t>5.</a:t>
            </a:r>
          </a:p>
        </p:txBody>
      </p:sp>
      <p:pic>
        <p:nvPicPr>
          <p:cNvPr id="13" name="Picture 12">
            <a:extLst>
              <a:ext uri="{FF2B5EF4-FFF2-40B4-BE49-F238E27FC236}">
                <a16:creationId xmlns:a16="http://schemas.microsoft.com/office/drawing/2014/main" id="{CD2A6EF5-AFC2-C344-B1D9-660250030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Tree>
    <p:extLst>
      <p:ext uri="{BB962C8B-B14F-4D97-AF65-F5344CB8AC3E}">
        <p14:creationId xmlns:p14="http://schemas.microsoft.com/office/powerpoint/2010/main" val="87356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B3D5408-54F4-164E-98BC-BBF3FA0C299F}"/>
              </a:ext>
            </a:extLst>
          </p:cNvPr>
          <p:cNvSpPr/>
          <p:nvPr/>
        </p:nvSpPr>
        <p:spPr>
          <a:xfrm>
            <a:off x="8579421" y="5106905"/>
            <a:ext cx="2232068" cy="922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845E6CE-3FA5-D745-8411-E175B93E0849}"/>
              </a:ext>
            </a:extLst>
          </p:cNvPr>
          <p:cNvSpPr txBox="1"/>
          <p:nvPr/>
        </p:nvSpPr>
        <p:spPr>
          <a:xfrm>
            <a:off x="9131328" y="5108228"/>
            <a:ext cx="1680161" cy="923330"/>
          </a:xfrm>
          <a:prstGeom prst="rect">
            <a:avLst/>
          </a:prstGeom>
          <a:noFill/>
        </p:spPr>
        <p:txBody>
          <a:bodyPr wrap="square" rtlCol="0">
            <a:spAutoFit/>
          </a:bodyPr>
          <a:lstStyle/>
          <a:p>
            <a:pPr algn="ctr"/>
            <a:r>
              <a:rPr lang="en-US" sz="3600" b="1" dirty="0">
                <a:solidFill>
                  <a:srgbClr val="EE5427"/>
                </a:solidFill>
                <a:latin typeface="Helvetica" pitchFamily="2" charset="0"/>
              </a:rPr>
              <a:t>83%</a:t>
            </a:r>
          </a:p>
          <a:p>
            <a:pPr algn="ctr"/>
            <a:r>
              <a:rPr lang="en-US" dirty="0">
                <a:solidFill>
                  <a:srgbClr val="003462"/>
                </a:solidFill>
                <a:latin typeface="Helvetica" pitchFamily="2" charset="0"/>
              </a:rPr>
              <a:t>Republicans</a:t>
            </a:r>
          </a:p>
        </p:txBody>
      </p:sp>
      <p:sp>
        <p:nvSpPr>
          <p:cNvPr id="39" name="Rectangle 38">
            <a:extLst>
              <a:ext uri="{FF2B5EF4-FFF2-40B4-BE49-F238E27FC236}">
                <a16:creationId xmlns:a16="http://schemas.microsoft.com/office/drawing/2014/main" id="{55BE5BD4-85D0-E641-88D6-42AD1C9A433A}"/>
              </a:ext>
            </a:extLst>
          </p:cNvPr>
          <p:cNvSpPr/>
          <p:nvPr/>
        </p:nvSpPr>
        <p:spPr>
          <a:xfrm>
            <a:off x="10811489" y="5106905"/>
            <a:ext cx="82134" cy="922059"/>
          </a:xfrm>
          <a:prstGeom prst="rect">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0D42115-3799-9B41-895E-FC57D6FC4023}"/>
              </a:ext>
            </a:extLst>
          </p:cNvPr>
          <p:cNvSpPr/>
          <p:nvPr/>
        </p:nvSpPr>
        <p:spPr>
          <a:xfrm>
            <a:off x="5026539" y="5106905"/>
            <a:ext cx="2232068" cy="922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226FD8D-8A9B-174D-B4B2-901953CA6847}"/>
              </a:ext>
            </a:extLst>
          </p:cNvPr>
          <p:cNvSpPr txBox="1"/>
          <p:nvPr/>
        </p:nvSpPr>
        <p:spPr>
          <a:xfrm>
            <a:off x="5578446" y="5108228"/>
            <a:ext cx="1680161" cy="923330"/>
          </a:xfrm>
          <a:prstGeom prst="rect">
            <a:avLst/>
          </a:prstGeom>
          <a:noFill/>
        </p:spPr>
        <p:txBody>
          <a:bodyPr wrap="square" rtlCol="0">
            <a:spAutoFit/>
          </a:bodyPr>
          <a:lstStyle/>
          <a:p>
            <a:pPr algn="ctr"/>
            <a:r>
              <a:rPr lang="en-US" sz="3600" b="1" dirty="0">
                <a:solidFill>
                  <a:srgbClr val="378BD8"/>
                </a:solidFill>
                <a:latin typeface="Helvetica" pitchFamily="2" charset="0"/>
              </a:rPr>
              <a:t>87%</a:t>
            </a:r>
          </a:p>
          <a:p>
            <a:pPr algn="ctr"/>
            <a:r>
              <a:rPr lang="en-US" dirty="0">
                <a:solidFill>
                  <a:srgbClr val="003462"/>
                </a:solidFill>
                <a:latin typeface="Helvetica" pitchFamily="2" charset="0"/>
              </a:rPr>
              <a:t>Independents</a:t>
            </a:r>
          </a:p>
        </p:txBody>
      </p:sp>
      <p:sp>
        <p:nvSpPr>
          <p:cNvPr id="32" name="Rectangle 31">
            <a:extLst>
              <a:ext uri="{FF2B5EF4-FFF2-40B4-BE49-F238E27FC236}">
                <a16:creationId xmlns:a16="http://schemas.microsoft.com/office/drawing/2014/main" id="{6DAD4EA4-0AC4-634A-A4FE-9E80AE0C382E}"/>
              </a:ext>
            </a:extLst>
          </p:cNvPr>
          <p:cNvSpPr/>
          <p:nvPr/>
        </p:nvSpPr>
        <p:spPr>
          <a:xfrm>
            <a:off x="7258607" y="5106905"/>
            <a:ext cx="82134" cy="922059"/>
          </a:xfrm>
          <a:prstGeom prst="rect">
            <a:avLst/>
          </a:prstGeom>
          <a:solidFill>
            <a:srgbClr val="378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EE6A47D-4F8B-7648-BC90-8D4ACF8FFE1D}"/>
              </a:ext>
            </a:extLst>
          </p:cNvPr>
          <p:cNvSpPr/>
          <p:nvPr/>
        </p:nvSpPr>
        <p:spPr>
          <a:xfrm>
            <a:off x="1475582" y="5106905"/>
            <a:ext cx="2232068" cy="922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992CF68-3A2B-154F-BD29-8D2B8482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8" name="TextBox 7">
            <a:extLst>
              <a:ext uri="{FF2B5EF4-FFF2-40B4-BE49-F238E27FC236}">
                <a16:creationId xmlns:a16="http://schemas.microsoft.com/office/drawing/2014/main" id="{7BB698F2-EC19-4DFD-89EA-55A2EC883978}"/>
              </a:ext>
            </a:extLst>
          </p:cNvPr>
          <p:cNvSpPr txBox="1"/>
          <p:nvPr/>
        </p:nvSpPr>
        <p:spPr>
          <a:xfrm>
            <a:off x="18112" y="6622128"/>
            <a:ext cx="4896420" cy="246221"/>
          </a:xfrm>
          <a:prstGeom prst="rect">
            <a:avLst/>
          </a:prstGeom>
          <a:noFill/>
        </p:spPr>
        <p:txBody>
          <a:bodyPr wrap="square" rtlCol="0">
            <a:spAutoFit/>
          </a:bodyPr>
          <a:lstStyle/>
          <a:p>
            <a:r>
              <a:rPr lang="en-US" sz="1000" i="1" dirty="0">
                <a:solidFill>
                  <a:schemeClr val="tx1">
                    <a:lumMod val="50000"/>
                    <a:lumOff val="50000"/>
                  </a:schemeClr>
                </a:solidFill>
              </a:rPr>
              <a:t>Base= Iowa parents (n=305)</a:t>
            </a:r>
          </a:p>
        </p:txBody>
      </p:sp>
      <p:pic>
        <p:nvPicPr>
          <p:cNvPr id="15" name="Picture 14">
            <a:extLst>
              <a:ext uri="{FF2B5EF4-FFF2-40B4-BE49-F238E27FC236}">
                <a16:creationId xmlns:a16="http://schemas.microsoft.com/office/drawing/2014/main" id="{C3A9993C-F6CF-DD43-820C-77B044470184}"/>
              </a:ext>
            </a:extLst>
          </p:cNvPr>
          <p:cNvPicPr>
            <a:picLocks noChangeAspect="1"/>
          </p:cNvPicPr>
          <p:nvPr/>
        </p:nvPicPr>
        <p:blipFill rotWithShape="1">
          <a:blip r:embed="rId4">
            <a:extLst>
              <a:ext uri="{28A0092B-C50C-407E-A947-70E740481C1C}">
                <a14:useLocalDpi xmlns:a14="http://schemas.microsoft.com/office/drawing/2010/main" val="0"/>
              </a:ext>
            </a:extLst>
          </a:blip>
          <a:srcRect l="66311" t="23738" r="-80" b="20631"/>
          <a:stretch/>
        </p:blipFill>
        <p:spPr>
          <a:xfrm>
            <a:off x="7817691" y="702336"/>
            <a:ext cx="3194098" cy="3095243"/>
          </a:xfrm>
          <a:prstGeom prst="rect">
            <a:avLst/>
          </a:prstGeom>
        </p:spPr>
      </p:pic>
      <p:sp>
        <p:nvSpPr>
          <p:cNvPr id="17" name="TextBox 16">
            <a:extLst>
              <a:ext uri="{FF2B5EF4-FFF2-40B4-BE49-F238E27FC236}">
                <a16:creationId xmlns:a16="http://schemas.microsoft.com/office/drawing/2014/main" id="{E8EFD526-7053-4549-82F7-EDE3E6447AD2}"/>
              </a:ext>
            </a:extLst>
          </p:cNvPr>
          <p:cNvSpPr txBox="1"/>
          <p:nvPr/>
        </p:nvSpPr>
        <p:spPr>
          <a:xfrm>
            <a:off x="998871" y="4513741"/>
            <a:ext cx="4846758" cy="369332"/>
          </a:xfrm>
          <a:prstGeom prst="rect">
            <a:avLst/>
          </a:prstGeom>
          <a:noFill/>
        </p:spPr>
        <p:txBody>
          <a:bodyPr wrap="square" rtlCol="0">
            <a:spAutoFit/>
          </a:bodyPr>
          <a:lstStyle/>
          <a:p>
            <a:r>
              <a:rPr lang="en-US" dirty="0">
                <a:solidFill>
                  <a:srgbClr val="003462"/>
                </a:solidFill>
                <a:latin typeface="Helvetica" pitchFamily="2" charset="0"/>
              </a:rPr>
              <a:t>Support in Iowa is strong and bipartisan:</a:t>
            </a:r>
          </a:p>
        </p:txBody>
      </p:sp>
      <p:sp>
        <p:nvSpPr>
          <p:cNvPr id="4" name="Title 3">
            <a:extLst>
              <a:ext uri="{FF2B5EF4-FFF2-40B4-BE49-F238E27FC236}">
                <a16:creationId xmlns:a16="http://schemas.microsoft.com/office/drawing/2014/main" id="{70496063-F865-6847-818B-6ADC9F935560}"/>
              </a:ext>
            </a:extLst>
          </p:cNvPr>
          <p:cNvSpPr>
            <a:spLocks noGrp="1"/>
          </p:cNvSpPr>
          <p:nvPr>
            <p:ph type="title"/>
          </p:nvPr>
        </p:nvSpPr>
        <p:spPr>
          <a:xfrm>
            <a:off x="838200" y="134285"/>
            <a:ext cx="10515600" cy="1325563"/>
          </a:xfrm>
        </p:spPr>
        <p:txBody>
          <a:bodyPr/>
          <a:lstStyle/>
          <a:p>
            <a:r>
              <a:rPr lang="en-US" dirty="0"/>
              <a:t>Nearly 9 in 10 Iowa parents support investment in afterschool programs </a:t>
            </a:r>
          </a:p>
        </p:txBody>
      </p:sp>
      <p:grpSp>
        <p:nvGrpSpPr>
          <p:cNvPr id="12" name="Group 11">
            <a:extLst>
              <a:ext uri="{FF2B5EF4-FFF2-40B4-BE49-F238E27FC236}">
                <a16:creationId xmlns:a16="http://schemas.microsoft.com/office/drawing/2014/main" id="{02EC1548-2131-CF40-B96D-235CD75B3F24}"/>
              </a:ext>
            </a:extLst>
          </p:cNvPr>
          <p:cNvGrpSpPr/>
          <p:nvPr/>
        </p:nvGrpSpPr>
        <p:grpSpPr>
          <a:xfrm>
            <a:off x="1122967" y="2210079"/>
            <a:ext cx="6390386" cy="1587500"/>
            <a:chOff x="3515179" y="2709344"/>
            <a:chExt cx="6390386" cy="1587500"/>
          </a:xfrm>
        </p:grpSpPr>
        <p:sp>
          <p:nvSpPr>
            <p:cNvPr id="18" name="Rectangle 17">
              <a:extLst>
                <a:ext uri="{FF2B5EF4-FFF2-40B4-BE49-F238E27FC236}">
                  <a16:creationId xmlns:a16="http://schemas.microsoft.com/office/drawing/2014/main" id="{8C09499F-09ED-6941-ADA9-A3DDDDC412AC}"/>
                </a:ext>
              </a:extLst>
            </p:cNvPr>
            <p:cNvSpPr/>
            <p:nvPr/>
          </p:nvSpPr>
          <p:spPr>
            <a:xfrm>
              <a:off x="3515179" y="2709344"/>
              <a:ext cx="6157542" cy="1587500"/>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441C6CC8-2468-D245-9AD5-B9CA701FA450}"/>
                </a:ext>
              </a:extLst>
            </p:cNvPr>
            <p:cNvSpPr/>
            <p:nvPr/>
          </p:nvSpPr>
          <p:spPr>
            <a:xfrm rot="5400000">
              <a:off x="9579593" y="3456669"/>
              <a:ext cx="419100" cy="232844"/>
            </a:xfrm>
            <a:prstGeom prst="triangl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6436CD6-CE7C-3844-82FE-406BC9284F9E}"/>
              </a:ext>
            </a:extLst>
          </p:cNvPr>
          <p:cNvSpPr txBox="1"/>
          <p:nvPr/>
        </p:nvSpPr>
        <p:spPr>
          <a:xfrm>
            <a:off x="1475581" y="2414468"/>
            <a:ext cx="5692633" cy="1348061"/>
          </a:xfrm>
          <a:prstGeom prst="rect">
            <a:avLst/>
          </a:prstGeom>
          <a:noFill/>
        </p:spPr>
        <p:txBody>
          <a:bodyPr wrap="square" rtlCol="0">
            <a:spAutoFit/>
          </a:bodyPr>
          <a:lstStyle/>
          <a:p>
            <a:pPr>
              <a:lnSpc>
                <a:spcPct val="120000"/>
              </a:lnSpc>
            </a:pPr>
            <a:r>
              <a:rPr lang="en-US" sz="2800" b="1" dirty="0">
                <a:solidFill>
                  <a:schemeClr val="bg1"/>
                </a:solidFill>
                <a:latin typeface="Helvetica" pitchFamily="2" charset="0"/>
              </a:rPr>
              <a:t>86% </a:t>
            </a:r>
            <a:r>
              <a:rPr lang="en-US" sz="2000" dirty="0">
                <a:solidFill>
                  <a:schemeClr val="bg1"/>
                </a:solidFill>
                <a:latin typeface="Helvetica Light" panose="020B0403020202020204" pitchFamily="34" charset="0"/>
              </a:rPr>
              <a:t>of parents in Iowa favor public funding of</a:t>
            </a:r>
            <a:br>
              <a:rPr lang="en-US" sz="2000" dirty="0">
                <a:solidFill>
                  <a:schemeClr val="bg1"/>
                </a:solidFill>
                <a:latin typeface="Helvetica Light" panose="020B0403020202020204" pitchFamily="34" charset="0"/>
              </a:rPr>
            </a:br>
            <a:r>
              <a:rPr lang="en-US" sz="2000" dirty="0">
                <a:solidFill>
                  <a:schemeClr val="bg1"/>
                </a:solidFill>
                <a:latin typeface="Helvetica Light" panose="020B0403020202020204" pitchFamily="34" charset="0"/>
              </a:rPr>
              <a:t>afterschool programs to expand opportunities</a:t>
            </a:r>
            <a:br>
              <a:rPr lang="en-US" sz="2000" dirty="0">
                <a:solidFill>
                  <a:schemeClr val="bg1"/>
                </a:solidFill>
                <a:latin typeface="Helvetica Light" panose="020B0403020202020204" pitchFamily="34" charset="0"/>
              </a:rPr>
            </a:br>
            <a:r>
              <a:rPr lang="en-US" sz="2000" dirty="0">
                <a:solidFill>
                  <a:schemeClr val="bg1"/>
                </a:solidFill>
                <a:latin typeface="Helvetica Light" panose="020B0403020202020204" pitchFamily="34" charset="0"/>
              </a:rPr>
              <a:t>for kids in underserved communities</a:t>
            </a:r>
          </a:p>
        </p:txBody>
      </p:sp>
      <p:pic>
        <p:nvPicPr>
          <p:cNvPr id="6" name="Picture 5" descr="Icon&#10;&#10;Description automatically generated">
            <a:extLst>
              <a:ext uri="{FF2B5EF4-FFF2-40B4-BE49-F238E27FC236}">
                <a16:creationId xmlns:a16="http://schemas.microsoft.com/office/drawing/2014/main" id="{A3D84140-1906-1C4F-9825-1A8DAF7166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871" y="5023191"/>
            <a:ext cx="1113595" cy="1113595"/>
          </a:xfrm>
          <a:prstGeom prst="rect">
            <a:avLst/>
          </a:prstGeom>
        </p:spPr>
      </p:pic>
      <p:sp>
        <p:nvSpPr>
          <p:cNvPr id="22" name="TextBox 21">
            <a:extLst>
              <a:ext uri="{FF2B5EF4-FFF2-40B4-BE49-F238E27FC236}">
                <a16:creationId xmlns:a16="http://schemas.microsoft.com/office/drawing/2014/main" id="{6C7A13C2-A7B1-5541-8D46-93458E9EDD4F}"/>
              </a:ext>
            </a:extLst>
          </p:cNvPr>
          <p:cNvSpPr txBox="1"/>
          <p:nvPr/>
        </p:nvSpPr>
        <p:spPr>
          <a:xfrm>
            <a:off x="2027489" y="5108228"/>
            <a:ext cx="1680161" cy="923330"/>
          </a:xfrm>
          <a:prstGeom prst="rect">
            <a:avLst/>
          </a:prstGeom>
          <a:noFill/>
        </p:spPr>
        <p:txBody>
          <a:bodyPr wrap="square" rtlCol="0">
            <a:spAutoFit/>
          </a:bodyPr>
          <a:lstStyle/>
          <a:p>
            <a:pPr algn="ctr"/>
            <a:r>
              <a:rPr lang="en-US" sz="3600" b="1" dirty="0">
                <a:solidFill>
                  <a:srgbClr val="003462"/>
                </a:solidFill>
                <a:latin typeface="Helvetica" pitchFamily="2" charset="0"/>
              </a:rPr>
              <a:t>90%</a:t>
            </a:r>
          </a:p>
          <a:p>
            <a:pPr algn="ctr"/>
            <a:r>
              <a:rPr lang="en-US" dirty="0">
                <a:solidFill>
                  <a:srgbClr val="003462"/>
                </a:solidFill>
                <a:latin typeface="Helvetica" pitchFamily="2" charset="0"/>
              </a:rPr>
              <a:t>Democrats</a:t>
            </a:r>
          </a:p>
        </p:txBody>
      </p:sp>
      <p:pic>
        <p:nvPicPr>
          <p:cNvPr id="23" name="Picture 22">
            <a:extLst>
              <a:ext uri="{FF2B5EF4-FFF2-40B4-BE49-F238E27FC236}">
                <a16:creationId xmlns:a16="http://schemas.microsoft.com/office/drawing/2014/main" id="{C50067C2-6BBE-6B49-8452-FCEBAA73676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548616" y="5023191"/>
            <a:ext cx="1113595" cy="1113595"/>
          </a:xfrm>
          <a:prstGeom prst="rect">
            <a:avLst/>
          </a:prstGeom>
        </p:spPr>
      </p:pic>
      <p:pic>
        <p:nvPicPr>
          <p:cNvPr id="26" name="Picture 25">
            <a:extLst>
              <a:ext uri="{FF2B5EF4-FFF2-40B4-BE49-F238E27FC236}">
                <a16:creationId xmlns:a16="http://schemas.microsoft.com/office/drawing/2014/main" id="{C002D445-9E37-3540-A596-1449EDB8A13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053372" y="5023191"/>
            <a:ext cx="1113595" cy="1113595"/>
          </a:xfrm>
          <a:prstGeom prst="rect">
            <a:avLst/>
          </a:prstGeom>
        </p:spPr>
      </p:pic>
      <p:sp>
        <p:nvSpPr>
          <p:cNvPr id="29" name="Rectangle 28">
            <a:extLst>
              <a:ext uri="{FF2B5EF4-FFF2-40B4-BE49-F238E27FC236}">
                <a16:creationId xmlns:a16="http://schemas.microsoft.com/office/drawing/2014/main" id="{448D1B3C-128C-0E43-B1EA-8FA288BBD965}"/>
              </a:ext>
            </a:extLst>
          </p:cNvPr>
          <p:cNvSpPr/>
          <p:nvPr/>
        </p:nvSpPr>
        <p:spPr>
          <a:xfrm>
            <a:off x="3707650" y="5106905"/>
            <a:ext cx="82134" cy="922059"/>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0861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992CF68-3A2B-154F-BD29-8D2B84828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7" name="TextBox 6">
            <a:extLst>
              <a:ext uri="{FF2B5EF4-FFF2-40B4-BE49-F238E27FC236}">
                <a16:creationId xmlns:a16="http://schemas.microsoft.com/office/drawing/2014/main" id="{2342E161-B81A-4344-83E9-1CC78EB24523}"/>
              </a:ext>
            </a:extLst>
          </p:cNvPr>
          <p:cNvSpPr txBox="1"/>
          <p:nvPr/>
        </p:nvSpPr>
        <p:spPr>
          <a:xfrm>
            <a:off x="1150284" y="2436811"/>
            <a:ext cx="10138201" cy="1115242"/>
          </a:xfrm>
          <a:prstGeom prst="rect">
            <a:avLst/>
          </a:prstGeom>
          <a:noFill/>
        </p:spPr>
        <p:txBody>
          <a:bodyPr wrap="square" rtlCol="0">
            <a:spAutoFit/>
          </a:bodyPr>
          <a:lstStyle/>
          <a:p>
            <a:pPr>
              <a:lnSpc>
                <a:spcPts val="2700"/>
              </a:lnSpc>
            </a:pPr>
            <a:r>
              <a:rPr lang="en-US" sz="2000" dirty="0">
                <a:solidFill>
                  <a:srgbClr val="003462"/>
                </a:solidFill>
                <a:latin typeface="Helvetica" pitchFamily="2" charset="0"/>
              </a:rPr>
              <a:t>In the face of the ongoing pandemic, parents nationally continue to see afterschool programs as a resource to promote their child’s growth and development while also helping parents maintain or find employment. </a:t>
            </a:r>
          </a:p>
        </p:txBody>
      </p:sp>
      <p:sp>
        <p:nvSpPr>
          <p:cNvPr id="8" name="TextBox 7">
            <a:extLst>
              <a:ext uri="{FF2B5EF4-FFF2-40B4-BE49-F238E27FC236}">
                <a16:creationId xmlns:a16="http://schemas.microsoft.com/office/drawing/2014/main" id="{7BB698F2-EC19-4DFD-89EA-55A2EC883978}"/>
              </a:ext>
            </a:extLst>
          </p:cNvPr>
          <p:cNvSpPr txBox="1"/>
          <p:nvPr/>
        </p:nvSpPr>
        <p:spPr>
          <a:xfrm>
            <a:off x="18112" y="6622128"/>
            <a:ext cx="4896420" cy="246221"/>
          </a:xfrm>
          <a:prstGeom prst="rect">
            <a:avLst/>
          </a:prstGeom>
          <a:noFill/>
        </p:spPr>
        <p:txBody>
          <a:bodyPr wrap="square" rtlCol="0">
            <a:spAutoFit/>
          </a:bodyPr>
          <a:lstStyle/>
          <a:p>
            <a:r>
              <a:rPr lang="en-US" sz="1000" i="1" dirty="0">
                <a:solidFill>
                  <a:schemeClr val="tx1">
                    <a:lumMod val="50000"/>
                    <a:lumOff val="50000"/>
                  </a:schemeClr>
                </a:solidFill>
              </a:rPr>
              <a:t>Base=Total respondents (N=1,202)</a:t>
            </a:r>
          </a:p>
        </p:txBody>
      </p:sp>
      <p:sp>
        <p:nvSpPr>
          <p:cNvPr id="18" name="Rectangle 17">
            <a:extLst>
              <a:ext uri="{FF2B5EF4-FFF2-40B4-BE49-F238E27FC236}">
                <a16:creationId xmlns:a16="http://schemas.microsoft.com/office/drawing/2014/main" id="{11DB8ECA-E972-0844-9F0B-EDDF13BFC33E}"/>
              </a:ext>
            </a:extLst>
          </p:cNvPr>
          <p:cNvSpPr/>
          <p:nvPr/>
        </p:nvSpPr>
        <p:spPr>
          <a:xfrm>
            <a:off x="3129454" y="4353312"/>
            <a:ext cx="6968990" cy="1738938"/>
          </a:xfrm>
          <a:prstGeom prst="rect">
            <a:avLst/>
          </a:prstGeom>
        </p:spPr>
        <p:txBody>
          <a:bodyPr wrap="square">
            <a:spAutoFit/>
          </a:bodyPr>
          <a:lstStyle/>
          <a:p>
            <a:r>
              <a:rPr lang="en-US" sz="2800" dirty="0">
                <a:solidFill>
                  <a:srgbClr val="003462"/>
                </a:solidFill>
                <a:latin typeface="Helvetica" pitchFamily="2" charset="0"/>
              </a:rPr>
              <a:t>agreed that Congress should provide additional funding for afterschool programs to operate during virtual school days</a:t>
            </a:r>
          </a:p>
          <a:p>
            <a:br>
              <a:rPr lang="en-US" sz="1100" dirty="0">
                <a:solidFill>
                  <a:srgbClr val="378BD8"/>
                </a:solidFill>
                <a:latin typeface="Helvetica" pitchFamily="2" charset="0"/>
              </a:rPr>
            </a:br>
            <a:r>
              <a:rPr lang="en-US" sz="1200" dirty="0">
                <a:solidFill>
                  <a:srgbClr val="378BD8"/>
                </a:solidFill>
                <a:latin typeface="Helvetica" pitchFamily="2" charset="0"/>
              </a:rPr>
              <a:t>Based on an October 2020 national survey of parents</a:t>
            </a:r>
          </a:p>
        </p:txBody>
      </p:sp>
      <p:sp>
        <p:nvSpPr>
          <p:cNvPr id="6" name="Oval 5">
            <a:extLst>
              <a:ext uri="{FF2B5EF4-FFF2-40B4-BE49-F238E27FC236}">
                <a16:creationId xmlns:a16="http://schemas.microsoft.com/office/drawing/2014/main" id="{8615D7EC-CB75-F149-B421-5D86DAE1B87E}"/>
              </a:ext>
            </a:extLst>
          </p:cNvPr>
          <p:cNvSpPr/>
          <p:nvPr/>
        </p:nvSpPr>
        <p:spPr>
          <a:xfrm>
            <a:off x="980270" y="4146026"/>
            <a:ext cx="2036186" cy="2029048"/>
          </a:xfrm>
          <a:prstGeom prst="ellipse">
            <a:avLst/>
          </a:pr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3F44952-7BEA-6243-A497-7253C6C698B6}"/>
              </a:ext>
            </a:extLst>
          </p:cNvPr>
          <p:cNvSpPr txBox="1"/>
          <p:nvPr/>
        </p:nvSpPr>
        <p:spPr>
          <a:xfrm>
            <a:off x="622241" y="4987463"/>
            <a:ext cx="2752244" cy="791499"/>
          </a:xfrm>
          <a:prstGeom prst="rect">
            <a:avLst/>
          </a:prstGeom>
          <a:noFill/>
        </p:spPr>
        <p:txBody>
          <a:bodyPr wrap="square" rtlCol="0">
            <a:spAutoFit/>
          </a:bodyPr>
          <a:lstStyle/>
          <a:p>
            <a:pPr algn="ctr">
              <a:lnSpc>
                <a:spcPts val="2800"/>
              </a:lnSpc>
            </a:pPr>
            <a:r>
              <a:rPr lang="en-US" sz="5700" b="1" dirty="0">
                <a:solidFill>
                  <a:schemeClr val="bg1"/>
                </a:solidFill>
                <a:latin typeface="Helvetica" pitchFamily="2" charset="0"/>
              </a:rPr>
              <a:t>77% </a:t>
            </a:r>
            <a:br>
              <a:rPr lang="en-US" sz="5500" b="1" dirty="0">
                <a:solidFill>
                  <a:schemeClr val="bg1"/>
                </a:solidFill>
                <a:latin typeface="Helvetica" pitchFamily="2" charset="0"/>
              </a:rPr>
            </a:br>
            <a:r>
              <a:rPr lang="en-US" b="1" dirty="0">
                <a:solidFill>
                  <a:schemeClr val="bg1"/>
                </a:solidFill>
                <a:latin typeface="Helvetica" pitchFamily="2" charset="0"/>
              </a:rPr>
              <a:t>OF PARENTS </a:t>
            </a:r>
          </a:p>
        </p:txBody>
      </p:sp>
      <p:cxnSp>
        <p:nvCxnSpPr>
          <p:cNvPr id="20" name="Straight Connector 19">
            <a:extLst>
              <a:ext uri="{FF2B5EF4-FFF2-40B4-BE49-F238E27FC236}">
                <a16:creationId xmlns:a16="http://schemas.microsoft.com/office/drawing/2014/main" id="{80950102-622E-DF42-B04E-64478DBD99BB}"/>
              </a:ext>
            </a:extLst>
          </p:cNvPr>
          <p:cNvCxnSpPr>
            <a:cxnSpLocks/>
          </p:cNvCxnSpPr>
          <p:nvPr/>
        </p:nvCxnSpPr>
        <p:spPr>
          <a:xfrm>
            <a:off x="1238492" y="3813395"/>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E06A63CB-E768-3848-93FC-BC0EF6708B73}"/>
              </a:ext>
            </a:extLst>
          </p:cNvPr>
          <p:cNvSpPr>
            <a:spLocks noGrp="1"/>
          </p:cNvSpPr>
          <p:nvPr>
            <p:ph type="title"/>
          </p:nvPr>
        </p:nvSpPr>
        <p:spPr>
          <a:xfrm>
            <a:off x="838200" y="151480"/>
            <a:ext cx="10515600" cy="1325563"/>
          </a:xfrm>
        </p:spPr>
        <p:txBody>
          <a:bodyPr/>
          <a:lstStyle/>
          <a:p>
            <a:r>
              <a:rPr lang="en-US" dirty="0"/>
              <a:t>Parents support additional funding for afterschool during COVID school closures</a:t>
            </a:r>
          </a:p>
        </p:txBody>
      </p:sp>
    </p:spTree>
    <p:extLst>
      <p:ext uri="{BB962C8B-B14F-4D97-AF65-F5344CB8AC3E}">
        <p14:creationId xmlns:p14="http://schemas.microsoft.com/office/powerpoint/2010/main" val="115625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908455-82C1-8641-A708-4B14FEAB0785}"/>
              </a:ext>
            </a:extLst>
          </p:cNvPr>
          <p:cNvSpPr>
            <a:spLocks noGrp="1"/>
          </p:cNvSpPr>
          <p:nvPr>
            <p:ph type="body" sz="quarter" idx="10"/>
          </p:nvPr>
        </p:nvSpPr>
        <p:spPr>
          <a:xfrm>
            <a:off x="1096963" y="2076450"/>
            <a:ext cx="5594350" cy="1085850"/>
          </a:xfrm>
        </p:spPr>
        <p:txBody>
          <a:bodyPr>
            <a:normAutofit fontScale="77500" lnSpcReduction="20000"/>
          </a:bodyPr>
          <a:lstStyle/>
          <a:p>
            <a:pPr>
              <a:lnSpc>
                <a:spcPct val="130000"/>
              </a:lnSpc>
            </a:pPr>
            <a:r>
              <a:rPr lang="en-US" dirty="0"/>
              <a:t>After COVID concerns, the main barriers to participating in afterschool remain very similar to pre-COVID. </a:t>
            </a:r>
          </a:p>
        </p:txBody>
      </p:sp>
      <p:sp>
        <p:nvSpPr>
          <p:cNvPr id="8" name="Title 7">
            <a:extLst>
              <a:ext uri="{FF2B5EF4-FFF2-40B4-BE49-F238E27FC236}">
                <a16:creationId xmlns:a16="http://schemas.microsoft.com/office/drawing/2014/main" id="{C004B227-2857-1740-BE51-90F5D0ED443C}"/>
              </a:ext>
            </a:extLst>
          </p:cNvPr>
          <p:cNvSpPr>
            <a:spLocks noGrp="1"/>
          </p:cNvSpPr>
          <p:nvPr>
            <p:ph type="title"/>
          </p:nvPr>
        </p:nvSpPr>
        <p:spPr>
          <a:xfrm>
            <a:off x="838200" y="365125"/>
            <a:ext cx="10515600" cy="1325563"/>
          </a:xfrm>
        </p:spPr>
        <p:txBody>
          <a:bodyPr/>
          <a:lstStyle/>
          <a:p>
            <a:r>
              <a:rPr lang="en-US" dirty="0"/>
              <a:t>Fall 2020 Parent Survey Findings</a:t>
            </a:r>
          </a:p>
        </p:txBody>
      </p:sp>
      <p:sp>
        <p:nvSpPr>
          <p:cNvPr id="10" name="Rectangle 9">
            <a:extLst>
              <a:ext uri="{FF2B5EF4-FFF2-40B4-BE49-F238E27FC236}">
                <a16:creationId xmlns:a16="http://schemas.microsoft.com/office/drawing/2014/main" id="{908FAB5C-51B5-43D8-ABA2-0E9465835D5F}"/>
              </a:ext>
            </a:extLst>
          </p:cNvPr>
          <p:cNvSpPr/>
          <p:nvPr/>
        </p:nvSpPr>
        <p:spPr>
          <a:xfrm>
            <a:off x="285974" y="1750575"/>
            <a:ext cx="2543906" cy="480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Gadugi"/>
              <a:ea typeface="+mn-ea"/>
              <a:cs typeface="+mn-cs"/>
            </a:endParaRPr>
          </a:p>
        </p:txBody>
      </p:sp>
      <p:pic>
        <p:nvPicPr>
          <p:cNvPr id="36" name="Picture 35">
            <a:extLst>
              <a:ext uri="{FF2B5EF4-FFF2-40B4-BE49-F238E27FC236}">
                <a16:creationId xmlns:a16="http://schemas.microsoft.com/office/drawing/2014/main" id="{814087D4-2809-5244-B688-62C017F44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37" name="Content Placeholder 5">
            <a:extLst>
              <a:ext uri="{FF2B5EF4-FFF2-40B4-BE49-F238E27FC236}">
                <a16:creationId xmlns:a16="http://schemas.microsoft.com/office/drawing/2014/main" id="{DA0241DC-C303-B649-8665-7C690DAE19CE}"/>
              </a:ext>
            </a:extLst>
          </p:cNvPr>
          <p:cNvSpPr txBox="1">
            <a:spLocks/>
          </p:cNvSpPr>
          <p:nvPr/>
        </p:nvSpPr>
        <p:spPr>
          <a:xfrm>
            <a:off x="8396800" y="2485626"/>
            <a:ext cx="7011927" cy="5316876"/>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3000" dirty="0">
              <a:solidFill>
                <a:srgbClr val="003462"/>
              </a:solidFill>
              <a:latin typeface="Avenir" panose="02000503020000020003" pitchFamily="2" charset="0"/>
            </a:endParaRPr>
          </a:p>
        </p:txBody>
      </p:sp>
      <p:sp>
        <p:nvSpPr>
          <p:cNvPr id="47" name="Rectangle 46">
            <a:extLst>
              <a:ext uri="{FF2B5EF4-FFF2-40B4-BE49-F238E27FC236}">
                <a16:creationId xmlns:a16="http://schemas.microsoft.com/office/drawing/2014/main" id="{6A477145-9CB0-F44F-AE98-4E1470E1B68D}"/>
              </a:ext>
            </a:extLst>
          </p:cNvPr>
          <p:cNvSpPr/>
          <p:nvPr/>
        </p:nvSpPr>
        <p:spPr>
          <a:xfrm>
            <a:off x="915929" y="3841968"/>
            <a:ext cx="6096000" cy="1092607"/>
          </a:xfrm>
          <a:prstGeom prst="rect">
            <a:avLst/>
          </a:prstGeom>
        </p:spPr>
        <p:txBody>
          <a:bodyPr>
            <a:spAutoFit/>
          </a:bodyPr>
          <a:lstStyle/>
          <a:p>
            <a:pPr>
              <a:spcAft>
                <a:spcPts val="600"/>
              </a:spcAft>
            </a:pPr>
            <a:r>
              <a:rPr lang="en-US" sz="2000" b="1" dirty="0">
                <a:solidFill>
                  <a:srgbClr val="003462"/>
                </a:solidFill>
                <a:latin typeface="Helvetica" pitchFamily="2" charset="0"/>
              </a:rPr>
              <a:t>DESPITE CONCERNS, DEMAND IS HIGH</a:t>
            </a:r>
          </a:p>
          <a:p>
            <a:pPr>
              <a:spcAft>
                <a:spcPts val="1800"/>
              </a:spcAft>
            </a:pPr>
            <a:r>
              <a:rPr lang="en-US" sz="2000" dirty="0">
                <a:solidFill>
                  <a:srgbClr val="003462"/>
                </a:solidFill>
                <a:latin typeface="Helvetica" pitchFamily="2" charset="0"/>
              </a:rPr>
              <a:t>Even amidst COVID, 49% of children would participate in a program if one were available</a:t>
            </a:r>
          </a:p>
        </p:txBody>
      </p:sp>
      <p:sp>
        <p:nvSpPr>
          <p:cNvPr id="48" name="Rectangle 47">
            <a:extLst>
              <a:ext uri="{FF2B5EF4-FFF2-40B4-BE49-F238E27FC236}">
                <a16:creationId xmlns:a16="http://schemas.microsoft.com/office/drawing/2014/main" id="{364C34BE-BDCF-CA4E-B9DB-C6C23DB37F64}"/>
              </a:ext>
            </a:extLst>
          </p:cNvPr>
          <p:cNvSpPr/>
          <p:nvPr/>
        </p:nvSpPr>
        <p:spPr>
          <a:xfrm>
            <a:off x="915929" y="5400320"/>
            <a:ext cx="6096000" cy="1015663"/>
          </a:xfrm>
          <a:prstGeom prst="rect">
            <a:avLst/>
          </a:prstGeom>
        </p:spPr>
        <p:txBody>
          <a:bodyPr>
            <a:spAutoFit/>
          </a:bodyPr>
          <a:lstStyle/>
          <a:p>
            <a:r>
              <a:rPr lang="en-US" sz="2000" b="1" dirty="0">
                <a:solidFill>
                  <a:srgbClr val="003462"/>
                </a:solidFill>
                <a:latin typeface="Helvetica" pitchFamily="2" charset="0"/>
              </a:rPr>
              <a:t>PARENT SUPPORT FOR PUBLIC FUNDING REMAINS VERY STRONG </a:t>
            </a:r>
          </a:p>
          <a:p>
            <a:r>
              <a:rPr lang="en-US" sz="2000" dirty="0">
                <a:solidFill>
                  <a:srgbClr val="003462"/>
                </a:solidFill>
                <a:latin typeface="Helvetica" pitchFamily="2" charset="0"/>
              </a:rPr>
              <a:t>85% (Oct.) vs. 87% (pre-COVID)</a:t>
            </a:r>
            <a:endParaRPr lang="en-US" sz="3000" dirty="0">
              <a:solidFill>
                <a:srgbClr val="003462"/>
              </a:solidFill>
              <a:latin typeface="Helvetica" pitchFamily="2" charset="0"/>
            </a:endParaRPr>
          </a:p>
        </p:txBody>
      </p:sp>
      <p:cxnSp>
        <p:nvCxnSpPr>
          <p:cNvPr id="50" name="Straight Connector 49">
            <a:extLst>
              <a:ext uri="{FF2B5EF4-FFF2-40B4-BE49-F238E27FC236}">
                <a16:creationId xmlns:a16="http://schemas.microsoft.com/office/drawing/2014/main" id="{987F4D94-0A0D-BE44-B475-C47520FBB0E0}"/>
              </a:ext>
            </a:extLst>
          </p:cNvPr>
          <p:cNvCxnSpPr>
            <a:cxnSpLocks/>
          </p:cNvCxnSpPr>
          <p:nvPr/>
        </p:nvCxnSpPr>
        <p:spPr>
          <a:xfrm>
            <a:off x="1018636" y="5141196"/>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CF29E3E-D06E-4ACE-A685-0EEE9681EB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413" r="33143" b="7851"/>
          <a:stretch/>
        </p:blipFill>
        <p:spPr>
          <a:xfrm>
            <a:off x="8076184" y="1750575"/>
            <a:ext cx="3266691" cy="4320010"/>
          </a:xfrm>
          <a:prstGeom prst="rect">
            <a:avLst/>
          </a:prstGeom>
        </p:spPr>
      </p:pic>
    </p:spTree>
    <p:extLst>
      <p:ext uri="{BB962C8B-B14F-4D97-AF65-F5344CB8AC3E}">
        <p14:creationId xmlns:p14="http://schemas.microsoft.com/office/powerpoint/2010/main" val="637905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8AA9-0ED7-E443-AC95-0A567BBD9F96}"/>
              </a:ext>
            </a:extLst>
          </p:cNvPr>
          <p:cNvSpPr>
            <a:spLocks noGrp="1"/>
          </p:cNvSpPr>
          <p:nvPr>
            <p:ph type="title"/>
          </p:nvPr>
        </p:nvSpPr>
        <p:spPr/>
        <p:txBody>
          <a:bodyPr/>
          <a:lstStyle/>
          <a:p>
            <a:r>
              <a:rPr lang="en-US" dirty="0"/>
              <a:t>Fall 2020 Parent Survey Findings</a:t>
            </a:r>
          </a:p>
        </p:txBody>
      </p:sp>
      <p:sp>
        <p:nvSpPr>
          <p:cNvPr id="10" name="Rectangle 9">
            <a:extLst>
              <a:ext uri="{FF2B5EF4-FFF2-40B4-BE49-F238E27FC236}">
                <a16:creationId xmlns:a16="http://schemas.microsoft.com/office/drawing/2014/main" id="{908FAB5C-51B5-43D8-ABA2-0E9465835D5F}"/>
              </a:ext>
            </a:extLst>
          </p:cNvPr>
          <p:cNvSpPr/>
          <p:nvPr/>
        </p:nvSpPr>
        <p:spPr>
          <a:xfrm>
            <a:off x="285974" y="1750575"/>
            <a:ext cx="2543906" cy="480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Gadugi"/>
              <a:ea typeface="+mn-ea"/>
              <a:cs typeface="+mn-cs"/>
            </a:endParaRPr>
          </a:p>
        </p:txBody>
      </p:sp>
      <p:pic>
        <p:nvPicPr>
          <p:cNvPr id="36" name="Picture 35">
            <a:extLst>
              <a:ext uri="{FF2B5EF4-FFF2-40B4-BE49-F238E27FC236}">
                <a16:creationId xmlns:a16="http://schemas.microsoft.com/office/drawing/2014/main" id="{814087D4-2809-5244-B688-62C017F44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37" name="Content Placeholder 5">
            <a:extLst>
              <a:ext uri="{FF2B5EF4-FFF2-40B4-BE49-F238E27FC236}">
                <a16:creationId xmlns:a16="http://schemas.microsoft.com/office/drawing/2014/main" id="{DA0241DC-C303-B649-8665-7C690DAE19CE}"/>
              </a:ext>
            </a:extLst>
          </p:cNvPr>
          <p:cNvSpPr txBox="1">
            <a:spLocks/>
          </p:cNvSpPr>
          <p:nvPr/>
        </p:nvSpPr>
        <p:spPr>
          <a:xfrm>
            <a:off x="8396800" y="2485626"/>
            <a:ext cx="7011927" cy="5316876"/>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4"/>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3000" dirty="0">
              <a:solidFill>
                <a:srgbClr val="003462"/>
              </a:solidFill>
              <a:latin typeface="Avenir" panose="02000503020000020003" pitchFamily="2" charset="0"/>
            </a:endParaRPr>
          </a:p>
        </p:txBody>
      </p:sp>
      <p:sp>
        <p:nvSpPr>
          <p:cNvPr id="47" name="Rectangle 46">
            <a:extLst>
              <a:ext uri="{FF2B5EF4-FFF2-40B4-BE49-F238E27FC236}">
                <a16:creationId xmlns:a16="http://schemas.microsoft.com/office/drawing/2014/main" id="{6A477145-9CB0-F44F-AE98-4E1470E1B68D}"/>
              </a:ext>
            </a:extLst>
          </p:cNvPr>
          <p:cNvSpPr/>
          <p:nvPr/>
        </p:nvSpPr>
        <p:spPr>
          <a:xfrm>
            <a:off x="915928" y="1906113"/>
            <a:ext cx="6948891" cy="2362185"/>
          </a:xfrm>
          <a:prstGeom prst="rect">
            <a:avLst/>
          </a:prstGeom>
        </p:spPr>
        <p:txBody>
          <a:bodyPr wrap="square">
            <a:spAutoFit/>
          </a:bodyPr>
          <a:lstStyle/>
          <a:p>
            <a:pPr>
              <a:spcAft>
                <a:spcPts val="600"/>
              </a:spcAft>
            </a:pPr>
            <a:r>
              <a:rPr lang="en-US" sz="2000" b="1" dirty="0">
                <a:solidFill>
                  <a:srgbClr val="003462"/>
                </a:solidFill>
                <a:latin typeface="Helvetica" pitchFamily="2" charset="0"/>
              </a:rPr>
              <a:t>PARENTS MANAGING, BUT WORRIED ABOUT KIDS:</a:t>
            </a:r>
          </a:p>
          <a:p>
            <a:pPr lvl="1">
              <a:spcBef>
                <a:spcPts val="300"/>
              </a:spcBef>
              <a:spcAft>
                <a:spcPts val="300"/>
              </a:spcAft>
            </a:pPr>
            <a:r>
              <a:rPr lang="en-US" sz="2000" dirty="0">
                <a:solidFill>
                  <a:srgbClr val="003462"/>
                </a:solidFill>
                <a:latin typeface="Helvetica" pitchFamily="2" charset="0"/>
              </a:rPr>
              <a:t>staying on track in school</a:t>
            </a:r>
          </a:p>
          <a:p>
            <a:pPr lvl="1">
              <a:spcBef>
                <a:spcPts val="300"/>
              </a:spcBef>
              <a:spcAft>
                <a:spcPts val="300"/>
              </a:spcAft>
            </a:pPr>
            <a:r>
              <a:rPr lang="en-US" sz="2000" dirty="0">
                <a:solidFill>
                  <a:srgbClr val="003462"/>
                </a:solidFill>
                <a:latin typeface="Helvetica" pitchFamily="2" charset="0"/>
              </a:rPr>
              <a:t>social and emotional well-being</a:t>
            </a:r>
          </a:p>
          <a:p>
            <a:pPr lvl="1">
              <a:spcBef>
                <a:spcPts val="300"/>
              </a:spcBef>
              <a:spcAft>
                <a:spcPts val="300"/>
              </a:spcAft>
            </a:pPr>
            <a:r>
              <a:rPr lang="en-US" sz="2000" dirty="0">
                <a:solidFill>
                  <a:srgbClr val="003462"/>
                </a:solidFill>
                <a:latin typeface="Helvetica" pitchFamily="2" charset="0"/>
              </a:rPr>
              <a:t>friendships           </a:t>
            </a:r>
          </a:p>
          <a:p>
            <a:pPr lvl="1">
              <a:spcBef>
                <a:spcPts val="300"/>
              </a:spcBef>
              <a:spcAft>
                <a:spcPts val="300"/>
              </a:spcAft>
            </a:pPr>
            <a:r>
              <a:rPr lang="en-US" sz="2000" dirty="0">
                <a:solidFill>
                  <a:srgbClr val="003462"/>
                </a:solidFill>
                <a:latin typeface="Helvetica" pitchFamily="2" charset="0"/>
              </a:rPr>
              <a:t>screen time      </a:t>
            </a:r>
          </a:p>
          <a:p>
            <a:pPr lvl="1">
              <a:spcBef>
                <a:spcPts val="300"/>
              </a:spcBef>
              <a:spcAft>
                <a:spcPts val="300"/>
              </a:spcAft>
            </a:pPr>
            <a:r>
              <a:rPr lang="en-US" sz="2000" dirty="0">
                <a:solidFill>
                  <a:srgbClr val="003462"/>
                </a:solidFill>
                <a:latin typeface="Helvetica" pitchFamily="2" charset="0"/>
              </a:rPr>
              <a:t>physical activity</a:t>
            </a:r>
          </a:p>
        </p:txBody>
      </p:sp>
      <p:sp>
        <p:nvSpPr>
          <p:cNvPr id="48" name="Rectangle 47">
            <a:extLst>
              <a:ext uri="{FF2B5EF4-FFF2-40B4-BE49-F238E27FC236}">
                <a16:creationId xmlns:a16="http://schemas.microsoft.com/office/drawing/2014/main" id="{364C34BE-BDCF-CA4E-B9DB-C6C23DB37F64}"/>
              </a:ext>
            </a:extLst>
          </p:cNvPr>
          <p:cNvSpPr/>
          <p:nvPr/>
        </p:nvSpPr>
        <p:spPr>
          <a:xfrm>
            <a:off x="915928" y="4652834"/>
            <a:ext cx="6630426" cy="2400657"/>
          </a:xfrm>
          <a:prstGeom prst="rect">
            <a:avLst/>
          </a:prstGeom>
        </p:spPr>
        <p:txBody>
          <a:bodyPr wrap="square">
            <a:spAutoFit/>
          </a:bodyPr>
          <a:lstStyle/>
          <a:p>
            <a:r>
              <a:rPr lang="en-US" sz="2000" b="1" dirty="0">
                <a:solidFill>
                  <a:srgbClr val="003462"/>
                </a:solidFill>
                <a:latin typeface="Helvetica" pitchFamily="2" charset="0"/>
              </a:rPr>
              <a:t>PARENTS WANT OFFERINGS BEYOND ACADEMICS: </a:t>
            </a:r>
          </a:p>
          <a:p>
            <a:pPr lvl="1">
              <a:spcBef>
                <a:spcPts val="300"/>
              </a:spcBef>
              <a:spcAft>
                <a:spcPts val="300"/>
              </a:spcAft>
            </a:pPr>
            <a:r>
              <a:rPr lang="en-US" sz="2000" dirty="0">
                <a:solidFill>
                  <a:srgbClr val="003462"/>
                </a:solidFill>
                <a:latin typeface="Helvetica" pitchFamily="2" charset="0"/>
              </a:rPr>
              <a:t>physical activity</a:t>
            </a:r>
          </a:p>
          <a:p>
            <a:pPr lvl="1">
              <a:spcBef>
                <a:spcPts val="300"/>
              </a:spcBef>
              <a:spcAft>
                <a:spcPts val="300"/>
              </a:spcAft>
            </a:pPr>
            <a:r>
              <a:rPr lang="en-US" sz="2000" dirty="0">
                <a:solidFill>
                  <a:srgbClr val="003462"/>
                </a:solidFill>
                <a:latin typeface="Helvetica" pitchFamily="2" charset="0"/>
              </a:rPr>
              <a:t>opportunities to build life skills</a:t>
            </a:r>
          </a:p>
          <a:p>
            <a:pPr lvl="1">
              <a:spcBef>
                <a:spcPts val="300"/>
              </a:spcBef>
              <a:spcAft>
                <a:spcPts val="300"/>
              </a:spcAft>
            </a:pPr>
            <a:r>
              <a:rPr lang="en-US" sz="2000" dirty="0">
                <a:solidFill>
                  <a:srgbClr val="003462"/>
                </a:solidFill>
                <a:latin typeface="Helvetica" pitchFamily="2" charset="0"/>
              </a:rPr>
              <a:t>activities to excite them about learning</a:t>
            </a:r>
          </a:p>
          <a:p>
            <a:pPr lvl="1">
              <a:spcBef>
                <a:spcPts val="300"/>
              </a:spcBef>
              <a:spcAft>
                <a:spcPts val="300"/>
              </a:spcAft>
            </a:pPr>
            <a:r>
              <a:rPr lang="en-US" sz="2000" dirty="0">
                <a:solidFill>
                  <a:srgbClr val="003462"/>
                </a:solidFill>
                <a:latin typeface="Helvetica" pitchFamily="2" charset="0"/>
              </a:rPr>
              <a:t>social connections with peers</a:t>
            </a:r>
          </a:p>
          <a:p>
            <a:endParaRPr lang="en-US" sz="3000" dirty="0">
              <a:solidFill>
                <a:srgbClr val="003462"/>
              </a:solidFill>
              <a:latin typeface="Helvetica" pitchFamily="2" charset="0"/>
            </a:endParaRPr>
          </a:p>
        </p:txBody>
      </p:sp>
      <p:cxnSp>
        <p:nvCxnSpPr>
          <p:cNvPr id="50" name="Straight Connector 49">
            <a:extLst>
              <a:ext uri="{FF2B5EF4-FFF2-40B4-BE49-F238E27FC236}">
                <a16:creationId xmlns:a16="http://schemas.microsoft.com/office/drawing/2014/main" id="{987F4D94-0A0D-BE44-B475-C47520FBB0E0}"/>
              </a:ext>
            </a:extLst>
          </p:cNvPr>
          <p:cNvCxnSpPr>
            <a:cxnSpLocks/>
          </p:cNvCxnSpPr>
          <p:nvPr/>
        </p:nvCxnSpPr>
        <p:spPr>
          <a:xfrm>
            <a:off x="1007061" y="4468070"/>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04F1A5-E69E-154F-9E14-631CCC47E1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023" r="410"/>
          <a:stretch/>
        </p:blipFill>
        <p:spPr>
          <a:xfrm>
            <a:off x="8078336" y="2000591"/>
            <a:ext cx="3594100" cy="4351169"/>
          </a:xfrm>
          <a:prstGeom prst="rect">
            <a:avLst/>
          </a:prstGeom>
        </p:spPr>
      </p:pic>
    </p:spTree>
    <p:extLst>
      <p:ext uri="{BB962C8B-B14F-4D97-AF65-F5344CB8AC3E}">
        <p14:creationId xmlns:p14="http://schemas.microsoft.com/office/powerpoint/2010/main" val="685268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579A4-DD3B-1D49-B9E5-DD5D7B2AADBF}"/>
              </a:ext>
            </a:extLst>
          </p:cNvPr>
          <p:cNvSpPr/>
          <p:nvPr/>
        </p:nvSpPr>
        <p:spPr>
          <a:xfrm>
            <a:off x="0" y="2316141"/>
            <a:ext cx="12191999" cy="1461939"/>
          </a:xfrm>
          <a:prstGeom prst="rect">
            <a:avLst/>
          </a:prstGeom>
        </p:spPr>
        <p:txBody>
          <a:bodyPr wrap="square">
            <a:spAutoFit/>
          </a:bodyPr>
          <a:lstStyle/>
          <a:p>
            <a:pPr algn="ctr">
              <a:spcAft>
                <a:spcPts val="3600"/>
              </a:spcAft>
            </a:pPr>
            <a:r>
              <a:rPr lang="en-US" sz="2400" dirty="0">
                <a:solidFill>
                  <a:schemeClr val="bg1"/>
                </a:solidFill>
                <a:latin typeface="Helvetica" pitchFamily="2" charset="0"/>
              </a:rPr>
              <a:t>LEARN MORE: </a:t>
            </a:r>
          </a:p>
          <a:p>
            <a:pPr algn="ctr"/>
            <a:r>
              <a:rPr lang="en-US" sz="3500" dirty="0">
                <a:solidFill>
                  <a:schemeClr val="bg1"/>
                </a:solidFill>
                <a:latin typeface="Helvetica" pitchFamily="2" charset="0"/>
              </a:rPr>
              <a:t>www.afterschoolalliance.org/AA3PM</a:t>
            </a:r>
          </a:p>
        </p:txBody>
      </p:sp>
      <p:cxnSp>
        <p:nvCxnSpPr>
          <p:cNvPr id="5" name="Straight Connector 4">
            <a:extLst>
              <a:ext uri="{FF2B5EF4-FFF2-40B4-BE49-F238E27FC236}">
                <a16:creationId xmlns:a16="http://schemas.microsoft.com/office/drawing/2014/main" id="{4A305DF9-1BB3-094B-964F-5273A36FA1F5}"/>
              </a:ext>
            </a:extLst>
          </p:cNvPr>
          <p:cNvCxnSpPr>
            <a:cxnSpLocks/>
          </p:cNvCxnSpPr>
          <p:nvPr/>
        </p:nvCxnSpPr>
        <p:spPr>
          <a:xfrm>
            <a:off x="5445559" y="2959014"/>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34" y="5619842"/>
            <a:ext cx="2530258" cy="963355"/>
          </a:xfrm>
          <a:prstGeom prst="rect">
            <a:avLst/>
          </a:prstGeom>
        </p:spPr>
      </p:pic>
    </p:spTree>
    <p:extLst>
      <p:ext uri="{BB962C8B-B14F-4D97-AF65-F5344CB8AC3E}">
        <p14:creationId xmlns:p14="http://schemas.microsoft.com/office/powerpoint/2010/main" val="172523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B9210-F402-DE4E-A111-D109120150D1}"/>
              </a:ext>
            </a:extLst>
          </p:cNvPr>
          <p:cNvSpPr>
            <a:spLocks noGrp="1"/>
          </p:cNvSpPr>
          <p:nvPr>
            <p:ph type="title"/>
          </p:nvPr>
        </p:nvSpPr>
        <p:spPr/>
        <p:txBody>
          <a:bodyPr/>
          <a:lstStyle/>
          <a:p>
            <a:r>
              <a:rPr lang="en-US" kern="0" dirty="0"/>
              <a:t>Methodology Statement</a:t>
            </a:r>
            <a:endParaRPr lang="en-US" dirty="0"/>
          </a:p>
        </p:txBody>
      </p:sp>
      <p:sp>
        <p:nvSpPr>
          <p:cNvPr id="3" name="Content Placeholder 2">
            <a:extLst>
              <a:ext uri="{FF2B5EF4-FFF2-40B4-BE49-F238E27FC236}">
                <a16:creationId xmlns:a16="http://schemas.microsoft.com/office/drawing/2014/main" id="{F34475CC-C1DD-D145-AFCA-6274743CC14D}"/>
              </a:ext>
            </a:extLst>
          </p:cNvPr>
          <p:cNvSpPr>
            <a:spLocks noGrp="1"/>
          </p:cNvSpPr>
          <p:nvPr>
            <p:ph sz="quarter" idx="10"/>
          </p:nvPr>
        </p:nvSpPr>
        <p:spPr>
          <a:xfrm>
            <a:off x="838200" y="2041524"/>
            <a:ext cx="10515600" cy="4351337"/>
          </a:xfrm>
        </p:spPr>
        <p:txBody>
          <a:bodyPr>
            <a:normAutofit/>
          </a:bodyPr>
          <a:lstStyle/>
          <a:p>
            <a:pPr lvl="0">
              <a:defRPr/>
            </a:pPr>
            <a:r>
              <a:rPr lang="en-US" dirty="0"/>
              <a:t>America After 3PM includes data from 31,055 households. In Iowa, 464 households and 614 children were screened for this study. </a:t>
            </a:r>
          </a:p>
          <a:p>
            <a:pPr lvl="0">
              <a:defRPr/>
            </a:pPr>
            <a:r>
              <a:rPr lang="en-US" dirty="0"/>
              <a:t>A minimum of 200 interviews were completed in every state and the District of Columbia online and supplemented by phone. Respondents are parents or guardians with a school age child in their household. The survey was offered in both English and Spanish. Interviews were completed January 27</a:t>
            </a:r>
            <a:r>
              <a:rPr lang="en-US" baseline="30000" dirty="0"/>
              <a:t>th</a:t>
            </a:r>
            <a:r>
              <a:rPr lang="en-US" dirty="0"/>
              <a:t>-March 17</a:t>
            </a:r>
            <a:r>
              <a:rPr lang="en-US" baseline="30000" dirty="0"/>
              <a:t>th</a:t>
            </a:r>
            <a:r>
              <a:rPr lang="en-US" dirty="0"/>
              <a:t>, 2020. </a:t>
            </a:r>
          </a:p>
          <a:p>
            <a:pPr lvl="0">
              <a:spcAft>
                <a:spcPts val="1200"/>
              </a:spcAft>
              <a:defRPr/>
            </a:pPr>
            <a:r>
              <a:rPr lang="en-US" dirty="0"/>
              <a:t>An Advisory Committee comprised of afterschool and research experts provided input on the design of the survey instrument. </a:t>
            </a:r>
          </a:p>
          <a:p>
            <a:pPr lvl="0">
              <a:defRPr/>
            </a:pPr>
            <a:r>
              <a:rPr lang="en-US" dirty="0"/>
              <a:t> </a:t>
            </a:r>
          </a:p>
          <a:p>
            <a:endParaRPr lang="en-US" dirty="0"/>
          </a:p>
        </p:txBody>
      </p:sp>
      <p:pic>
        <p:nvPicPr>
          <p:cNvPr id="4" name="Picture 3">
            <a:extLst>
              <a:ext uri="{FF2B5EF4-FFF2-40B4-BE49-F238E27FC236}">
                <a16:creationId xmlns:a16="http://schemas.microsoft.com/office/drawing/2014/main" id="{3964C1AA-EFAD-0C44-A457-E777919A3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Tree>
    <p:extLst>
      <p:ext uri="{BB962C8B-B14F-4D97-AF65-F5344CB8AC3E}">
        <p14:creationId xmlns:p14="http://schemas.microsoft.com/office/powerpoint/2010/main" val="414446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5DC9-96E9-5F41-913D-5162A8D6ABFA}"/>
              </a:ext>
            </a:extLst>
          </p:cNvPr>
          <p:cNvSpPr>
            <a:spLocks noGrp="1"/>
          </p:cNvSpPr>
          <p:nvPr>
            <p:ph type="title"/>
          </p:nvPr>
        </p:nvSpPr>
        <p:spPr>
          <a:xfrm>
            <a:off x="838200" y="505609"/>
            <a:ext cx="7316096" cy="1280161"/>
          </a:xfrm>
        </p:spPr>
        <p:txBody>
          <a:bodyPr>
            <a:normAutofit/>
          </a:bodyPr>
          <a:lstStyle/>
          <a:p>
            <a:r>
              <a:rPr lang="en-US" sz="4800" dirty="0"/>
              <a:t>5 Big Takeaways</a:t>
            </a:r>
          </a:p>
        </p:txBody>
      </p:sp>
      <p:sp>
        <p:nvSpPr>
          <p:cNvPr id="4" name="TextBox 3">
            <a:extLst>
              <a:ext uri="{FF2B5EF4-FFF2-40B4-BE49-F238E27FC236}">
                <a16:creationId xmlns:a16="http://schemas.microsoft.com/office/drawing/2014/main" id="{481B5482-4D92-D545-A3CF-6CFAFA74C5D6}"/>
              </a:ext>
            </a:extLst>
          </p:cNvPr>
          <p:cNvSpPr txBox="1"/>
          <p:nvPr/>
        </p:nvSpPr>
        <p:spPr>
          <a:xfrm>
            <a:off x="1886093" y="2515313"/>
            <a:ext cx="3397108" cy="1107996"/>
          </a:xfrm>
          <a:prstGeom prst="rect">
            <a:avLst/>
          </a:prstGeom>
          <a:noFill/>
        </p:spPr>
        <p:txBody>
          <a:bodyPr wrap="square" rtlCol="0">
            <a:spAutoFit/>
          </a:bodyPr>
          <a:lstStyle/>
          <a:p>
            <a:pPr lvl="0"/>
            <a:r>
              <a:rPr lang="en-US" sz="2200" dirty="0">
                <a:solidFill>
                  <a:schemeClr val="bg1"/>
                </a:solidFill>
                <a:latin typeface="Helvetica" pitchFamily="2" charset="0"/>
              </a:rPr>
              <a:t>Unmet demand for afterschool has reached an all-time high</a:t>
            </a:r>
          </a:p>
        </p:txBody>
      </p:sp>
      <p:sp>
        <p:nvSpPr>
          <p:cNvPr id="5" name="TextBox 4">
            <a:extLst>
              <a:ext uri="{FF2B5EF4-FFF2-40B4-BE49-F238E27FC236}">
                <a16:creationId xmlns:a16="http://schemas.microsoft.com/office/drawing/2014/main" id="{D574C124-9204-B740-9744-0AADC7293611}"/>
              </a:ext>
            </a:extLst>
          </p:cNvPr>
          <p:cNvSpPr txBox="1"/>
          <p:nvPr/>
        </p:nvSpPr>
        <p:spPr>
          <a:xfrm>
            <a:off x="1886092" y="3827227"/>
            <a:ext cx="4215450" cy="769441"/>
          </a:xfrm>
          <a:prstGeom prst="rect">
            <a:avLst/>
          </a:prstGeom>
          <a:noFill/>
        </p:spPr>
        <p:txBody>
          <a:bodyPr wrap="square" rtlCol="0">
            <a:spAutoFit/>
          </a:bodyPr>
          <a:lstStyle/>
          <a:p>
            <a:pPr lvl="0"/>
            <a:r>
              <a:rPr lang="en-US" sz="2200" dirty="0">
                <a:solidFill>
                  <a:schemeClr val="bg1"/>
                </a:solidFill>
                <a:latin typeface="Helvetica" pitchFamily="2" charset="0"/>
              </a:rPr>
              <a:t>Demand surges as parents see key benefits from afterschool</a:t>
            </a:r>
          </a:p>
        </p:txBody>
      </p:sp>
      <p:sp>
        <p:nvSpPr>
          <p:cNvPr id="6" name="TextBox 5">
            <a:extLst>
              <a:ext uri="{FF2B5EF4-FFF2-40B4-BE49-F238E27FC236}">
                <a16:creationId xmlns:a16="http://schemas.microsoft.com/office/drawing/2014/main" id="{A31F5D7B-FFFF-F748-A469-EBD7C5DC3FFB}"/>
              </a:ext>
            </a:extLst>
          </p:cNvPr>
          <p:cNvSpPr txBox="1"/>
          <p:nvPr/>
        </p:nvSpPr>
        <p:spPr>
          <a:xfrm>
            <a:off x="1899569" y="4990735"/>
            <a:ext cx="3758107" cy="1107996"/>
          </a:xfrm>
          <a:prstGeom prst="rect">
            <a:avLst/>
          </a:prstGeom>
          <a:noFill/>
        </p:spPr>
        <p:txBody>
          <a:bodyPr wrap="square" rtlCol="0">
            <a:spAutoFit/>
          </a:bodyPr>
          <a:lstStyle/>
          <a:p>
            <a:pPr lvl="0"/>
            <a:r>
              <a:rPr lang="en-US" sz="2200" dirty="0">
                <a:solidFill>
                  <a:schemeClr val="bg1"/>
                </a:solidFill>
                <a:latin typeface="Helvetica" pitchFamily="2" charset="0"/>
              </a:rPr>
              <a:t>Cost and access block participation, pointing to lack of affordable programs </a:t>
            </a:r>
          </a:p>
        </p:txBody>
      </p:sp>
      <p:sp>
        <p:nvSpPr>
          <p:cNvPr id="7" name="TextBox 6">
            <a:extLst>
              <a:ext uri="{FF2B5EF4-FFF2-40B4-BE49-F238E27FC236}">
                <a16:creationId xmlns:a16="http://schemas.microsoft.com/office/drawing/2014/main" id="{F4AE4A21-5D5E-354C-8A81-2B0E39E62876}"/>
              </a:ext>
            </a:extLst>
          </p:cNvPr>
          <p:cNvSpPr txBox="1"/>
          <p:nvPr/>
        </p:nvSpPr>
        <p:spPr>
          <a:xfrm>
            <a:off x="7480239" y="2515313"/>
            <a:ext cx="4287057" cy="1107996"/>
          </a:xfrm>
          <a:prstGeom prst="rect">
            <a:avLst/>
          </a:prstGeom>
          <a:noFill/>
        </p:spPr>
        <p:txBody>
          <a:bodyPr wrap="square" rtlCol="0">
            <a:spAutoFit/>
          </a:bodyPr>
          <a:lstStyle/>
          <a:p>
            <a:pPr lvl="0"/>
            <a:r>
              <a:rPr lang="en-US" sz="2200" dirty="0">
                <a:solidFill>
                  <a:schemeClr val="bg1"/>
                </a:solidFill>
                <a:latin typeface="Helvetica" pitchFamily="2" charset="0"/>
              </a:rPr>
              <a:t>Inequities evident – barriers higher for families with low income </a:t>
            </a:r>
          </a:p>
        </p:txBody>
      </p:sp>
      <p:sp>
        <p:nvSpPr>
          <p:cNvPr id="8" name="TextBox 7">
            <a:extLst>
              <a:ext uri="{FF2B5EF4-FFF2-40B4-BE49-F238E27FC236}">
                <a16:creationId xmlns:a16="http://schemas.microsoft.com/office/drawing/2014/main" id="{96B2E67C-EC7D-EA4E-9778-28C2779A14AC}"/>
              </a:ext>
            </a:extLst>
          </p:cNvPr>
          <p:cNvSpPr txBox="1"/>
          <p:nvPr/>
        </p:nvSpPr>
        <p:spPr>
          <a:xfrm>
            <a:off x="7480239" y="3887640"/>
            <a:ext cx="4049429" cy="1107996"/>
          </a:xfrm>
          <a:prstGeom prst="rect">
            <a:avLst/>
          </a:prstGeom>
          <a:noFill/>
        </p:spPr>
        <p:txBody>
          <a:bodyPr wrap="square" rtlCol="0">
            <a:spAutoFit/>
          </a:bodyPr>
          <a:lstStyle/>
          <a:p>
            <a:pPr lvl="0"/>
            <a:r>
              <a:rPr lang="en-US" sz="2200" dirty="0">
                <a:solidFill>
                  <a:schemeClr val="bg1"/>
                </a:solidFill>
                <a:latin typeface="Helvetica" pitchFamily="2" charset="0"/>
              </a:rPr>
              <a:t>Parents show strong support for expanding afterschool opportunities</a:t>
            </a:r>
          </a:p>
        </p:txBody>
      </p:sp>
      <p:sp>
        <p:nvSpPr>
          <p:cNvPr id="9" name="TextBox 8">
            <a:extLst>
              <a:ext uri="{FF2B5EF4-FFF2-40B4-BE49-F238E27FC236}">
                <a16:creationId xmlns:a16="http://schemas.microsoft.com/office/drawing/2014/main" id="{A458D56C-466C-B64F-A9CB-20BAF184454F}"/>
              </a:ext>
            </a:extLst>
          </p:cNvPr>
          <p:cNvSpPr txBox="1"/>
          <p:nvPr/>
        </p:nvSpPr>
        <p:spPr>
          <a:xfrm>
            <a:off x="6707213" y="2420988"/>
            <a:ext cx="773026" cy="707886"/>
          </a:xfrm>
          <a:prstGeom prst="rect">
            <a:avLst/>
          </a:prstGeom>
          <a:noFill/>
        </p:spPr>
        <p:txBody>
          <a:bodyPr wrap="square" rtlCol="0">
            <a:spAutoFit/>
          </a:bodyPr>
          <a:lstStyle/>
          <a:p>
            <a:pPr lvl="0"/>
            <a:r>
              <a:rPr lang="en-US" sz="4000" b="1" dirty="0">
                <a:solidFill>
                  <a:srgbClr val="EE5427"/>
                </a:solidFill>
                <a:latin typeface="Avenir Black" panose="02000503020000020003" pitchFamily="2" charset="0"/>
              </a:rPr>
              <a:t>4.</a:t>
            </a:r>
          </a:p>
        </p:txBody>
      </p:sp>
      <p:sp>
        <p:nvSpPr>
          <p:cNvPr id="10" name="TextBox 9">
            <a:extLst>
              <a:ext uri="{FF2B5EF4-FFF2-40B4-BE49-F238E27FC236}">
                <a16:creationId xmlns:a16="http://schemas.microsoft.com/office/drawing/2014/main" id="{6716B8D2-F08E-504C-954B-68EA7BEC802A}"/>
              </a:ext>
            </a:extLst>
          </p:cNvPr>
          <p:cNvSpPr txBox="1"/>
          <p:nvPr/>
        </p:nvSpPr>
        <p:spPr>
          <a:xfrm>
            <a:off x="6707213" y="3807411"/>
            <a:ext cx="773026" cy="707886"/>
          </a:xfrm>
          <a:prstGeom prst="rect">
            <a:avLst/>
          </a:prstGeom>
          <a:noFill/>
        </p:spPr>
        <p:txBody>
          <a:bodyPr wrap="square" rtlCol="0">
            <a:spAutoFit/>
          </a:bodyPr>
          <a:lstStyle/>
          <a:p>
            <a:pPr lvl="0"/>
            <a:r>
              <a:rPr lang="en-US" sz="4000" b="1" dirty="0">
                <a:solidFill>
                  <a:srgbClr val="EE5427"/>
                </a:solidFill>
                <a:latin typeface="Avenir Black" panose="02000503020000020003" pitchFamily="2" charset="0"/>
              </a:rPr>
              <a:t>5.</a:t>
            </a:r>
          </a:p>
        </p:txBody>
      </p:sp>
      <p:sp>
        <p:nvSpPr>
          <p:cNvPr id="11" name="TextBox 10">
            <a:extLst>
              <a:ext uri="{FF2B5EF4-FFF2-40B4-BE49-F238E27FC236}">
                <a16:creationId xmlns:a16="http://schemas.microsoft.com/office/drawing/2014/main" id="{D24CDB47-F249-654C-8A8F-53F38BB83C7A}"/>
              </a:ext>
            </a:extLst>
          </p:cNvPr>
          <p:cNvSpPr txBox="1"/>
          <p:nvPr/>
        </p:nvSpPr>
        <p:spPr>
          <a:xfrm>
            <a:off x="1143000" y="4893924"/>
            <a:ext cx="773026" cy="707886"/>
          </a:xfrm>
          <a:prstGeom prst="rect">
            <a:avLst/>
          </a:prstGeom>
          <a:noFill/>
        </p:spPr>
        <p:txBody>
          <a:bodyPr wrap="square" rtlCol="0">
            <a:spAutoFit/>
          </a:bodyPr>
          <a:lstStyle/>
          <a:p>
            <a:pPr lvl="0"/>
            <a:r>
              <a:rPr lang="en-US" sz="4000" b="1" dirty="0">
                <a:solidFill>
                  <a:srgbClr val="EE5427"/>
                </a:solidFill>
                <a:latin typeface="Avenir Black" panose="02000503020000020003" pitchFamily="2" charset="0"/>
              </a:rPr>
              <a:t>3.</a:t>
            </a:r>
          </a:p>
        </p:txBody>
      </p:sp>
      <p:sp>
        <p:nvSpPr>
          <p:cNvPr id="12" name="TextBox 11">
            <a:extLst>
              <a:ext uri="{FF2B5EF4-FFF2-40B4-BE49-F238E27FC236}">
                <a16:creationId xmlns:a16="http://schemas.microsoft.com/office/drawing/2014/main" id="{E9AA15CB-F92D-954A-B64B-FC6FF41DDF8A}"/>
              </a:ext>
            </a:extLst>
          </p:cNvPr>
          <p:cNvSpPr txBox="1"/>
          <p:nvPr/>
        </p:nvSpPr>
        <p:spPr>
          <a:xfrm>
            <a:off x="1087370" y="3739941"/>
            <a:ext cx="773026" cy="707886"/>
          </a:xfrm>
          <a:prstGeom prst="rect">
            <a:avLst/>
          </a:prstGeom>
          <a:noFill/>
        </p:spPr>
        <p:txBody>
          <a:bodyPr wrap="square" rtlCol="0">
            <a:spAutoFit/>
          </a:bodyPr>
          <a:lstStyle/>
          <a:p>
            <a:pPr lvl="0"/>
            <a:r>
              <a:rPr lang="en-US" sz="4000" b="1" dirty="0">
                <a:solidFill>
                  <a:srgbClr val="EE5427"/>
                </a:solidFill>
                <a:latin typeface="Avenir Black" panose="02000503020000020003" pitchFamily="2" charset="0"/>
              </a:rPr>
              <a:t>2.</a:t>
            </a:r>
          </a:p>
        </p:txBody>
      </p:sp>
      <p:sp>
        <p:nvSpPr>
          <p:cNvPr id="13" name="TextBox 12">
            <a:extLst>
              <a:ext uri="{FF2B5EF4-FFF2-40B4-BE49-F238E27FC236}">
                <a16:creationId xmlns:a16="http://schemas.microsoft.com/office/drawing/2014/main" id="{29B4CEB1-81A8-274D-9D0B-EC0B0B8AE40B}"/>
              </a:ext>
            </a:extLst>
          </p:cNvPr>
          <p:cNvSpPr txBox="1"/>
          <p:nvPr/>
        </p:nvSpPr>
        <p:spPr>
          <a:xfrm>
            <a:off x="1061743" y="2435421"/>
            <a:ext cx="773026" cy="707886"/>
          </a:xfrm>
          <a:prstGeom prst="rect">
            <a:avLst/>
          </a:prstGeom>
          <a:noFill/>
        </p:spPr>
        <p:txBody>
          <a:bodyPr wrap="square" rtlCol="0">
            <a:spAutoFit/>
          </a:bodyPr>
          <a:lstStyle/>
          <a:p>
            <a:pPr lvl="0"/>
            <a:r>
              <a:rPr lang="en-US" sz="4000" b="1" dirty="0">
                <a:solidFill>
                  <a:srgbClr val="EE5427"/>
                </a:solidFill>
                <a:latin typeface="Avenir Black" panose="02000503020000020003" pitchFamily="2" charset="0"/>
              </a:rPr>
              <a:t>1.</a:t>
            </a:r>
          </a:p>
        </p:txBody>
      </p:sp>
      <p:pic>
        <p:nvPicPr>
          <p:cNvPr id="14" name="Picture 13">
            <a:extLst>
              <a:ext uri="{FF2B5EF4-FFF2-40B4-BE49-F238E27FC236}">
                <a16:creationId xmlns:a16="http://schemas.microsoft.com/office/drawing/2014/main" id="{493101F1-A377-9244-80AA-5B81BB02BF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Tree>
    <p:extLst>
      <p:ext uri="{BB962C8B-B14F-4D97-AF65-F5344CB8AC3E}">
        <p14:creationId xmlns:p14="http://schemas.microsoft.com/office/powerpoint/2010/main" val="2768926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F3F63E-A9A1-6D45-9F4F-DAF8B4C0F9FB}"/>
              </a:ext>
            </a:extLst>
          </p:cNvPr>
          <p:cNvSpPr>
            <a:spLocks noGrp="1"/>
          </p:cNvSpPr>
          <p:nvPr>
            <p:ph type="body" sz="quarter" idx="10"/>
          </p:nvPr>
        </p:nvSpPr>
        <p:spPr/>
        <p:txBody>
          <a:bodyPr/>
          <a:lstStyle/>
          <a:p>
            <a:r>
              <a:rPr lang="en-US" dirty="0"/>
              <a:t>Unmet demand for afterschool </a:t>
            </a:r>
            <a:br>
              <a:rPr lang="en-US" dirty="0"/>
            </a:br>
            <a:r>
              <a:rPr lang="en-US" dirty="0"/>
              <a:t>has reached an all-time high</a:t>
            </a:r>
          </a:p>
          <a:p>
            <a:endParaRPr lang="en-US" dirty="0"/>
          </a:p>
        </p:txBody>
      </p:sp>
      <p:sp>
        <p:nvSpPr>
          <p:cNvPr id="3" name="Text Placeholder 2">
            <a:extLst>
              <a:ext uri="{FF2B5EF4-FFF2-40B4-BE49-F238E27FC236}">
                <a16:creationId xmlns:a16="http://schemas.microsoft.com/office/drawing/2014/main" id="{41BD527A-3D20-EE42-B8F4-DEAB57FE4AEA}"/>
              </a:ext>
            </a:extLst>
          </p:cNvPr>
          <p:cNvSpPr>
            <a:spLocks noGrp="1"/>
          </p:cNvSpPr>
          <p:nvPr>
            <p:ph type="body" sz="quarter" idx="11"/>
          </p:nvPr>
        </p:nvSpPr>
        <p:spPr/>
        <p:txBody>
          <a:bodyPr>
            <a:normAutofit lnSpcReduction="10000"/>
          </a:bodyPr>
          <a:lstStyle/>
          <a:p>
            <a:r>
              <a:rPr lang="en-US" dirty="0"/>
              <a:t>1.</a:t>
            </a:r>
          </a:p>
        </p:txBody>
      </p:sp>
      <p:pic>
        <p:nvPicPr>
          <p:cNvPr id="13" name="Picture 12">
            <a:extLst>
              <a:ext uri="{FF2B5EF4-FFF2-40B4-BE49-F238E27FC236}">
                <a16:creationId xmlns:a16="http://schemas.microsoft.com/office/drawing/2014/main" id="{CD2A6EF5-AFC2-C344-B1D9-660250030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Tree>
    <p:extLst>
      <p:ext uri="{BB962C8B-B14F-4D97-AF65-F5344CB8AC3E}">
        <p14:creationId xmlns:p14="http://schemas.microsoft.com/office/powerpoint/2010/main" val="3823747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F405-2D51-FA4D-9A67-BE0A8C9E0211}"/>
              </a:ext>
            </a:extLst>
          </p:cNvPr>
          <p:cNvSpPr>
            <a:spLocks noGrp="1"/>
          </p:cNvSpPr>
          <p:nvPr>
            <p:ph type="title"/>
          </p:nvPr>
        </p:nvSpPr>
        <p:spPr>
          <a:xfrm>
            <a:off x="838200" y="365125"/>
            <a:ext cx="10515600" cy="1325563"/>
          </a:xfrm>
        </p:spPr>
        <p:txBody>
          <a:bodyPr>
            <a:normAutofit/>
          </a:bodyPr>
          <a:lstStyle/>
          <a:p>
            <a:r>
              <a:rPr lang="en-US" sz="3800" dirty="0"/>
              <a:t>Unmet Demand for Afterschool Skyrockets </a:t>
            </a:r>
          </a:p>
        </p:txBody>
      </p:sp>
      <p:sp>
        <p:nvSpPr>
          <p:cNvPr id="5" name="Content Placeholder 4">
            <a:extLst>
              <a:ext uri="{FF2B5EF4-FFF2-40B4-BE49-F238E27FC236}">
                <a16:creationId xmlns:a16="http://schemas.microsoft.com/office/drawing/2014/main" id="{6AD01E20-FB70-BA4C-9123-49C8C4656F75}"/>
              </a:ext>
            </a:extLst>
          </p:cNvPr>
          <p:cNvSpPr>
            <a:spLocks noGrp="1"/>
          </p:cNvSpPr>
          <p:nvPr>
            <p:ph sz="quarter" idx="10"/>
          </p:nvPr>
        </p:nvSpPr>
        <p:spPr>
          <a:xfrm>
            <a:off x="1022352" y="2087563"/>
            <a:ext cx="4714388" cy="2151580"/>
          </a:xfrm>
        </p:spPr>
        <p:txBody>
          <a:bodyPr>
            <a:normAutofit/>
          </a:bodyPr>
          <a:lstStyle/>
          <a:p>
            <a:pPr>
              <a:lnSpc>
                <a:spcPct val="120000"/>
              </a:lnSpc>
            </a:pPr>
            <a:r>
              <a:rPr lang="en-US" dirty="0"/>
              <a:t>More than </a:t>
            </a:r>
            <a:r>
              <a:rPr lang="en-US" dirty="0">
                <a:solidFill>
                  <a:srgbClr val="FF0000"/>
                </a:solidFill>
              </a:rPr>
              <a:t>195,000 Iowa </a:t>
            </a:r>
            <a:r>
              <a:rPr lang="en-US" dirty="0"/>
              <a:t>children would enroll in an afterschool program, if one were available. This marks an increase of more than 34,000 children since 2009.</a:t>
            </a:r>
          </a:p>
        </p:txBody>
      </p:sp>
      <p:grpSp>
        <p:nvGrpSpPr>
          <p:cNvPr id="11" name="Group 10">
            <a:extLst>
              <a:ext uri="{FF2B5EF4-FFF2-40B4-BE49-F238E27FC236}">
                <a16:creationId xmlns:a16="http://schemas.microsoft.com/office/drawing/2014/main" id="{2DC8CF77-9FFD-5E49-A4C2-8E2CE6032F63}"/>
              </a:ext>
            </a:extLst>
          </p:cNvPr>
          <p:cNvGrpSpPr/>
          <p:nvPr/>
        </p:nvGrpSpPr>
        <p:grpSpPr>
          <a:xfrm>
            <a:off x="2327675" y="4383087"/>
            <a:ext cx="3791565" cy="1587500"/>
            <a:chOff x="3515179" y="2709344"/>
            <a:chExt cx="3791565" cy="1587500"/>
          </a:xfrm>
        </p:grpSpPr>
        <p:sp>
          <p:nvSpPr>
            <p:cNvPr id="9" name="Rectangle 8">
              <a:extLst>
                <a:ext uri="{FF2B5EF4-FFF2-40B4-BE49-F238E27FC236}">
                  <a16:creationId xmlns:a16="http://schemas.microsoft.com/office/drawing/2014/main" id="{3108C509-98DA-8C46-BDAB-A3BF9CCEADEC}"/>
                </a:ext>
              </a:extLst>
            </p:cNvPr>
            <p:cNvSpPr/>
            <p:nvPr/>
          </p:nvSpPr>
          <p:spPr>
            <a:xfrm>
              <a:off x="3515179" y="2709344"/>
              <a:ext cx="3558721" cy="1587500"/>
            </a:xfrm>
            <a:prstGeom prst="rect">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517105B8-E4E9-4043-8C5A-BE43741489C9}"/>
                </a:ext>
              </a:extLst>
            </p:cNvPr>
            <p:cNvSpPr/>
            <p:nvPr/>
          </p:nvSpPr>
          <p:spPr>
            <a:xfrm rot="5400000">
              <a:off x="6980772" y="3826928"/>
              <a:ext cx="419100" cy="232844"/>
            </a:xfrm>
            <a:prstGeom prst="triangle">
              <a:avLst/>
            </a:prstGeom>
            <a:solidFill>
              <a:srgbClr val="0034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C58650D5-D6CF-0348-B7D5-1854C317267E}"/>
              </a:ext>
            </a:extLst>
          </p:cNvPr>
          <p:cNvSpPr txBox="1"/>
          <p:nvPr/>
        </p:nvSpPr>
        <p:spPr>
          <a:xfrm>
            <a:off x="0" y="6611779"/>
            <a:ext cx="12192000" cy="246221"/>
          </a:xfrm>
          <a:prstGeom prst="rect">
            <a:avLst/>
          </a:prstGeom>
          <a:noFill/>
        </p:spPr>
        <p:txBody>
          <a:bodyPr wrap="square" rtlCol="0">
            <a:spAutoFit/>
          </a:bodyPr>
          <a:lstStyle/>
          <a:p>
            <a:pPr lvl="0">
              <a:defRPr/>
            </a:pPr>
            <a:r>
              <a:rPr lang="en-US" sz="1000" i="1" dirty="0">
                <a:solidFill>
                  <a:prstClr val="black">
                    <a:lumMod val="50000"/>
                    <a:lumOff val="50000"/>
                  </a:prstClr>
                </a:solidFill>
                <a:latin typeface="Avenir" panose="02000503020000020003" pitchFamily="2" charset="0"/>
              </a:rPr>
              <a:t>*</a:t>
            </a:r>
            <a:r>
              <a:rPr lang="en-US" sz="1000" i="1" dirty="0">
                <a:solidFill>
                  <a:schemeClr val="bg1">
                    <a:lumMod val="50000"/>
                  </a:schemeClr>
                </a:solidFill>
                <a:latin typeface="Avenir" panose="020B0604020202020204" charset="0"/>
                <a:ea typeface="Calibri" panose="020F0502020204030204" pitchFamily="34" charset="0"/>
                <a:cs typeface="Avenir" panose="020B0604020202020204" charset="0"/>
              </a:rPr>
              <a:t>Projections for </a:t>
            </a:r>
            <a:r>
              <a:rPr lang="en-US" sz="1000" i="1" dirty="0">
                <a:solidFill>
                  <a:schemeClr val="bg1">
                    <a:lumMod val="50000"/>
                  </a:schemeClr>
                </a:solidFill>
                <a:latin typeface="Avenir" panose="020B0604020202020204"/>
                <a:ea typeface="Calibri" panose="020F0502020204030204" pitchFamily="34" charset="0"/>
                <a:cs typeface="Avenir" panose="020B0604020202020204" charset="0"/>
              </a:rPr>
              <a:t>child-level data are based on </a:t>
            </a:r>
            <a:r>
              <a:rPr lang="en-US" sz="1000" i="1" dirty="0">
                <a:solidFill>
                  <a:schemeClr val="tx1">
                    <a:lumMod val="50000"/>
                    <a:lumOff val="50000"/>
                  </a:schemeClr>
                </a:solidFill>
                <a:latin typeface="Avenir" panose="020B0604020202020204"/>
              </a:rPr>
              <a:t>2018-2019 Department of Education, National Center for Education Statistics</a:t>
            </a:r>
            <a:endParaRPr lang="en-US" sz="1000" i="1" dirty="0">
              <a:solidFill>
                <a:schemeClr val="tx1">
                  <a:lumMod val="50000"/>
                  <a:lumOff val="50000"/>
                </a:schemeClr>
              </a:solidFill>
              <a:latin typeface="Avenir" panose="020B0604020202020204"/>
              <a:cs typeface="Avenir" panose="020B0604020202020204" charset="0"/>
            </a:endParaRPr>
          </a:p>
        </p:txBody>
      </p:sp>
      <p:pic>
        <p:nvPicPr>
          <p:cNvPr id="14" name="Picture 13">
            <a:extLst>
              <a:ext uri="{FF2B5EF4-FFF2-40B4-BE49-F238E27FC236}">
                <a16:creationId xmlns:a16="http://schemas.microsoft.com/office/drawing/2014/main" id="{1E54C6C4-9DA2-6B4E-AEE6-D347BBCFD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41" name="Rectangle 40">
            <a:extLst>
              <a:ext uri="{FF2B5EF4-FFF2-40B4-BE49-F238E27FC236}">
                <a16:creationId xmlns:a16="http://schemas.microsoft.com/office/drawing/2014/main" id="{5B057A04-9A39-B04D-B7C5-AFC46D97B959}"/>
              </a:ext>
            </a:extLst>
          </p:cNvPr>
          <p:cNvSpPr/>
          <p:nvPr/>
        </p:nvSpPr>
        <p:spPr>
          <a:xfrm>
            <a:off x="6527802" y="2893018"/>
            <a:ext cx="4939483" cy="3056996"/>
          </a:xfrm>
          <a:prstGeom prst="rect">
            <a:avLst/>
          </a:prstGeom>
          <a:solidFill>
            <a:srgbClr val="007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CB4"/>
              </a:solidFill>
            </a:endParaRPr>
          </a:p>
        </p:txBody>
      </p:sp>
      <p:sp>
        <p:nvSpPr>
          <p:cNvPr id="42" name="Oval 41">
            <a:extLst>
              <a:ext uri="{FF2B5EF4-FFF2-40B4-BE49-F238E27FC236}">
                <a16:creationId xmlns:a16="http://schemas.microsoft.com/office/drawing/2014/main" id="{8968ED44-E822-A14C-9CB1-C84BA27C369B}"/>
              </a:ext>
            </a:extLst>
          </p:cNvPr>
          <p:cNvSpPr/>
          <p:nvPr/>
        </p:nvSpPr>
        <p:spPr>
          <a:xfrm>
            <a:off x="6751465"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85D40970-54F2-D34C-94C0-F919D5383EC9}"/>
              </a:ext>
            </a:extLst>
          </p:cNvPr>
          <p:cNvSpPr txBox="1"/>
          <p:nvPr/>
        </p:nvSpPr>
        <p:spPr>
          <a:xfrm>
            <a:off x="6751465" y="4344396"/>
            <a:ext cx="916668" cy="451406"/>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25%</a:t>
            </a:r>
          </a:p>
        </p:txBody>
      </p:sp>
      <p:sp>
        <p:nvSpPr>
          <p:cNvPr id="44" name="TextBox 43">
            <a:extLst>
              <a:ext uri="{FF2B5EF4-FFF2-40B4-BE49-F238E27FC236}">
                <a16:creationId xmlns:a16="http://schemas.microsoft.com/office/drawing/2014/main" id="{B11A6F03-A2A7-9C48-AA43-D45A2C2507B3}"/>
              </a:ext>
            </a:extLst>
          </p:cNvPr>
          <p:cNvSpPr txBox="1"/>
          <p:nvPr/>
        </p:nvSpPr>
        <p:spPr>
          <a:xfrm>
            <a:off x="6787852"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2004</a:t>
            </a:r>
          </a:p>
        </p:txBody>
      </p:sp>
      <p:sp>
        <p:nvSpPr>
          <p:cNvPr id="45" name="Oval 44">
            <a:extLst>
              <a:ext uri="{FF2B5EF4-FFF2-40B4-BE49-F238E27FC236}">
                <a16:creationId xmlns:a16="http://schemas.microsoft.com/office/drawing/2014/main" id="{A80E1998-A4EA-824E-A36C-3AE5DECE175F}"/>
              </a:ext>
            </a:extLst>
          </p:cNvPr>
          <p:cNvSpPr/>
          <p:nvPr/>
        </p:nvSpPr>
        <p:spPr>
          <a:xfrm>
            <a:off x="7949640"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DF053B-A49D-2F48-85B0-9B643EBC4EBF}"/>
              </a:ext>
            </a:extLst>
          </p:cNvPr>
          <p:cNvSpPr txBox="1"/>
          <p:nvPr/>
        </p:nvSpPr>
        <p:spPr>
          <a:xfrm>
            <a:off x="7967599" y="4344396"/>
            <a:ext cx="916668" cy="451406"/>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35%</a:t>
            </a:r>
          </a:p>
        </p:txBody>
      </p:sp>
      <p:sp>
        <p:nvSpPr>
          <p:cNvPr id="47" name="TextBox 46">
            <a:extLst>
              <a:ext uri="{FF2B5EF4-FFF2-40B4-BE49-F238E27FC236}">
                <a16:creationId xmlns:a16="http://schemas.microsoft.com/office/drawing/2014/main" id="{5A2FBC3B-09B0-F648-8F04-483A08674F20}"/>
              </a:ext>
            </a:extLst>
          </p:cNvPr>
          <p:cNvSpPr txBox="1"/>
          <p:nvPr/>
        </p:nvSpPr>
        <p:spPr>
          <a:xfrm>
            <a:off x="7956626"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2009</a:t>
            </a:r>
          </a:p>
        </p:txBody>
      </p:sp>
      <p:sp>
        <p:nvSpPr>
          <p:cNvPr id="48" name="Oval 47">
            <a:extLst>
              <a:ext uri="{FF2B5EF4-FFF2-40B4-BE49-F238E27FC236}">
                <a16:creationId xmlns:a16="http://schemas.microsoft.com/office/drawing/2014/main" id="{D7089F14-E53C-CF49-8AC4-3F09695DB783}"/>
              </a:ext>
            </a:extLst>
          </p:cNvPr>
          <p:cNvSpPr/>
          <p:nvPr/>
        </p:nvSpPr>
        <p:spPr>
          <a:xfrm>
            <a:off x="9161788"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92C2C40F-B136-324B-B35F-B1FA15D417F5}"/>
              </a:ext>
            </a:extLst>
          </p:cNvPr>
          <p:cNvSpPr txBox="1"/>
          <p:nvPr/>
        </p:nvSpPr>
        <p:spPr>
          <a:xfrm>
            <a:off x="9161788" y="4344396"/>
            <a:ext cx="916668" cy="451406"/>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33%</a:t>
            </a:r>
          </a:p>
        </p:txBody>
      </p:sp>
      <p:sp>
        <p:nvSpPr>
          <p:cNvPr id="50" name="TextBox 49">
            <a:extLst>
              <a:ext uri="{FF2B5EF4-FFF2-40B4-BE49-F238E27FC236}">
                <a16:creationId xmlns:a16="http://schemas.microsoft.com/office/drawing/2014/main" id="{91E3F537-8D71-1A4E-BFB3-8E05750FCC75}"/>
              </a:ext>
            </a:extLst>
          </p:cNvPr>
          <p:cNvSpPr txBox="1"/>
          <p:nvPr/>
        </p:nvSpPr>
        <p:spPr>
          <a:xfrm>
            <a:off x="9198175"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2014</a:t>
            </a:r>
          </a:p>
        </p:txBody>
      </p:sp>
      <p:sp>
        <p:nvSpPr>
          <p:cNvPr id="51" name="Oval 50">
            <a:extLst>
              <a:ext uri="{FF2B5EF4-FFF2-40B4-BE49-F238E27FC236}">
                <a16:creationId xmlns:a16="http://schemas.microsoft.com/office/drawing/2014/main" id="{5B28D8C6-6E69-C34A-86D4-C6870BA85AAE}"/>
              </a:ext>
            </a:extLst>
          </p:cNvPr>
          <p:cNvSpPr/>
          <p:nvPr/>
        </p:nvSpPr>
        <p:spPr>
          <a:xfrm>
            <a:off x="10375733" y="4107477"/>
            <a:ext cx="916668" cy="913455"/>
          </a:xfrm>
          <a:prstGeom prst="ellipse">
            <a:avLst/>
          </a:prstGeom>
          <a:solidFill>
            <a:schemeClr val="bg1"/>
          </a:solidFill>
          <a:ln w="38100">
            <a:solidFill>
              <a:srgbClr val="EE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22AA07EA-0CC5-8740-ADD6-F6D3F8AA7F99}"/>
              </a:ext>
            </a:extLst>
          </p:cNvPr>
          <p:cNvSpPr txBox="1"/>
          <p:nvPr/>
        </p:nvSpPr>
        <p:spPr>
          <a:xfrm>
            <a:off x="10375733" y="4344396"/>
            <a:ext cx="916668" cy="451406"/>
          </a:xfrm>
          <a:prstGeom prst="rect">
            <a:avLst/>
          </a:prstGeom>
          <a:noFill/>
        </p:spPr>
        <p:txBody>
          <a:bodyPr wrap="square" rtlCol="0">
            <a:spAutoFit/>
          </a:bodyPr>
          <a:lstStyle/>
          <a:p>
            <a:pPr algn="ctr">
              <a:lnSpc>
                <a:spcPts val="2800"/>
              </a:lnSpc>
            </a:pPr>
            <a:r>
              <a:rPr lang="en-US" sz="2200" b="1" dirty="0">
                <a:solidFill>
                  <a:srgbClr val="EE5427"/>
                </a:solidFill>
                <a:latin typeface="Helvetica" pitchFamily="2" charset="0"/>
              </a:rPr>
              <a:t>41%</a:t>
            </a:r>
          </a:p>
        </p:txBody>
      </p:sp>
      <p:sp>
        <p:nvSpPr>
          <p:cNvPr id="53" name="TextBox 52">
            <a:extLst>
              <a:ext uri="{FF2B5EF4-FFF2-40B4-BE49-F238E27FC236}">
                <a16:creationId xmlns:a16="http://schemas.microsoft.com/office/drawing/2014/main" id="{79C3E910-A817-074F-9FED-F100841B6A6A}"/>
              </a:ext>
            </a:extLst>
          </p:cNvPr>
          <p:cNvSpPr txBox="1"/>
          <p:nvPr/>
        </p:nvSpPr>
        <p:spPr>
          <a:xfrm>
            <a:off x="10412120" y="5156453"/>
            <a:ext cx="843893" cy="369332"/>
          </a:xfrm>
          <a:prstGeom prst="rect">
            <a:avLst/>
          </a:prstGeom>
          <a:noFill/>
        </p:spPr>
        <p:txBody>
          <a:bodyPr wrap="square" rtlCol="0">
            <a:spAutoFit/>
          </a:bodyPr>
          <a:lstStyle/>
          <a:p>
            <a:pPr algn="ctr"/>
            <a:r>
              <a:rPr lang="en-US" dirty="0">
                <a:solidFill>
                  <a:srgbClr val="C7F4FB"/>
                </a:solidFill>
                <a:latin typeface="Helvetica" pitchFamily="2" charset="0"/>
              </a:rPr>
              <a:t>2020</a:t>
            </a:r>
          </a:p>
        </p:txBody>
      </p:sp>
      <p:sp>
        <p:nvSpPr>
          <p:cNvPr id="55" name="TextBox 54">
            <a:extLst>
              <a:ext uri="{FF2B5EF4-FFF2-40B4-BE49-F238E27FC236}">
                <a16:creationId xmlns:a16="http://schemas.microsoft.com/office/drawing/2014/main" id="{917F903C-7F5C-B14C-9E9F-E6A560314F0E}"/>
              </a:ext>
            </a:extLst>
          </p:cNvPr>
          <p:cNvSpPr txBox="1"/>
          <p:nvPr/>
        </p:nvSpPr>
        <p:spPr>
          <a:xfrm>
            <a:off x="7779839" y="3378793"/>
            <a:ext cx="1237833" cy="446276"/>
          </a:xfrm>
          <a:prstGeom prst="rect">
            <a:avLst/>
          </a:prstGeom>
          <a:noFill/>
        </p:spPr>
        <p:txBody>
          <a:bodyPr wrap="square" rtlCol="0">
            <a:spAutoFit/>
          </a:bodyPr>
          <a:lstStyle/>
          <a:p>
            <a:pPr algn="ctr"/>
            <a:r>
              <a:rPr lang="en-US" sz="2300" b="1" dirty="0">
                <a:solidFill>
                  <a:schemeClr val="bg1"/>
                </a:solidFill>
                <a:latin typeface="Helvetica" pitchFamily="2" charset="0"/>
              </a:rPr>
              <a:t>161,290</a:t>
            </a:r>
          </a:p>
        </p:txBody>
      </p:sp>
      <p:sp>
        <p:nvSpPr>
          <p:cNvPr id="56" name="TextBox 55">
            <a:extLst>
              <a:ext uri="{FF2B5EF4-FFF2-40B4-BE49-F238E27FC236}">
                <a16:creationId xmlns:a16="http://schemas.microsoft.com/office/drawing/2014/main" id="{A5458095-297A-964C-AC73-532F5CDA62E5}"/>
              </a:ext>
            </a:extLst>
          </p:cNvPr>
          <p:cNvSpPr txBox="1"/>
          <p:nvPr/>
        </p:nvSpPr>
        <p:spPr>
          <a:xfrm>
            <a:off x="8957285" y="3378793"/>
            <a:ext cx="1264525" cy="446276"/>
          </a:xfrm>
          <a:prstGeom prst="rect">
            <a:avLst/>
          </a:prstGeom>
          <a:noFill/>
        </p:spPr>
        <p:txBody>
          <a:bodyPr wrap="square" rtlCol="0">
            <a:spAutoFit/>
          </a:bodyPr>
          <a:lstStyle/>
          <a:p>
            <a:pPr algn="ctr"/>
            <a:r>
              <a:rPr lang="en-US" sz="2300" b="1" dirty="0">
                <a:solidFill>
                  <a:schemeClr val="bg1"/>
                </a:solidFill>
                <a:latin typeface="Helvetica" pitchFamily="2" charset="0"/>
              </a:rPr>
              <a:t>145,383</a:t>
            </a:r>
          </a:p>
        </p:txBody>
      </p:sp>
      <p:cxnSp>
        <p:nvCxnSpPr>
          <p:cNvPr id="58" name="Straight Connector 57">
            <a:extLst>
              <a:ext uri="{FF2B5EF4-FFF2-40B4-BE49-F238E27FC236}">
                <a16:creationId xmlns:a16="http://schemas.microsoft.com/office/drawing/2014/main" id="{1A603802-76B1-E943-BBB9-6F0BB521A25A}"/>
              </a:ext>
            </a:extLst>
          </p:cNvPr>
          <p:cNvCxnSpPr>
            <a:cxnSpLocks/>
          </p:cNvCxnSpPr>
          <p:nvPr/>
        </p:nvCxnSpPr>
        <p:spPr>
          <a:xfrm>
            <a:off x="10222571" y="2774731"/>
            <a:ext cx="0" cy="3175283"/>
          </a:xfrm>
          <a:prstGeom prst="line">
            <a:avLst/>
          </a:prstGeom>
          <a:ln>
            <a:solidFill>
              <a:srgbClr val="C7F4FB"/>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156950D9-F799-4944-B317-89467BADE94D}"/>
              </a:ext>
            </a:extLst>
          </p:cNvPr>
          <p:cNvGrpSpPr/>
          <p:nvPr/>
        </p:nvGrpSpPr>
        <p:grpSpPr>
          <a:xfrm>
            <a:off x="9844537" y="2357282"/>
            <a:ext cx="1831850" cy="1191833"/>
            <a:chOff x="9623481" y="1853348"/>
            <a:chExt cx="1831850" cy="1191833"/>
          </a:xfrm>
        </p:grpSpPr>
        <p:sp>
          <p:nvSpPr>
            <p:cNvPr id="60" name="Rectangle 59">
              <a:extLst>
                <a:ext uri="{FF2B5EF4-FFF2-40B4-BE49-F238E27FC236}">
                  <a16:creationId xmlns:a16="http://schemas.microsoft.com/office/drawing/2014/main" id="{3FA3FDA2-D542-1B4B-9889-CB5F98544AE9}"/>
                </a:ext>
              </a:extLst>
            </p:cNvPr>
            <p:cNvSpPr/>
            <p:nvPr/>
          </p:nvSpPr>
          <p:spPr>
            <a:xfrm>
              <a:off x="9623481" y="1853348"/>
              <a:ext cx="1831850" cy="1002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6337D4E9-65DE-9A46-9CF6-4C0FBAD69E75}"/>
                </a:ext>
              </a:extLst>
            </p:cNvPr>
            <p:cNvSpPr/>
            <p:nvPr/>
          </p:nvSpPr>
          <p:spPr>
            <a:xfrm rot="10800000">
              <a:off x="10432610" y="2812337"/>
              <a:ext cx="419100" cy="2328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B1EBCAE0-816E-9D49-B4C4-1B6183D1C09E}"/>
              </a:ext>
            </a:extLst>
          </p:cNvPr>
          <p:cNvSpPr txBox="1"/>
          <p:nvPr/>
        </p:nvSpPr>
        <p:spPr>
          <a:xfrm>
            <a:off x="9844537" y="2723497"/>
            <a:ext cx="1831850" cy="463781"/>
          </a:xfrm>
          <a:prstGeom prst="rect">
            <a:avLst/>
          </a:prstGeom>
          <a:noFill/>
        </p:spPr>
        <p:txBody>
          <a:bodyPr wrap="square" rtlCol="0">
            <a:spAutoFit/>
          </a:bodyPr>
          <a:lstStyle/>
          <a:p>
            <a:pPr algn="ctr">
              <a:lnSpc>
                <a:spcPts val="2800"/>
              </a:lnSpc>
            </a:pPr>
            <a:r>
              <a:rPr lang="en-US" sz="3500" b="1" dirty="0">
                <a:solidFill>
                  <a:srgbClr val="EE5427"/>
                </a:solidFill>
                <a:latin typeface="Helvetica" pitchFamily="2" charset="0"/>
              </a:rPr>
              <a:t>195,758</a:t>
            </a:r>
          </a:p>
        </p:txBody>
      </p:sp>
      <p:cxnSp>
        <p:nvCxnSpPr>
          <p:cNvPr id="63" name="Straight Connector 62">
            <a:extLst>
              <a:ext uri="{FF2B5EF4-FFF2-40B4-BE49-F238E27FC236}">
                <a16:creationId xmlns:a16="http://schemas.microsoft.com/office/drawing/2014/main" id="{3C573434-BDEC-6D43-843F-FBC5C3B4CE1B}"/>
              </a:ext>
            </a:extLst>
          </p:cNvPr>
          <p:cNvCxnSpPr>
            <a:cxnSpLocks/>
          </p:cNvCxnSpPr>
          <p:nvPr/>
        </p:nvCxnSpPr>
        <p:spPr>
          <a:xfrm>
            <a:off x="9004584" y="2774731"/>
            <a:ext cx="0" cy="3175283"/>
          </a:xfrm>
          <a:prstGeom prst="line">
            <a:avLst/>
          </a:prstGeom>
          <a:ln>
            <a:solidFill>
              <a:srgbClr val="C7F4FB"/>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9712D4C-8D7B-8641-9A8B-549C0DF418E2}"/>
              </a:ext>
            </a:extLst>
          </p:cNvPr>
          <p:cNvCxnSpPr>
            <a:cxnSpLocks/>
          </p:cNvCxnSpPr>
          <p:nvPr/>
        </p:nvCxnSpPr>
        <p:spPr>
          <a:xfrm>
            <a:off x="7790638" y="2774731"/>
            <a:ext cx="0" cy="3175283"/>
          </a:xfrm>
          <a:prstGeom prst="line">
            <a:avLst/>
          </a:prstGeom>
          <a:ln>
            <a:solidFill>
              <a:srgbClr val="C7F4FB"/>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6F13E58-9E6F-2F49-943D-38F7449D8AAE}"/>
              </a:ext>
            </a:extLst>
          </p:cNvPr>
          <p:cNvSpPr txBox="1"/>
          <p:nvPr/>
        </p:nvSpPr>
        <p:spPr>
          <a:xfrm>
            <a:off x="2576519" y="4520597"/>
            <a:ext cx="3093811" cy="1252651"/>
          </a:xfrm>
          <a:prstGeom prst="rect">
            <a:avLst/>
          </a:prstGeom>
          <a:noFill/>
        </p:spPr>
        <p:txBody>
          <a:bodyPr wrap="square" rtlCol="0">
            <a:spAutoFit/>
          </a:bodyPr>
          <a:lstStyle/>
          <a:p>
            <a:pPr>
              <a:lnSpc>
                <a:spcPct val="120000"/>
              </a:lnSpc>
            </a:pPr>
            <a:r>
              <a:rPr lang="en-US" sz="2000" dirty="0">
                <a:solidFill>
                  <a:schemeClr val="bg1"/>
                </a:solidFill>
                <a:latin typeface="Helvetica Light" panose="020B0403020202020204"/>
              </a:rPr>
              <a:t>Unmet demand has </a:t>
            </a:r>
            <a:r>
              <a:rPr lang="en-US" sz="2400" b="1" dirty="0">
                <a:solidFill>
                  <a:schemeClr val="bg1"/>
                </a:solidFill>
                <a:latin typeface="Helvetica Light" panose="020B0403020202020204"/>
              </a:rPr>
              <a:t>jumped16</a:t>
            </a:r>
            <a:r>
              <a:rPr lang="en-US" sz="2000" b="1" dirty="0">
                <a:solidFill>
                  <a:schemeClr val="bg1"/>
                </a:solidFill>
                <a:latin typeface="Helvetica Light" panose="020B0403020202020204"/>
              </a:rPr>
              <a:t> percentage points </a:t>
            </a:r>
            <a:r>
              <a:rPr lang="en-US" sz="2000" dirty="0">
                <a:solidFill>
                  <a:schemeClr val="bg1"/>
                </a:solidFill>
                <a:latin typeface="Helvetica Light" panose="020B0403020202020204"/>
              </a:rPr>
              <a:t>since 2004</a:t>
            </a:r>
          </a:p>
        </p:txBody>
      </p:sp>
    </p:spTree>
    <p:extLst>
      <p:ext uri="{BB962C8B-B14F-4D97-AF65-F5344CB8AC3E}">
        <p14:creationId xmlns:p14="http://schemas.microsoft.com/office/powerpoint/2010/main" val="322879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D6B3DB7-F385-B841-A048-660B59FE12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7" name="Title 6">
            <a:extLst>
              <a:ext uri="{FF2B5EF4-FFF2-40B4-BE49-F238E27FC236}">
                <a16:creationId xmlns:a16="http://schemas.microsoft.com/office/drawing/2014/main" id="{652E9C7B-1497-3E48-8259-803E0FFA76A4}"/>
              </a:ext>
            </a:extLst>
          </p:cNvPr>
          <p:cNvSpPr>
            <a:spLocks noGrp="1"/>
          </p:cNvSpPr>
          <p:nvPr>
            <p:ph type="title"/>
          </p:nvPr>
        </p:nvSpPr>
        <p:spPr/>
        <p:txBody>
          <a:bodyPr/>
          <a:lstStyle/>
          <a:p>
            <a:r>
              <a:rPr lang="en-US" dirty="0"/>
              <a:t>More Students Than Ever Are Missing Out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2112" y="1690688"/>
            <a:ext cx="7254988" cy="4842424"/>
          </a:xfrm>
          <a:prstGeom prst="rect">
            <a:avLst/>
          </a:prstGeom>
        </p:spPr>
      </p:pic>
    </p:spTree>
    <p:extLst>
      <p:ext uri="{BB962C8B-B14F-4D97-AF65-F5344CB8AC3E}">
        <p14:creationId xmlns:p14="http://schemas.microsoft.com/office/powerpoint/2010/main" val="171228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65CBC0-9DC4-BE46-9BD8-0A7FA4B66EA8}"/>
              </a:ext>
            </a:extLst>
          </p:cNvPr>
          <p:cNvSpPr>
            <a:spLocks noGrp="1"/>
          </p:cNvSpPr>
          <p:nvPr>
            <p:ph type="title"/>
          </p:nvPr>
        </p:nvSpPr>
        <p:spPr>
          <a:xfrm>
            <a:off x="838200" y="365125"/>
            <a:ext cx="10515600" cy="1325563"/>
          </a:xfrm>
        </p:spPr>
        <p:txBody>
          <a:bodyPr/>
          <a:lstStyle/>
          <a:p>
            <a:r>
              <a:rPr lang="en-US" dirty="0"/>
              <a:t>Groups with Greatest Unmet Demand</a:t>
            </a:r>
          </a:p>
        </p:txBody>
      </p:sp>
      <p:sp>
        <p:nvSpPr>
          <p:cNvPr id="4" name="Slide Number Placeholder 3">
            <a:extLst>
              <a:ext uri="{FF2B5EF4-FFF2-40B4-BE49-F238E27FC236}">
                <a16:creationId xmlns:a16="http://schemas.microsoft.com/office/drawing/2014/main" id="{7F764212-D30E-4D65-A0C4-9044FB4CE607}"/>
              </a:ext>
            </a:extLst>
          </p:cNvPr>
          <p:cNvSpPr>
            <a:spLocks noGrp="1"/>
          </p:cNvSpPr>
          <p:nvPr>
            <p:ph type="sldNum" sz="quarter" idx="4294967295"/>
          </p:nvPr>
        </p:nvSpPr>
        <p:spPr>
          <a:xfrm>
            <a:off x="11295063" y="6276975"/>
            <a:ext cx="896937"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DFECC4-1679-4D45-9635-E86BD1EE09E9}" type="slidenum">
              <a:rPr kumimoji="0" lang="en-US" sz="1400" b="0" i="0" u="none" strike="noStrike" kern="1200" cap="none" spc="0" normalizeH="0" baseline="0" noProof="0" smtClean="0">
                <a:ln>
                  <a:noFill/>
                </a:ln>
                <a:solidFill>
                  <a:prstClr val="black">
                    <a:tint val="75000"/>
                  </a:prstClr>
                </a:solidFill>
                <a:effectLst/>
                <a:uLnTx/>
                <a:uFillTx/>
                <a:latin typeface="Gadug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prstClr val="black">
                  <a:tint val="75000"/>
                </a:prstClr>
              </a:solidFill>
              <a:effectLst/>
              <a:uLnTx/>
              <a:uFillTx/>
              <a:latin typeface="Gadugi"/>
              <a:ea typeface="+mn-ea"/>
              <a:cs typeface="+mn-cs"/>
            </a:endParaRPr>
          </a:p>
        </p:txBody>
      </p:sp>
      <p:pic>
        <p:nvPicPr>
          <p:cNvPr id="19" name="Picture 18">
            <a:extLst>
              <a:ext uri="{FF2B5EF4-FFF2-40B4-BE49-F238E27FC236}">
                <a16:creationId xmlns:a16="http://schemas.microsoft.com/office/drawing/2014/main" id="{0712F747-09CB-564B-AA97-8465CAC0C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graphicFrame>
        <p:nvGraphicFramePr>
          <p:cNvPr id="2" name="Table 1">
            <a:extLst>
              <a:ext uri="{FF2B5EF4-FFF2-40B4-BE49-F238E27FC236}">
                <a16:creationId xmlns:a16="http://schemas.microsoft.com/office/drawing/2014/main" id="{E08821D3-8D2E-FC44-B067-3DA70B731CE3}"/>
              </a:ext>
            </a:extLst>
          </p:cNvPr>
          <p:cNvGraphicFramePr>
            <a:graphicFrameLocks noGrp="1"/>
          </p:cNvGraphicFramePr>
          <p:nvPr>
            <p:extLst>
              <p:ext uri="{D42A27DB-BD31-4B8C-83A1-F6EECF244321}">
                <p14:modId xmlns:p14="http://schemas.microsoft.com/office/powerpoint/2010/main" val="907218190"/>
              </p:ext>
            </p:extLst>
          </p:nvPr>
        </p:nvGraphicFramePr>
        <p:xfrm>
          <a:off x="717284" y="2720645"/>
          <a:ext cx="3045091" cy="2188056"/>
        </p:xfrm>
        <a:graphic>
          <a:graphicData uri="http://schemas.openxmlformats.org/drawingml/2006/table">
            <a:tbl>
              <a:tblPr firstRow="1" bandRow="1">
                <a:tableStyleId>{5C22544A-7EE6-4342-B048-85BDC9FD1C3A}</a:tableStyleId>
              </a:tblPr>
              <a:tblGrid>
                <a:gridCol w="1379692">
                  <a:extLst>
                    <a:ext uri="{9D8B030D-6E8A-4147-A177-3AD203B41FA5}">
                      <a16:colId xmlns:a16="http://schemas.microsoft.com/office/drawing/2014/main" val="1757117813"/>
                    </a:ext>
                  </a:extLst>
                </a:gridCol>
                <a:gridCol w="1665399">
                  <a:extLst>
                    <a:ext uri="{9D8B030D-6E8A-4147-A177-3AD203B41FA5}">
                      <a16:colId xmlns:a16="http://schemas.microsoft.com/office/drawing/2014/main" val="2309816691"/>
                    </a:ext>
                  </a:extLst>
                </a:gridCol>
              </a:tblGrid>
              <a:tr h="495783">
                <a:tc>
                  <a:txBody>
                    <a:bodyPr/>
                    <a:lstStyle/>
                    <a:p>
                      <a:r>
                        <a:rPr lang="en-US" sz="1400" dirty="0">
                          <a:ln>
                            <a:noFill/>
                          </a:ln>
                          <a:latin typeface="Helvetica" pitchFamily="2" charset="0"/>
                        </a:rPr>
                        <a:t>GRADE LEVEL</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sz="1400" dirty="0">
                          <a:ln>
                            <a:noFill/>
                          </a:ln>
                          <a:latin typeface="Helvetica" pitchFamily="2" charset="0"/>
                        </a:rPr>
                        <a:t>LIKELY TO ENROLL</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288248711"/>
                  </a:ext>
                </a:extLst>
              </a:tr>
              <a:tr h="556632">
                <a:tc>
                  <a:txBody>
                    <a:bodyPr/>
                    <a:lstStyle/>
                    <a:p>
                      <a:r>
                        <a:rPr lang="en-US" sz="1400" dirty="0">
                          <a:ln>
                            <a:noFill/>
                          </a:ln>
                          <a:solidFill>
                            <a:schemeClr val="bg1"/>
                          </a:solidFill>
                          <a:latin typeface="Helvetica" pitchFamily="2" charset="0"/>
                        </a:rPr>
                        <a:t>Elementary (K-5)</a:t>
                      </a:r>
                    </a:p>
                  </a:txBody>
                  <a:tcPr>
                    <a:lnL w="12700" cap="flat" cmpd="sng" algn="ctr">
                      <a:noFill/>
                      <a:prstDash val="solid"/>
                      <a:round/>
                      <a:headEnd type="none" w="med" len="med"/>
                      <a:tailEnd type="none" w="med" len="med"/>
                    </a:lnL>
                    <a:noFill/>
                  </a:tcPr>
                </a:tc>
                <a:tc>
                  <a:txBody>
                    <a:bodyPr/>
                    <a:lstStyle/>
                    <a:p>
                      <a:r>
                        <a:rPr lang="en-US" sz="1400" dirty="0">
                          <a:ln>
                            <a:noFill/>
                          </a:ln>
                          <a:solidFill>
                            <a:schemeClr val="bg1"/>
                          </a:solidFill>
                          <a:latin typeface="Helvetica" pitchFamily="2" charset="0"/>
                        </a:rPr>
                        <a:t>51%</a:t>
                      </a:r>
                      <a:endParaRPr lang="en-US" sz="1400" dirty="0">
                        <a:ln>
                          <a:noFill/>
                        </a:ln>
                      </a:endParaRPr>
                    </a:p>
                  </a:txBody>
                  <a:tcPr>
                    <a:lnR w="12700" cap="flat" cmpd="sng" algn="ctr">
                      <a:noFill/>
                      <a:prstDash val="solid"/>
                      <a:round/>
                      <a:headEnd type="none" w="med" len="med"/>
                      <a:tailEnd type="none" w="med" len="med"/>
                    </a:lnR>
                    <a:noFill/>
                  </a:tcPr>
                </a:tc>
                <a:extLst>
                  <a:ext uri="{0D108BD9-81ED-4DB2-BD59-A6C34878D82A}">
                    <a16:rowId xmlns:a16="http://schemas.microsoft.com/office/drawing/2014/main" val="2588802076"/>
                  </a:ext>
                </a:extLst>
              </a:tr>
              <a:tr h="556632">
                <a:tc>
                  <a:txBody>
                    <a:bodyPr/>
                    <a:lstStyle/>
                    <a:p>
                      <a:r>
                        <a:rPr lang="en-US" sz="1400" dirty="0">
                          <a:ln>
                            <a:noFill/>
                          </a:ln>
                          <a:solidFill>
                            <a:schemeClr val="bg1"/>
                          </a:solidFill>
                          <a:latin typeface="Helvetica" pitchFamily="2" charset="0"/>
                        </a:rPr>
                        <a:t>Middle (6-8)</a:t>
                      </a:r>
                      <a:endParaRPr lang="en-US" sz="1400" dirty="0">
                        <a:ln>
                          <a:noFill/>
                        </a:ln>
                      </a:endParaRPr>
                    </a:p>
                  </a:txBody>
                  <a:tcPr>
                    <a:lnL w="12700" cap="flat" cmpd="sng" algn="ctr">
                      <a:noFill/>
                      <a:prstDash val="solid"/>
                      <a:round/>
                      <a:headEnd type="none" w="med" len="med"/>
                      <a:tailEnd type="none" w="med" len="med"/>
                    </a:lnL>
                    <a:noFill/>
                  </a:tcPr>
                </a:tc>
                <a:tc>
                  <a:txBody>
                    <a:bodyPr/>
                    <a:lstStyle/>
                    <a:p>
                      <a:r>
                        <a:rPr lang="en-US" sz="1400" dirty="0">
                          <a:ln>
                            <a:noFill/>
                          </a:ln>
                          <a:solidFill>
                            <a:schemeClr val="bg1"/>
                          </a:solidFill>
                          <a:latin typeface="Helvetica" pitchFamily="2" charset="0"/>
                        </a:rPr>
                        <a:t>33%</a:t>
                      </a:r>
                      <a:endParaRPr lang="en-US" sz="1400" dirty="0">
                        <a:ln>
                          <a:noFill/>
                        </a:ln>
                      </a:endParaRPr>
                    </a:p>
                  </a:txBody>
                  <a:tcPr>
                    <a:lnR w="12700" cap="flat" cmpd="sng" algn="ctr">
                      <a:noFill/>
                      <a:prstDash val="solid"/>
                      <a:round/>
                      <a:headEnd type="none" w="med" len="med"/>
                      <a:tailEnd type="none" w="med" len="med"/>
                    </a:lnR>
                    <a:noFill/>
                  </a:tcPr>
                </a:tc>
                <a:extLst>
                  <a:ext uri="{0D108BD9-81ED-4DB2-BD59-A6C34878D82A}">
                    <a16:rowId xmlns:a16="http://schemas.microsoft.com/office/drawing/2014/main" val="2692033438"/>
                  </a:ext>
                </a:extLst>
              </a:tr>
              <a:tr h="556632">
                <a:tc>
                  <a:txBody>
                    <a:bodyPr/>
                    <a:lstStyle/>
                    <a:p>
                      <a:r>
                        <a:rPr lang="en-US" sz="1400" dirty="0">
                          <a:ln>
                            <a:noFill/>
                          </a:ln>
                          <a:solidFill>
                            <a:schemeClr val="bg1"/>
                          </a:solidFill>
                          <a:latin typeface="Helvetica" pitchFamily="2" charset="0"/>
                        </a:rPr>
                        <a:t>High (9-12)</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r>
                        <a:rPr lang="en-US" sz="1400" dirty="0">
                          <a:ln>
                            <a:noFill/>
                          </a:ln>
                          <a:solidFill>
                            <a:schemeClr val="bg1"/>
                          </a:solidFill>
                          <a:latin typeface="Helvetica" pitchFamily="2" charset="0"/>
                        </a:rPr>
                        <a:t>27%</a:t>
                      </a:r>
                      <a:endParaRPr lang="en-US" sz="1400" dirty="0">
                        <a:ln>
                          <a:noFill/>
                        </a:ln>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1329778416"/>
                  </a:ext>
                </a:extLst>
              </a:tr>
            </a:tbl>
          </a:graphicData>
        </a:graphic>
      </p:graphicFrame>
      <p:sp>
        <p:nvSpPr>
          <p:cNvPr id="3" name="Rectangle 2">
            <a:extLst>
              <a:ext uri="{FF2B5EF4-FFF2-40B4-BE49-F238E27FC236}">
                <a16:creationId xmlns:a16="http://schemas.microsoft.com/office/drawing/2014/main" id="{8E9A4F56-57F3-F042-B06B-F8245DDD3CD7}"/>
              </a:ext>
            </a:extLst>
          </p:cNvPr>
          <p:cNvSpPr/>
          <p:nvPr/>
        </p:nvSpPr>
        <p:spPr>
          <a:xfrm>
            <a:off x="4019550" y="2543175"/>
            <a:ext cx="3714750" cy="3590341"/>
          </a:xfrm>
          <a:prstGeom prst="rect">
            <a:avLst/>
          </a:prstGeom>
          <a:solidFill>
            <a:srgbClr val="EE54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a:extLst>
              <a:ext uri="{FF2B5EF4-FFF2-40B4-BE49-F238E27FC236}">
                <a16:creationId xmlns:a16="http://schemas.microsoft.com/office/drawing/2014/main" id="{4959E1F0-8C26-1947-A0E3-DD133F3FF467}"/>
              </a:ext>
            </a:extLst>
          </p:cNvPr>
          <p:cNvGraphicFramePr>
            <a:graphicFrameLocks noGrp="1"/>
          </p:cNvGraphicFramePr>
          <p:nvPr>
            <p:extLst>
              <p:ext uri="{D42A27DB-BD31-4B8C-83A1-F6EECF244321}">
                <p14:modId xmlns:p14="http://schemas.microsoft.com/office/powerpoint/2010/main" val="172058796"/>
              </p:ext>
            </p:extLst>
          </p:nvPr>
        </p:nvGraphicFramePr>
        <p:xfrm>
          <a:off x="4206538" y="2626725"/>
          <a:ext cx="3340773" cy="3423239"/>
        </p:xfrm>
        <a:graphic>
          <a:graphicData uri="http://schemas.openxmlformats.org/drawingml/2006/table">
            <a:tbl>
              <a:tblPr firstRow="1" bandRow="1">
                <a:tableStyleId>{5C22544A-7EE6-4342-B048-85BDC9FD1C3A}</a:tableStyleId>
              </a:tblPr>
              <a:tblGrid>
                <a:gridCol w="1513661">
                  <a:extLst>
                    <a:ext uri="{9D8B030D-6E8A-4147-A177-3AD203B41FA5}">
                      <a16:colId xmlns:a16="http://schemas.microsoft.com/office/drawing/2014/main" val="1757117813"/>
                    </a:ext>
                  </a:extLst>
                </a:gridCol>
                <a:gridCol w="1827112">
                  <a:extLst>
                    <a:ext uri="{9D8B030D-6E8A-4147-A177-3AD203B41FA5}">
                      <a16:colId xmlns:a16="http://schemas.microsoft.com/office/drawing/2014/main" val="2309816691"/>
                    </a:ext>
                  </a:extLst>
                </a:gridCol>
              </a:tblGrid>
              <a:tr h="319500">
                <a:tc>
                  <a:txBody>
                    <a:bodyPr/>
                    <a:lstStyle/>
                    <a:p>
                      <a:r>
                        <a:rPr lang="en-US" sz="1400" dirty="0">
                          <a:ln>
                            <a:noFill/>
                          </a:ln>
                          <a:latin typeface="Helvetica" pitchFamily="2" charset="0"/>
                        </a:rPr>
                        <a:t>RACE</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EE5427"/>
                    </a:solidFill>
                  </a:tcPr>
                </a:tc>
                <a:tc>
                  <a:txBody>
                    <a:bodyPr/>
                    <a:lstStyle/>
                    <a:p>
                      <a:r>
                        <a:rPr lang="en-US" sz="1400" dirty="0">
                          <a:ln>
                            <a:noFill/>
                          </a:ln>
                          <a:latin typeface="Helvetica" pitchFamily="2" charset="0"/>
                        </a:rPr>
                        <a:t>LIKELY TO ENROLL</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EE5427"/>
                    </a:solidFill>
                  </a:tcPr>
                </a:tc>
                <a:extLst>
                  <a:ext uri="{0D108BD9-81ED-4DB2-BD59-A6C34878D82A}">
                    <a16:rowId xmlns:a16="http://schemas.microsoft.com/office/drawing/2014/main" val="1288248711"/>
                  </a:ext>
                </a:extLst>
              </a:tr>
              <a:tr h="431916">
                <a:tc>
                  <a:txBody>
                    <a:bodyPr/>
                    <a:lstStyle/>
                    <a:p>
                      <a:r>
                        <a:rPr lang="en-US" sz="1400" dirty="0">
                          <a:ln>
                            <a:noFill/>
                          </a:ln>
                          <a:solidFill>
                            <a:schemeClr val="bg1"/>
                          </a:solidFill>
                          <a:latin typeface="Helvetica" pitchFamily="2" charset="0"/>
                        </a:rPr>
                        <a:t>White</a:t>
                      </a:r>
                    </a:p>
                  </a:txBody>
                  <a:tcPr>
                    <a:lnL w="12700" cap="flat" cmpd="sng" algn="ctr">
                      <a:noFill/>
                      <a:prstDash val="solid"/>
                      <a:round/>
                      <a:headEnd type="none" w="med" len="med"/>
                      <a:tailEnd type="none" w="med" len="med"/>
                    </a:lnL>
                    <a:solidFill>
                      <a:srgbClr val="EE5427"/>
                    </a:solidFill>
                  </a:tcPr>
                </a:tc>
                <a:tc>
                  <a:txBody>
                    <a:bodyPr/>
                    <a:lstStyle/>
                    <a:p>
                      <a:r>
                        <a:rPr lang="en-US" sz="1400" dirty="0">
                          <a:ln>
                            <a:noFill/>
                          </a:ln>
                          <a:solidFill>
                            <a:schemeClr val="bg1"/>
                          </a:solidFill>
                          <a:latin typeface="Helvetica" pitchFamily="2" charset="0"/>
                        </a:rPr>
                        <a:t>39%</a:t>
                      </a:r>
                      <a:endParaRPr lang="en-US" sz="1400" dirty="0">
                        <a:ln>
                          <a:noFill/>
                        </a:ln>
                      </a:endParaRPr>
                    </a:p>
                  </a:txBody>
                  <a:tcPr>
                    <a:lnR w="12700" cap="flat" cmpd="sng" algn="ctr">
                      <a:noFill/>
                      <a:prstDash val="solid"/>
                      <a:round/>
                      <a:headEnd type="none" w="med" len="med"/>
                      <a:tailEnd type="none" w="med" len="med"/>
                    </a:lnR>
                    <a:solidFill>
                      <a:srgbClr val="EE5427"/>
                    </a:solidFill>
                  </a:tcPr>
                </a:tc>
                <a:extLst>
                  <a:ext uri="{0D108BD9-81ED-4DB2-BD59-A6C34878D82A}">
                    <a16:rowId xmlns:a16="http://schemas.microsoft.com/office/drawing/2014/main" val="2588802076"/>
                  </a:ext>
                </a:extLst>
              </a:tr>
              <a:tr h="431916">
                <a:tc>
                  <a:txBody>
                    <a:bodyPr/>
                    <a:lstStyle/>
                    <a:p>
                      <a:r>
                        <a:rPr lang="en-US" sz="1400" dirty="0">
                          <a:ln>
                            <a:noFill/>
                          </a:ln>
                          <a:solidFill>
                            <a:schemeClr val="bg1"/>
                          </a:solidFill>
                          <a:latin typeface="Helvetica" pitchFamily="2" charset="0"/>
                        </a:rPr>
                        <a:t>Black</a:t>
                      </a:r>
                      <a:endParaRPr lang="en-US" sz="1400" dirty="0">
                        <a:ln>
                          <a:noFill/>
                        </a:ln>
                      </a:endParaRPr>
                    </a:p>
                  </a:txBody>
                  <a:tcPr>
                    <a:lnL w="12700" cap="flat" cmpd="sng" algn="ctr">
                      <a:noFill/>
                      <a:prstDash val="solid"/>
                      <a:round/>
                      <a:headEnd type="none" w="med" len="med"/>
                      <a:tailEnd type="none" w="med" len="med"/>
                    </a:lnL>
                    <a:solidFill>
                      <a:srgbClr val="EE5427"/>
                    </a:solidFill>
                  </a:tcPr>
                </a:tc>
                <a:tc>
                  <a:txBody>
                    <a:bodyPr/>
                    <a:lstStyle/>
                    <a:p>
                      <a:r>
                        <a:rPr lang="en-US" sz="1400" dirty="0">
                          <a:ln>
                            <a:noFill/>
                          </a:ln>
                          <a:solidFill>
                            <a:schemeClr val="bg1"/>
                          </a:solidFill>
                          <a:latin typeface="Helvetica" pitchFamily="2" charset="0"/>
                        </a:rPr>
                        <a:t>58%</a:t>
                      </a:r>
                      <a:endParaRPr lang="en-US" sz="1400" dirty="0">
                        <a:ln>
                          <a:noFill/>
                        </a:ln>
                      </a:endParaRPr>
                    </a:p>
                  </a:txBody>
                  <a:tcPr>
                    <a:lnR w="12700" cap="flat" cmpd="sng" algn="ctr">
                      <a:noFill/>
                      <a:prstDash val="solid"/>
                      <a:round/>
                      <a:headEnd type="none" w="med" len="med"/>
                      <a:tailEnd type="none" w="med" len="med"/>
                    </a:lnR>
                    <a:solidFill>
                      <a:srgbClr val="EE5427"/>
                    </a:solidFill>
                  </a:tcPr>
                </a:tc>
                <a:extLst>
                  <a:ext uri="{0D108BD9-81ED-4DB2-BD59-A6C34878D82A}">
                    <a16:rowId xmlns:a16="http://schemas.microsoft.com/office/drawing/2014/main" val="2692033438"/>
                  </a:ext>
                </a:extLst>
              </a:tr>
              <a:tr h="431916">
                <a:tc>
                  <a:txBody>
                    <a:bodyPr/>
                    <a:lstStyle/>
                    <a:p>
                      <a:r>
                        <a:rPr lang="en-US" sz="1400" dirty="0">
                          <a:ln>
                            <a:noFill/>
                          </a:ln>
                          <a:solidFill>
                            <a:schemeClr val="bg1"/>
                          </a:solidFill>
                          <a:latin typeface="Helvetica" pitchFamily="2" charset="0"/>
                        </a:rPr>
                        <a:t>Hispanic</a:t>
                      </a:r>
                    </a:p>
                  </a:txBody>
                  <a:tcPr>
                    <a:lnL w="12700" cap="flat" cmpd="sng" algn="ctr">
                      <a:noFill/>
                      <a:prstDash val="solid"/>
                      <a:round/>
                      <a:headEnd type="none" w="med" len="med"/>
                      <a:tailEnd type="none" w="med" len="med"/>
                    </a:lnL>
                    <a:solidFill>
                      <a:srgbClr val="EE5427"/>
                    </a:solidFill>
                  </a:tcPr>
                </a:tc>
                <a:tc>
                  <a:txBody>
                    <a:bodyPr/>
                    <a:lstStyle/>
                    <a:p>
                      <a:r>
                        <a:rPr lang="en-US" sz="1400" dirty="0">
                          <a:ln>
                            <a:noFill/>
                          </a:ln>
                          <a:solidFill>
                            <a:schemeClr val="bg1"/>
                          </a:solidFill>
                          <a:latin typeface="Helvetica" pitchFamily="2" charset="0"/>
                        </a:rPr>
                        <a:t>50%</a:t>
                      </a:r>
                      <a:endParaRPr lang="en-US" sz="1400" dirty="0">
                        <a:ln>
                          <a:noFill/>
                        </a:ln>
                      </a:endParaRPr>
                    </a:p>
                  </a:txBody>
                  <a:tcPr>
                    <a:lnR w="12700" cap="flat" cmpd="sng" algn="ctr">
                      <a:noFill/>
                      <a:prstDash val="solid"/>
                      <a:round/>
                      <a:headEnd type="none" w="med" len="med"/>
                      <a:tailEnd type="none" w="med" len="med"/>
                    </a:lnR>
                    <a:solidFill>
                      <a:srgbClr val="EE5427"/>
                    </a:solidFill>
                  </a:tcPr>
                </a:tc>
                <a:extLst>
                  <a:ext uri="{0D108BD9-81ED-4DB2-BD59-A6C34878D82A}">
                    <a16:rowId xmlns:a16="http://schemas.microsoft.com/office/drawing/2014/main" val="1329778416"/>
                  </a:ext>
                </a:extLst>
              </a:tr>
              <a:tr h="431916">
                <a:tc>
                  <a:txBody>
                    <a:bodyPr/>
                    <a:lstStyle/>
                    <a:p>
                      <a:r>
                        <a:rPr lang="en-US" sz="1400" dirty="0">
                          <a:ln>
                            <a:noFill/>
                          </a:ln>
                          <a:solidFill>
                            <a:schemeClr val="bg1"/>
                          </a:solidFill>
                          <a:latin typeface="Helvetica" pitchFamily="2" charset="0"/>
                        </a:rPr>
                        <a:t>Asian</a:t>
                      </a:r>
                    </a:p>
                  </a:txBody>
                  <a:tcPr>
                    <a:lnL w="12700" cap="flat" cmpd="sng" algn="ctr">
                      <a:noFill/>
                      <a:prstDash val="solid"/>
                      <a:round/>
                      <a:headEnd type="none" w="med" len="med"/>
                      <a:tailEnd type="none" w="med" len="med"/>
                    </a:lnL>
                    <a:solidFill>
                      <a:srgbClr val="EE5427"/>
                    </a:solidFill>
                  </a:tcPr>
                </a:tc>
                <a:tc>
                  <a:txBody>
                    <a:bodyPr/>
                    <a:lstStyle/>
                    <a:p>
                      <a:r>
                        <a:rPr lang="en-US" sz="1400" dirty="0">
                          <a:ln>
                            <a:noFill/>
                          </a:ln>
                          <a:solidFill>
                            <a:schemeClr val="bg1"/>
                          </a:solidFill>
                          <a:latin typeface="Helvetica" pitchFamily="2" charset="0"/>
                        </a:rPr>
                        <a:t>74%</a:t>
                      </a:r>
                    </a:p>
                  </a:txBody>
                  <a:tcPr>
                    <a:lnR w="12700" cap="flat" cmpd="sng" algn="ctr">
                      <a:noFill/>
                      <a:prstDash val="solid"/>
                      <a:round/>
                      <a:headEnd type="none" w="med" len="med"/>
                      <a:tailEnd type="none" w="med" len="med"/>
                    </a:lnR>
                    <a:solidFill>
                      <a:srgbClr val="EE5427"/>
                    </a:solidFill>
                  </a:tcPr>
                </a:tc>
                <a:extLst>
                  <a:ext uri="{0D108BD9-81ED-4DB2-BD59-A6C34878D82A}">
                    <a16:rowId xmlns:a16="http://schemas.microsoft.com/office/drawing/2014/main" val="3388712609"/>
                  </a:ext>
                </a:extLst>
              </a:tr>
              <a:tr h="745499">
                <a:tc>
                  <a:txBody>
                    <a:bodyPr/>
                    <a:lstStyle/>
                    <a:p>
                      <a:r>
                        <a:rPr lang="en-US" sz="1400" dirty="0">
                          <a:ln>
                            <a:noFill/>
                          </a:ln>
                          <a:solidFill>
                            <a:schemeClr val="bg1"/>
                          </a:solidFill>
                          <a:latin typeface="Helvetica" pitchFamily="2" charset="0"/>
                        </a:rPr>
                        <a:t>Native Hawaiian/Pacific Islander</a:t>
                      </a:r>
                    </a:p>
                  </a:txBody>
                  <a:tcPr>
                    <a:lnL w="12700" cap="flat" cmpd="sng" algn="ctr">
                      <a:noFill/>
                      <a:prstDash val="solid"/>
                      <a:round/>
                      <a:headEnd type="none" w="med" len="med"/>
                      <a:tailEnd type="none" w="med" len="med"/>
                    </a:lnL>
                    <a:solidFill>
                      <a:srgbClr val="EE5427"/>
                    </a:solidFill>
                  </a:tcPr>
                </a:tc>
                <a:tc>
                  <a:txBody>
                    <a:bodyPr/>
                    <a:lstStyle/>
                    <a:p>
                      <a:r>
                        <a:rPr lang="en-US" sz="1400" dirty="0">
                          <a:ln>
                            <a:noFill/>
                          </a:ln>
                          <a:solidFill>
                            <a:schemeClr val="bg1"/>
                          </a:solidFill>
                          <a:latin typeface="Helvetica" pitchFamily="2" charset="0"/>
                        </a:rPr>
                        <a:t>100%</a:t>
                      </a:r>
                    </a:p>
                  </a:txBody>
                  <a:tcPr>
                    <a:lnR w="12700" cap="flat" cmpd="sng" algn="ctr">
                      <a:noFill/>
                      <a:prstDash val="solid"/>
                      <a:round/>
                      <a:headEnd type="none" w="med" len="med"/>
                      <a:tailEnd type="none" w="med" len="med"/>
                    </a:lnR>
                    <a:solidFill>
                      <a:srgbClr val="EE5427"/>
                    </a:solidFill>
                  </a:tcPr>
                </a:tc>
                <a:extLst>
                  <a:ext uri="{0D108BD9-81ED-4DB2-BD59-A6C34878D82A}">
                    <a16:rowId xmlns:a16="http://schemas.microsoft.com/office/drawing/2014/main" val="1338660991"/>
                  </a:ext>
                </a:extLst>
              </a:tr>
              <a:tr h="431916">
                <a:tc>
                  <a:txBody>
                    <a:bodyPr/>
                    <a:lstStyle/>
                    <a:p>
                      <a:r>
                        <a:rPr lang="en-US" sz="1400" dirty="0">
                          <a:ln>
                            <a:noFill/>
                          </a:ln>
                          <a:solidFill>
                            <a:schemeClr val="bg1"/>
                          </a:solidFill>
                          <a:latin typeface="Helvetica" pitchFamily="2" charset="0"/>
                        </a:rPr>
                        <a:t>Native American</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EE5427"/>
                    </a:solidFill>
                  </a:tcPr>
                </a:tc>
                <a:tc>
                  <a:txBody>
                    <a:bodyPr/>
                    <a:lstStyle/>
                    <a:p>
                      <a:r>
                        <a:rPr lang="en-US" sz="1400" dirty="0">
                          <a:ln>
                            <a:noFill/>
                          </a:ln>
                          <a:solidFill>
                            <a:schemeClr val="bg1"/>
                          </a:solidFill>
                          <a:latin typeface="Helvetica" pitchFamily="2" charset="0"/>
                        </a:rPr>
                        <a:t>31%</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EE5427"/>
                    </a:solidFill>
                  </a:tcPr>
                </a:tc>
                <a:extLst>
                  <a:ext uri="{0D108BD9-81ED-4DB2-BD59-A6C34878D82A}">
                    <a16:rowId xmlns:a16="http://schemas.microsoft.com/office/drawing/2014/main" val="1829350382"/>
                  </a:ext>
                </a:extLst>
              </a:tr>
            </a:tbl>
          </a:graphicData>
        </a:graphic>
      </p:graphicFrame>
      <p:graphicFrame>
        <p:nvGraphicFramePr>
          <p:cNvPr id="15" name="Table 14">
            <a:extLst>
              <a:ext uri="{FF2B5EF4-FFF2-40B4-BE49-F238E27FC236}">
                <a16:creationId xmlns:a16="http://schemas.microsoft.com/office/drawing/2014/main" id="{043BA7BF-BDAC-AC4A-9A19-CBE17234F3B0}"/>
              </a:ext>
            </a:extLst>
          </p:cNvPr>
          <p:cNvGraphicFramePr>
            <a:graphicFrameLocks noGrp="1"/>
          </p:cNvGraphicFramePr>
          <p:nvPr>
            <p:extLst>
              <p:ext uri="{D42A27DB-BD31-4B8C-83A1-F6EECF244321}">
                <p14:modId xmlns:p14="http://schemas.microsoft.com/office/powerpoint/2010/main" val="2097480385"/>
              </p:ext>
            </p:extLst>
          </p:nvPr>
        </p:nvGraphicFramePr>
        <p:xfrm>
          <a:off x="8092824" y="2668627"/>
          <a:ext cx="3353635" cy="1595959"/>
        </p:xfrm>
        <a:graphic>
          <a:graphicData uri="http://schemas.openxmlformats.org/drawingml/2006/table">
            <a:tbl>
              <a:tblPr firstRow="1" bandRow="1">
                <a:tableStyleId>{5C22544A-7EE6-4342-B048-85BDC9FD1C3A}</a:tableStyleId>
              </a:tblPr>
              <a:tblGrid>
                <a:gridCol w="1657563">
                  <a:extLst>
                    <a:ext uri="{9D8B030D-6E8A-4147-A177-3AD203B41FA5}">
                      <a16:colId xmlns:a16="http://schemas.microsoft.com/office/drawing/2014/main" val="1757117813"/>
                    </a:ext>
                  </a:extLst>
                </a:gridCol>
                <a:gridCol w="1696072">
                  <a:extLst>
                    <a:ext uri="{9D8B030D-6E8A-4147-A177-3AD203B41FA5}">
                      <a16:colId xmlns:a16="http://schemas.microsoft.com/office/drawing/2014/main" val="2309816691"/>
                    </a:ext>
                  </a:extLst>
                </a:gridCol>
              </a:tblGrid>
              <a:tr h="608629">
                <a:tc>
                  <a:txBody>
                    <a:bodyPr/>
                    <a:lstStyle/>
                    <a:p>
                      <a:r>
                        <a:rPr lang="en-US" sz="1400" dirty="0">
                          <a:ln>
                            <a:noFill/>
                          </a:ln>
                          <a:latin typeface="Helvetica" pitchFamily="2" charset="0"/>
                        </a:rPr>
                        <a:t>FREE/REDUCED PRICE LUNCH</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r>
                        <a:rPr lang="en-US" sz="1400" dirty="0">
                          <a:ln>
                            <a:noFill/>
                          </a:ln>
                          <a:latin typeface="Helvetica" pitchFamily="2" charset="0"/>
                        </a:rPr>
                        <a:t>LIKELY TO ENROLL</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extLst>
                  <a:ext uri="{0D108BD9-81ED-4DB2-BD59-A6C34878D82A}">
                    <a16:rowId xmlns:a16="http://schemas.microsoft.com/office/drawing/2014/main" val="1288248711"/>
                  </a:ext>
                </a:extLst>
              </a:tr>
              <a:tr h="493665">
                <a:tc>
                  <a:txBody>
                    <a:bodyPr/>
                    <a:lstStyle/>
                    <a:p>
                      <a:r>
                        <a:rPr lang="en-US" sz="1400" dirty="0">
                          <a:ln>
                            <a:noFill/>
                          </a:ln>
                          <a:solidFill>
                            <a:schemeClr val="bg1"/>
                          </a:solidFill>
                          <a:latin typeface="Helvetica" pitchFamily="2" charset="0"/>
                        </a:rPr>
                        <a:t>Qualify</a:t>
                      </a:r>
                    </a:p>
                  </a:txBody>
                  <a:tcPr>
                    <a:lnL w="12700" cap="flat" cmpd="sng" algn="ctr">
                      <a:noFill/>
                      <a:prstDash val="solid"/>
                      <a:round/>
                      <a:headEnd type="none" w="med" len="med"/>
                      <a:tailEnd type="none" w="med" len="med"/>
                    </a:lnL>
                    <a:noFill/>
                  </a:tcPr>
                </a:tc>
                <a:tc>
                  <a:txBody>
                    <a:bodyPr/>
                    <a:lstStyle/>
                    <a:p>
                      <a:r>
                        <a:rPr lang="en-US" sz="1400" dirty="0">
                          <a:ln>
                            <a:noFill/>
                          </a:ln>
                          <a:solidFill>
                            <a:schemeClr val="bg1"/>
                          </a:solidFill>
                          <a:latin typeface="Helvetica" pitchFamily="2" charset="0"/>
                        </a:rPr>
                        <a:t>45%</a:t>
                      </a:r>
                      <a:endParaRPr lang="en-US" sz="1400" dirty="0">
                        <a:ln>
                          <a:noFill/>
                        </a:ln>
                      </a:endParaRPr>
                    </a:p>
                  </a:txBody>
                  <a:tcPr>
                    <a:lnR w="12700" cap="flat" cmpd="sng" algn="ctr">
                      <a:noFill/>
                      <a:prstDash val="solid"/>
                      <a:round/>
                      <a:headEnd type="none" w="med" len="med"/>
                      <a:tailEnd type="none" w="med" len="med"/>
                    </a:lnR>
                    <a:noFill/>
                  </a:tcPr>
                </a:tc>
                <a:extLst>
                  <a:ext uri="{0D108BD9-81ED-4DB2-BD59-A6C34878D82A}">
                    <a16:rowId xmlns:a16="http://schemas.microsoft.com/office/drawing/2014/main" val="2588802076"/>
                  </a:ext>
                </a:extLst>
              </a:tr>
              <a:tr h="493665">
                <a:tc>
                  <a:txBody>
                    <a:bodyPr/>
                    <a:lstStyle/>
                    <a:p>
                      <a:r>
                        <a:rPr lang="en-US" sz="1400" dirty="0">
                          <a:ln>
                            <a:noFill/>
                          </a:ln>
                          <a:solidFill>
                            <a:schemeClr val="bg1"/>
                          </a:solidFill>
                          <a:latin typeface="Helvetica" pitchFamily="2" charset="0"/>
                        </a:rPr>
                        <a:t>Do Not Qualify</a:t>
                      </a:r>
                      <a:endParaRPr lang="en-US" sz="1400" dirty="0">
                        <a:ln>
                          <a:noFill/>
                        </a:ln>
                      </a:endParaRP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r>
                        <a:rPr lang="en-US" sz="1400" dirty="0">
                          <a:ln>
                            <a:noFill/>
                          </a:ln>
                          <a:solidFill>
                            <a:schemeClr val="bg1"/>
                          </a:solidFill>
                          <a:latin typeface="Helvetica" pitchFamily="2" charset="0"/>
                        </a:rPr>
                        <a:t>55%</a:t>
                      </a:r>
                      <a:endParaRPr lang="en-US" sz="1400" dirty="0">
                        <a:ln>
                          <a:noFill/>
                        </a:ln>
                      </a:endParaRP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extLst>
                  <a:ext uri="{0D108BD9-81ED-4DB2-BD59-A6C34878D82A}">
                    <a16:rowId xmlns:a16="http://schemas.microsoft.com/office/drawing/2014/main" val="2692033438"/>
                  </a:ext>
                </a:extLst>
              </a:tr>
            </a:tbl>
          </a:graphicData>
        </a:graphic>
      </p:graphicFrame>
    </p:spTree>
    <p:extLst>
      <p:ext uri="{BB962C8B-B14F-4D97-AF65-F5344CB8AC3E}">
        <p14:creationId xmlns:p14="http://schemas.microsoft.com/office/powerpoint/2010/main" val="1636325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1E4C519-2AD4-4D43-9DAF-082B4A1C2C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9144" r="12192" b="10270"/>
          <a:stretch/>
        </p:blipFill>
        <p:spPr>
          <a:xfrm>
            <a:off x="8307768" y="2055926"/>
            <a:ext cx="3341982" cy="4088030"/>
          </a:xfrm>
          <a:prstGeom prst="rect">
            <a:avLst/>
          </a:prstGeom>
        </p:spPr>
      </p:pic>
      <p:sp>
        <p:nvSpPr>
          <p:cNvPr id="29" name="Rectangle 28">
            <a:extLst>
              <a:ext uri="{FF2B5EF4-FFF2-40B4-BE49-F238E27FC236}">
                <a16:creationId xmlns:a16="http://schemas.microsoft.com/office/drawing/2014/main" id="{CB5B456D-E35A-F745-BB5E-C5A3EA7AAF9F}"/>
              </a:ext>
            </a:extLst>
          </p:cNvPr>
          <p:cNvSpPr/>
          <p:nvPr/>
        </p:nvSpPr>
        <p:spPr>
          <a:xfrm>
            <a:off x="923690" y="1978172"/>
            <a:ext cx="6841829" cy="646331"/>
          </a:xfrm>
          <a:prstGeom prst="rect">
            <a:avLst/>
          </a:prstGeom>
        </p:spPr>
        <p:txBody>
          <a:bodyPr wrap="square">
            <a:spAutoFit/>
          </a:bodyPr>
          <a:lstStyle/>
          <a:p>
            <a:pPr>
              <a:buClr>
                <a:schemeClr val="accent4"/>
              </a:buClr>
            </a:pPr>
            <a:r>
              <a:rPr lang="en-US" dirty="0">
                <a:solidFill>
                  <a:srgbClr val="003462"/>
                </a:solidFill>
                <a:latin typeface="Helvetica" pitchFamily="2" charset="0"/>
              </a:rPr>
              <a:t>The number of children alone and unsupervised during </a:t>
            </a:r>
            <a:br>
              <a:rPr lang="en-US" dirty="0">
                <a:solidFill>
                  <a:srgbClr val="003462"/>
                </a:solidFill>
                <a:latin typeface="Helvetica" pitchFamily="2" charset="0"/>
              </a:rPr>
            </a:br>
            <a:r>
              <a:rPr lang="en-US" dirty="0">
                <a:solidFill>
                  <a:srgbClr val="003462"/>
                </a:solidFill>
                <a:latin typeface="Helvetica" pitchFamily="2" charset="0"/>
              </a:rPr>
              <a:t>the hours after school reached its lowest level: </a:t>
            </a:r>
          </a:p>
        </p:txBody>
      </p:sp>
      <p:sp>
        <p:nvSpPr>
          <p:cNvPr id="31" name="Rectangle 30">
            <a:extLst>
              <a:ext uri="{FF2B5EF4-FFF2-40B4-BE49-F238E27FC236}">
                <a16:creationId xmlns:a16="http://schemas.microsoft.com/office/drawing/2014/main" id="{99EC6B26-220E-6349-8F8A-71704B9E5C6E}"/>
              </a:ext>
            </a:extLst>
          </p:cNvPr>
          <p:cNvSpPr/>
          <p:nvPr/>
        </p:nvSpPr>
        <p:spPr>
          <a:xfrm>
            <a:off x="919809" y="3919471"/>
            <a:ext cx="7017692" cy="646331"/>
          </a:xfrm>
          <a:prstGeom prst="rect">
            <a:avLst/>
          </a:prstGeom>
        </p:spPr>
        <p:txBody>
          <a:bodyPr wrap="square">
            <a:spAutoFit/>
          </a:bodyPr>
          <a:lstStyle/>
          <a:p>
            <a:pPr>
              <a:buClr>
                <a:schemeClr val="accent4"/>
              </a:buClr>
            </a:pPr>
            <a:r>
              <a:rPr lang="en-US" dirty="0">
                <a:solidFill>
                  <a:srgbClr val="003462"/>
                </a:solidFill>
                <a:latin typeface="Helvetica" pitchFamily="2" charset="0"/>
              </a:rPr>
              <a:t>Since 2014, the number of unsupervised elementary schoolers increased:</a:t>
            </a:r>
            <a:endParaRPr lang="en-US" sz="3500" dirty="0">
              <a:solidFill>
                <a:srgbClr val="003462"/>
              </a:solidFill>
              <a:latin typeface="Helvetica" pitchFamily="2" charset="0"/>
            </a:endParaRPr>
          </a:p>
        </p:txBody>
      </p:sp>
      <p:cxnSp>
        <p:nvCxnSpPr>
          <p:cNvPr id="32" name="Straight Connector 31">
            <a:extLst>
              <a:ext uri="{FF2B5EF4-FFF2-40B4-BE49-F238E27FC236}">
                <a16:creationId xmlns:a16="http://schemas.microsoft.com/office/drawing/2014/main" id="{8270E18D-3799-7646-9198-B5956D4DF2BC}"/>
              </a:ext>
            </a:extLst>
          </p:cNvPr>
          <p:cNvCxnSpPr>
            <a:cxnSpLocks/>
          </p:cNvCxnSpPr>
          <p:nvPr/>
        </p:nvCxnSpPr>
        <p:spPr>
          <a:xfrm>
            <a:off x="1034678" y="3823751"/>
            <a:ext cx="1362309" cy="0"/>
          </a:xfrm>
          <a:prstGeom prst="line">
            <a:avLst/>
          </a:prstGeom>
          <a:ln w="50800">
            <a:solidFill>
              <a:srgbClr val="EE5427"/>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9E26A8BA-6232-1740-A04B-2BCD1F935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225" y="211477"/>
            <a:ext cx="1149350" cy="819339"/>
          </a:xfrm>
          <a:prstGeom prst="rect">
            <a:avLst/>
          </a:prstGeom>
        </p:spPr>
      </p:pic>
      <p:sp>
        <p:nvSpPr>
          <p:cNvPr id="38" name="Text Placeholder 4">
            <a:extLst>
              <a:ext uri="{FF2B5EF4-FFF2-40B4-BE49-F238E27FC236}">
                <a16:creationId xmlns:a16="http://schemas.microsoft.com/office/drawing/2014/main" id="{886E7047-CD7E-AF4D-934D-702A7DB7EED5}"/>
              </a:ext>
            </a:extLst>
          </p:cNvPr>
          <p:cNvSpPr txBox="1">
            <a:spLocks/>
          </p:cNvSpPr>
          <p:nvPr/>
        </p:nvSpPr>
        <p:spPr>
          <a:xfrm>
            <a:off x="919809" y="2714394"/>
            <a:ext cx="7133327" cy="5498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Tx/>
              <a:buBlip>
                <a:blip r:embed="rId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4"/>
              </a:buClr>
              <a:buFontTx/>
              <a:buNone/>
            </a:pPr>
            <a:r>
              <a:rPr lang="en-US" sz="3500" dirty="0">
                <a:solidFill>
                  <a:srgbClr val="FF0000"/>
                </a:solidFill>
                <a:latin typeface="Helvetica" pitchFamily="2" charset="0"/>
              </a:rPr>
              <a:t>127,592 </a:t>
            </a:r>
            <a:r>
              <a:rPr lang="en-US" sz="3500" dirty="0">
                <a:solidFill>
                  <a:srgbClr val="003462"/>
                </a:solidFill>
                <a:latin typeface="Helvetica" pitchFamily="2" charset="0"/>
              </a:rPr>
              <a:t>children in 2020</a:t>
            </a:r>
          </a:p>
        </p:txBody>
      </p:sp>
      <p:sp>
        <p:nvSpPr>
          <p:cNvPr id="39" name="Rectangle 38">
            <a:extLst>
              <a:ext uri="{FF2B5EF4-FFF2-40B4-BE49-F238E27FC236}">
                <a16:creationId xmlns:a16="http://schemas.microsoft.com/office/drawing/2014/main" id="{A11FAA09-9EAE-8A46-9C9E-07BA0540AF52}"/>
              </a:ext>
            </a:extLst>
          </p:cNvPr>
          <p:cNvSpPr/>
          <p:nvPr/>
        </p:nvSpPr>
        <p:spPr>
          <a:xfrm>
            <a:off x="945453" y="3156755"/>
            <a:ext cx="5651290" cy="369332"/>
          </a:xfrm>
          <a:prstGeom prst="rect">
            <a:avLst/>
          </a:prstGeom>
        </p:spPr>
        <p:txBody>
          <a:bodyPr wrap="square">
            <a:spAutoFit/>
          </a:bodyPr>
          <a:lstStyle/>
          <a:p>
            <a:r>
              <a:rPr lang="en-US" dirty="0">
                <a:solidFill>
                  <a:srgbClr val="003462"/>
                </a:solidFill>
                <a:latin typeface="Helvetica" pitchFamily="2" charset="0"/>
              </a:rPr>
              <a:t>Down from the peak of </a:t>
            </a:r>
            <a:r>
              <a:rPr lang="en-US" dirty="0">
                <a:solidFill>
                  <a:srgbClr val="FF0000"/>
                </a:solidFill>
                <a:latin typeface="Helvetica" pitchFamily="2" charset="0"/>
              </a:rPr>
              <a:t>166,583 </a:t>
            </a:r>
            <a:r>
              <a:rPr lang="en-US" dirty="0">
                <a:solidFill>
                  <a:srgbClr val="003462"/>
                </a:solidFill>
                <a:latin typeface="Helvetica" pitchFamily="2" charset="0"/>
              </a:rPr>
              <a:t>children in 2009</a:t>
            </a:r>
          </a:p>
        </p:txBody>
      </p:sp>
      <p:sp>
        <p:nvSpPr>
          <p:cNvPr id="43" name="Rectangle 42">
            <a:extLst>
              <a:ext uri="{FF2B5EF4-FFF2-40B4-BE49-F238E27FC236}">
                <a16:creationId xmlns:a16="http://schemas.microsoft.com/office/drawing/2014/main" id="{7BC5BF1B-928D-A94B-8BC8-244D60EB9F25}"/>
              </a:ext>
            </a:extLst>
          </p:cNvPr>
          <p:cNvSpPr/>
          <p:nvPr/>
        </p:nvSpPr>
        <p:spPr>
          <a:xfrm>
            <a:off x="839509" y="5959290"/>
            <a:ext cx="6089448" cy="369332"/>
          </a:xfrm>
          <a:prstGeom prst="rect">
            <a:avLst/>
          </a:prstGeom>
        </p:spPr>
        <p:txBody>
          <a:bodyPr wrap="square">
            <a:spAutoFit/>
          </a:bodyPr>
          <a:lstStyle/>
          <a:p>
            <a:r>
              <a:rPr lang="en-US" dirty="0">
                <a:solidFill>
                  <a:srgbClr val="003462"/>
                </a:solidFill>
                <a:latin typeface="Helvetica" pitchFamily="2" charset="0"/>
              </a:rPr>
              <a:t>*An increase/decrease of </a:t>
            </a:r>
            <a:r>
              <a:rPr lang="en-US" dirty="0">
                <a:solidFill>
                  <a:srgbClr val="FF0000"/>
                </a:solidFill>
                <a:latin typeface="Helvetica" pitchFamily="2" charset="0"/>
              </a:rPr>
              <a:t>14,462 students </a:t>
            </a:r>
            <a:r>
              <a:rPr lang="en-US" dirty="0">
                <a:solidFill>
                  <a:srgbClr val="003462"/>
                </a:solidFill>
                <a:latin typeface="Helvetica" pitchFamily="2" charset="0"/>
              </a:rPr>
              <a:t>since 2014 </a:t>
            </a:r>
          </a:p>
        </p:txBody>
      </p:sp>
      <p:sp>
        <p:nvSpPr>
          <p:cNvPr id="47" name="Text Placeholder 4">
            <a:extLst>
              <a:ext uri="{FF2B5EF4-FFF2-40B4-BE49-F238E27FC236}">
                <a16:creationId xmlns:a16="http://schemas.microsoft.com/office/drawing/2014/main" id="{4F4EC267-2751-4C4A-9025-CFDC06670209}"/>
              </a:ext>
            </a:extLst>
          </p:cNvPr>
          <p:cNvSpPr txBox="1">
            <a:spLocks/>
          </p:cNvSpPr>
          <p:nvPr/>
        </p:nvSpPr>
        <p:spPr>
          <a:xfrm>
            <a:off x="872566" y="4836754"/>
            <a:ext cx="6590293" cy="1122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Tx/>
              <a:buBlip>
                <a:blip r:embed="rId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400"/>
              </a:lnSpc>
              <a:buClr>
                <a:schemeClr val="accent4"/>
              </a:buClr>
              <a:buFontTx/>
              <a:buNone/>
            </a:pPr>
            <a:r>
              <a:rPr lang="en-US" sz="3500" dirty="0">
                <a:solidFill>
                  <a:srgbClr val="FF0000"/>
                </a:solidFill>
                <a:latin typeface="Helvetica" pitchFamily="2" charset="0"/>
              </a:rPr>
              <a:t>21,998*</a:t>
            </a:r>
            <a:r>
              <a:rPr lang="en-US" sz="3500" dirty="0">
                <a:solidFill>
                  <a:srgbClr val="003462"/>
                </a:solidFill>
                <a:latin typeface="Helvetica" pitchFamily="2" charset="0"/>
              </a:rPr>
              <a:t> elementary </a:t>
            </a:r>
            <a:br>
              <a:rPr lang="en-US" sz="3500" dirty="0">
                <a:solidFill>
                  <a:srgbClr val="003462"/>
                </a:solidFill>
                <a:latin typeface="Helvetica" pitchFamily="2" charset="0"/>
              </a:rPr>
            </a:br>
            <a:r>
              <a:rPr lang="en-US" sz="3500" dirty="0">
                <a:solidFill>
                  <a:srgbClr val="003462"/>
                </a:solidFill>
                <a:latin typeface="Helvetica" pitchFamily="2" charset="0"/>
              </a:rPr>
              <a:t>school students in 2020</a:t>
            </a:r>
          </a:p>
        </p:txBody>
      </p:sp>
      <p:sp>
        <p:nvSpPr>
          <p:cNvPr id="4" name="Title 3">
            <a:extLst>
              <a:ext uri="{FF2B5EF4-FFF2-40B4-BE49-F238E27FC236}">
                <a16:creationId xmlns:a16="http://schemas.microsoft.com/office/drawing/2014/main" id="{41B55AD9-E6ED-374D-8FE9-D2F419078A47}"/>
              </a:ext>
            </a:extLst>
          </p:cNvPr>
          <p:cNvSpPr>
            <a:spLocks noGrp="1"/>
          </p:cNvSpPr>
          <p:nvPr>
            <p:ph type="title"/>
          </p:nvPr>
        </p:nvSpPr>
        <p:spPr>
          <a:xfrm>
            <a:off x="838200" y="365125"/>
            <a:ext cx="10515600" cy="1325563"/>
          </a:xfrm>
        </p:spPr>
        <p:txBody>
          <a:bodyPr/>
          <a:lstStyle/>
          <a:p>
            <a:r>
              <a:rPr lang="en-US" dirty="0"/>
              <a:t>Who’s Alone After School in Iowa?</a:t>
            </a:r>
          </a:p>
        </p:txBody>
      </p:sp>
    </p:spTree>
    <p:extLst>
      <p:ext uri="{BB962C8B-B14F-4D97-AF65-F5344CB8AC3E}">
        <p14:creationId xmlns:p14="http://schemas.microsoft.com/office/powerpoint/2010/main" val="415092445"/>
      </p:ext>
    </p:extLst>
  </p:cSld>
  <p:clrMapOvr>
    <a:masterClrMapping/>
  </p:clrMapOvr>
</p:sld>
</file>

<file path=ppt/theme/theme1.xml><?xml version="1.0" encoding="utf-8"?>
<a:theme xmlns:a="http://schemas.openxmlformats.org/drawingml/2006/main" name="Edge Theme">
  <a:themeElements>
    <a:clrScheme name="Edge Research">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Gadugi"/>
        <a:ea typeface=""/>
        <a:cs typeface=""/>
      </a:majorFont>
      <a:minorFont>
        <a:latin typeface="Gadug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ge Research Template 9-18-14" id="{4D0201D2-45A9-40DC-B3E4-76C9B4ECC0DE}" vid="{2E2E0AE3-D0F4-42E6-AC6F-812AF840D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8E48893171C74E96BEF0DA1DC5E17B" ma:contentTypeVersion="10" ma:contentTypeDescription="Create a new document." ma:contentTypeScope="" ma:versionID="312ce01e7497740c0011c8ffd1dd7272">
  <xsd:schema xmlns:xsd="http://www.w3.org/2001/XMLSchema" xmlns:xs="http://www.w3.org/2001/XMLSchema" xmlns:p="http://schemas.microsoft.com/office/2006/metadata/properties" xmlns:ns3="14b3ba7b-30a4-4fc8-8e06-c4b875a8ba3b" targetNamespace="http://schemas.microsoft.com/office/2006/metadata/properties" ma:root="true" ma:fieldsID="5dbf26ccd71af4c0d7639819338199e7" ns3:_="">
    <xsd:import namespace="14b3ba7b-30a4-4fc8-8e06-c4b875a8ba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3ba7b-30a4-4fc8-8e06-c4b875a8b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BA4299-1C82-4DBF-A7BA-1A4B91417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3ba7b-30a4-4fc8-8e06-c4b875a8ba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4FB533-6378-4206-9128-26CAFA4C834B}">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14b3ba7b-30a4-4fc8-8e06-c4b875a8ba3b"/>
    <ds:schemaRef ds:uri="http://purl.org/dc/dcmitype/"/>
    <ds:schemaRef ds:uri="http://www.w3.org/XML/1998/namespace"/>
  </ds:schemaRefs>
</ds:datastoreItem>
</file>

<file path=customXml/itemProps3.xml><?xml version="1.0" encoding="utf-8"?>
<ds:datastoreItem xmlns:ds="http://schemas.openxmlformats.org/officeDocument/2006/customXml" ds:itemID="{FDB86BA2-CFED-42DC-BDC8-864CA597DC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36120</TotalTime>
  <Words>2462</Words>
  <Application>Microsoft Macintosh PowerPoint</Application>
  <PresentationFormat>Widescreen</PresentationFormat>
  <Paragraphs>306</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vt:lpstr>
      <vt:lpstr>Avenir Black</vt:lpstr>
      <vt:lpstr>Calibri</vt:lpstr>
      <vt:lpstr>Gadugi</vt:lpstr>
      <vt:lpstr>Helvetica</vt:lpstr>
      <vt:lpstr>Helvetica Light</vt:lpstr>
      <vt:lpstr>Edge Theme</vt:lpstr>
      <vt:lpstr>PowerPoint Presentation</vt:lpstr>
      <vt:lpstr>America After 3PM</vt:lpstr>
      <vt:lpstr>Methodology Statement</vt:lpstr>
      <vt:lpstr>5 Big Takeaways</vt:lpstr>
      <vt:lpstr>PowerPoint Presentation</vt:lpstr>
      <vt:lpstr>Unmet Demand for Afterschool Skyrockets </vt:lpstr>
      <vt:lpstr>More Students Than Ever Are Missing Out</vt:lpstr>
      <vt:lpstr>Groups with Greatest Unmet Demand</vt:lpstr>
      <vt:lpstr>Who’s Alone After School in Iowa?</vt:lpstr>
      <vt:lpstr>PowerPoint Presentation</vt:lpstr>
      <vt:lpstr>Benefits Afterschool Programs Offer Students</vt:lpstr>
      <vt:lpstr>Benefits Afterschool Programs Offer Parents</vt:lpstr>
      <vt:lpstr>Parent Satisfaction Hits All-Time High</vt:lpstr>
      <vt:lpstr>PowerPoint Presentation</vt:lpstr>
      <vt:lpstr>Cost and access top the list of roadblocks to afterschool program participation </vt:lpstr>
      <vt:lpstr>Afterschool Participation Declines</vt:lpstr>
      <vt:lpstr>Decline greatest among low-income families </vt:lpstr>
      <vt:lpstr>Afterschool funding has not kept up with the rate of inflation </vt:lpstr>
      <vt:lpstr>PowerPoint Presentation</vt:lpstr>
      <vt:lpstr>Barriers to participation are higher  for low-income families</vt:lpstr>
      <vt:lpstr>PowerPoint Presentation</vt:lpstr>
      <vt:lpstr>Nearly 9 in 10 Iowa parents support investment in afterschool programs </vt:lpstr>
      <vt:lpstr>Parents support additional funding for afterschool during COVID school closures</vt:lpstr>
      <vt:lpstr>Fall 2020 Parent Survey Findings</vt:lpstr>
      <vt:lpstr>Fall 2020 Parent Survey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After 3pm - 2020</dc:title>
  <dc:creator>Pam Loeb</dc:creator>
  <cp:lastModifiedBy>Matt Ohman</cp:lastModifiedBy>
  <cp:revision>490</cp:revision>
  <cp:lastPrinted>2020-12-03T02:05:45Z</cp:lastPrinted>
  <dcterms:created xsi:type="dcterms:W3CDTF">2020-06-04T13:22:28Z</dcterms:created>
  <dcterms:modified xsi:type="dcterms:W3CDTF">2021-09-14T19:07:54Z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0x0101000A8E48893171C74E96BEF0DA1DC5E17B</vt:lpwstr>
  </property>
</Properties>
</file>