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70" r:id="rId13"/>
    <p:sldId id="267" r:id="rId14"/>
    <p:sldId id="268" r:id="rId15"/>
    <p:sldId id="275" r:id="rId16"/>
    <p:sldId id="269" r:id="rId17"/>
    <p:sldId id="274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ysa.org/resources/#1531262685593-6f169412-5e8c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bsamuelson@sppg.com" TargetMode="External"/><Relationship Id="rId2" Type="http://schemas.openxmlformats.org/officeDocument/2006/relationships/hyperlink" Target="mailto:chall@sppg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harris@sppg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Starting a service learning program at your site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Follow up discussion and planning from the Youth Service America pre-recorded training</a:t>
            </a:r>
          </a:p>
          <a:p>
            <a:endParaRPr lang="en-US" dirty="0"/>
          </a:p>
          <a:p>
            <a:r>
              <a:rPr lang="en-US" dirty="0" smtClean="0"/>
              <a:t>Hosted by the Iowa Afterschool Alliance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86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crucial component of your Service Learning Project.</a:t>
            </a:r>
          </a:p>
          <a:p>
            <a:r>
              <a:rPr lang="en-US" dirty="0" smtClean="0"/>
              <a:t>Allows youth to identify their passion and make a difference.</a:t>
            </a:r>
          </a:p>
          <a:p>
            <a:r>
              <a:rPr lang="en-US" dirty="0" smtClean="0"/>
              <a:t>What’s </a:t>
            </a:r>
            <a:r>
              <a:rPr lang="en-US" dirty="0"/>
              <a:t>the background knowledge level? </a:t>
            </a:r>
            <a:endParaRPr lang="en-US" dirty="0" smtClean="0"/>
          </a:p>
          <a:p>
            <a:r>
              <a:rPr lang="en-US" dirty="0" smtClean="0"/>
              <a:t>Will </a:t>
            </a:r>
            <a:r>
              <a:rPr lang="en-US" dirty="0"/>
              <a:t>you have to research? </a:t>
            </a:r>
            <a:r>
              <a:rPr lang="en-US" dirty="0" smtClean="0"/>
              <a:t>Online, books, interviews, just being in the environment.</a:t>
            </a:r>
          </a:p>
          <a:p>
            <a:r>
              <a:rPr lang="en-US" dirty="0" smtClean="0"/>
              <a:t>What </a:t>
            </a:r>
            <a:r>
              <a:rPr lang="en-US" dirty="0"/>
              <a:t>resources and contacts do you have to help with this stage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can you as the staff lead do to support this development?</a:t>
            </a:r>
          </a:p>
          <a:p>
            <a:r>
              <a:rPr lang="en-US" dirty="0" smtClean="0"/>
              <a:t>How can you connect it to strong academic components?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088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and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Don’t rush this – everyone wants to dive right in, but you have to understand the problem before you can make headway.</a:t>
            </a:r>
          </a:p>
          <a:p>
            <a:r>
              <a:rPr lang="en-US" dirty="0" smtClean="0"/>
              <a:t>Should take 2-5 weeks for a well thought out plan.</a:t>
            </a:r>
          </a:p>
          <a:p>
            <a:r>
              <a:rPr lang="en-US" dirty="0" smtClean="0"/>
              <a:t>It’s ok to roll out action in small steps.</a:t>
            </a:r>
          </a:p>
          <a:p>
            <a:r>
              <a:rPr lang="en-US" dirty="0" smtClean="0"/>
              <a:t>What do your students want to achieve and HOW will they do it?</a:t>
            </a:r>
          </a:p>
          <a:p>
            <a:r>
              <a:rPr lang="en-US" dirty="0" smtClean="0"/>
              <a:t>What does success look like?</a:t>
            </a:r>
          </a:p>
          <a:p>
            <a:r>
              <a:rPr lang="en-US" dirty="0" smtClean="0"/>
              <a:t>Considering breaking youth into teams for larger impact. Ex. Partnerships, Resources, Communications, Volunteers, etc. </a:t>
            </a:r>
          </a:p>
          <a:p>
            <a:r>
              <a:rPr lang="en-US" dirty="0" smtClean="0"/>
              <a:t>Assist with steering youth towards their strengths BUT don’t discount a youth’s desire to try something new.</a:t>
            </a:r>
          </a:p>
          <a:p>
            <a:r>
              <a:rPr lang="en-US" dirty="0" smtClean="0"/>
              <a:t>Consider backwards planning to establish a reasonable 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509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an impact - ASAP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– Awareness – campaigns, social media, set a goal of how many to reach</a:t>
            </a:r>
          </a:p>
          <a:p>
            <a:r>
              <a:rPr lang="en-US" dirty="0" smtClean="0"/>
              <a:t>S – Service – direct and indirect service, long-term or short-term</a:t>
            </a:r>
          </a:p>
          <a:p>
            <a:r>
              <a:rPr lang="en-US" dirty="0" smtClean="0"/>
              <a:t>A – Advocacy – policy work, letter writing, petitions </a:t>
            </a:r>
          </a:p>
          <a:p>
            <a:r>
              <a:rPr lang="en-US" dirty="0" smtClean="0"/>
              <a:t>P – Philanthropy – raising money, donating supplies, set a goal of amounts to have a measureable outcome (ex. 25 food boxes, $500 raised, 1000 books collected)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204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be ongoing – not just at the end or the end of the day</a:t>
            </a:r>
          </a:p>
          <a:p>
            <a:r>
              <a:rPr lang="en-US" dirty="0" smtClean="0"/>
              <a:t>Be creative – writing, poetry, art, word walls, etc.</a:t>
            </a:r>
          </a:p>
          <a:p>
            <a:r>
              <a:rPr lang="en-US" dirty="0" smtClean="0"/>
              <a:t>Be sure to ask those key questions:</a:t>
            </a:r>
          </a:p>
          <a:p>
            <a:pPr lvl="1"/>
            <a:r>
              <a:rPr lang="en-US" dirty="0" smtClean="0"/>
              <a:t>Did you meet the goal(s)?</a:t>
            </a:r>
          </a:p>
          <a:p>
            <a:pPr lvl="1"/>
            <a:r>
              <a:rPr lang="en-US" dirty="0" smtClean="0"/>
              <a:t>Did you feel empowered?</a:t>
            </a:r>
          </a:p>
          <a:p>
            <a:pPr lvl="1"/>
            <a:r>
              <a:rPr lang="en-US" dirty="0" smtClean="0"/>
              <a:t>Are you motivated to continue to make a difference in your community?</a:t>
            </a:r>
          </a:p>
          <a:p>
            <a:pPr lvl="1"/>
            <a:r>
              <a:rPr lang="en-US" dirty="0" smtClean="0"/>
              <a:t>Is the work you did sustainable? Can it continue? What will it take to continue to work for your community?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348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celebration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save your story telling to the end! Share out your successes and challenges along the way. Consider a video journal or blog post. This is a great way to engage your very visual students or strong writers.</a:t>
            </a:r>
          </a:p>
          <a:p>
            <a:r>
              <a:rPr lang="en-US" dirty="0" smtClean="0"/>
              <a:t>Recognize those teachable moments. When youth share a personal experience connected to the project, you are making an impact!</a:t>
            </a:r>
          </a:p>
          <a:p>
            <a:r>
              <a:rPr lang="en-US" dirty="0" smtClean="0"/>
              <a:t>You might want to consider a formal report or evaluation findings to share your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160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a quality service learning </a:t>
            </a:r>
            <a:r>
              <a:rPr lang="en-US" dirty="0" smtClean="0"/>
              <a:t>project – lets share your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 planting</a:t>
            </a:r>
          </a:p>
          <a:p>
            <a:r>
              <a:rPr lang="en-US" dirty="0" smtClean="0"/>
              <a:t>Litter pick-up</a:t>
            </a:r>
          </a:p>
          <a:p>
            <a:r>
              <a:rPr lang="en-US" dirty="0" smtClean="0"/>
              <a:t>Climate change</a:t>
            </a:r>
          </a:p>
          <a:p>
            <a:r>
              <a:rPr lang="en-US" dirty="0" smtClean="0"/>
              <a:t>Safe drinking water</a:t>
            </a:r>
          </a:p>
          <a:p>
            <a:r>
              <a:rPr lang="en-US" dirty="0" smtClean="0"/>
              <a:t>Childhood hunger</a:t>
            </a:r>
          </a:p>
          <a:p>
            <a:r>
              <a:rPr lang="en-US" dirty="0" smtClean="0"/>
              <a:t>Obesity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421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not about the PRODUCT, it’s about the PROCESS!!!!!</a:t>
            </a:r>
          </a:p>
          <a:p>
            <a:pPr lvl="1"/>
            <a:r>
              <a:rPr lang="en-US" dirty="0" smtClean="0"/>
              <a:t>Who knows what passion you’ll spark in young people!</a:t>
            </a:r>
          </a:p>
          <a:p>
            <a:r>
              <a:rPr lang="en-US" dirty="0" smtClean="0"/>
              <a:t>If you are working with different age groups, ask yourself if different projects are doable – you’ll have to manage the process for youth so don’t stretch yourself too thin.</a:t>
            </a:r>
          </a:p>
          <a:p>
            <a:r>
              <a:rPr lang="en-US" dirty="0" smtClean="0"/>
              <a:t>Living documents (a poster on the wall) can be a great way of keeping youth motivated</a:t>
            </a:r>
          </a:p>
        </p:txBody>
      </p:sp>
    </p:spTree>
    <p:extLst>
      <p:ext uri="{BB962C8B-B14F-4D97-AF65-F5344CB8AC3E}">
        <p14:creationId xmlns:p14="http://schemas.microsoft.com/office/powerpoint/2010/main" val="2136070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you engage youth during a pandemic?</a:t>
            </a:r>
          </a:p>
          <a:p>
            <a:pPr lvl="1"/>
            <a:r>
              <a:rPr lang="en-US" dirty="0" smtClean="0"/>
              <a:t>Is the pandemic itself a cause for your community? If so, how could you help?</a:t>
            </a:r>
          </a:p>
          <a:p>
            <a:endParaRPr lang="en-US" dirty="0"/>
          </a:p>
          <a:p>
            <a:r>
              <a:rPr lang="en-US" dirty="0" smtClean="0"/>
              <a:t>What safety considerations will you need to think about?</a:t>
            </a:r>
          </a:p>
          <a:p>
            <a:endParaRPr lang="en-US" dirty="0" smtClean="0"/>
          </a:p>
          <a:p>
            <a:r>
              <a:rPr lang="en-US" dirty="0" smtClean="0"/>
              <a:t>Are there other factors to think through?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70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Semester of Service Tool 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https://ysa.org/resources/#1531262685593-6f169412-5e8c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394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ideas do you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exciting to you?</a:t>
            </a:r>
          </a:p>
          <a:p>
            <a:r>
              <a:rPr lang="en-US" dirty="0" smtClean="0"/>
              <a:t>Is there an age group you’re thinking about working with?</a:t>
            </a:r>
          </a:p>
          <a:p>
            <a:r>
              <a:rPr lang="en-US" dirty="0" smtClean="0"/>
              <a:t>Do you anticipate a project? What do you think your youth might be interested in?</a:t>
            </a:r>
          </a:p>
          <a:p>
            <a:r>
              <a:rPr lang="en-US" dirty="0" smtClean="0"/>
              <a:t>Would you be interested in a mini-grant should they be made available?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160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on our call today?</a:t>
            </a:r>
          </a:p>
          <a:p>
            <a:pPr lvl="1"/>
            <a:r>
              <a:rPr lang="en-US" dirty="0" smtClean="0"/>
              <a:t>Name, Site, and Role</a:t>
            </a:r>
          </a:p>
          <a:p>
            <a:pPr lvl="1"/>
            <a:r>
              <a:rPr lang="en-US" dirty="0" smtClean="0"/>
              <a:t>Why is Youth Service Learning interesting to you?</a:t>
            </a:r>
          </a:p>
          <a:p>
            <a:pPr lvl="1"/>
            <a:r>
              <a:rPr lang="en-US" dirty="0" smtClean="0"/>
              <a:t>What is your “level” of Youth Service Learning?</a:t>
            </a:r>
          </a:p>
          <a:p>
            <a:pPr lvl="2"/>
            <a:r>
              <a:rPr lang="en-US" dirty="0" smtClean="0"/>
              <a:t>Rookie </a:t>
            </a:r>
            <a:r>
              <a:rPr lang="en-US" i="1" dirty="0" smtClean="0"/>
              <a:t>– I’ve never done this before</a:t>
            </a:r>
          </a:p>
          <a:p>
            <a:pPr lvl="2"/>
            <a:r>
              <a:rPr lang="en-US" dirty="0" smtClean="0"/>
              <a:t>Team Player </a:t>
            </a:r>
            <a:r>
              <a:rPr lang="en-US" i="1" dirty="0" smtClean="0"/>
              <a:t>– We’ve done a couple of things with various levels of success</a:t>
            </a:r>
          </a:p>
          <a:p>
            <a:pPr lvl="2"/>
            <a:r>
              <a:rPr lang="en-US" dirty="0" smtClean="0"/>
              <a:t>MVP – </a:t>
            </a:r>
            <a:r>
              <a:rPr lang="en-US" i="1" dirty="0" smtClean="0"/>
              <a:t>Youth Service Learning, oh, we call that Tuesday at my site.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300751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Crystal Hall – </a:t>
            </a:r>
            <a:r>
              <a:rPr lang="en-US" dirty="0" smtClean="0">
                <a:hlinkClick r:id="rId2"/>
              </a:rPr>
              <a:t>chall@sppg.com</a:t>
            </a:r>
            <a:endParaRPr lang="en-US" dirty="0" smtClean="0"/>
          </a:p>
          <a:p>
            <a:r>
              <a:rPr lang="en-US" dirty="0" smtClean="0"/>
              <a:t>Britney Samuelson – </a:t>
            </a:r>
            <a:r>
              <a:rPr lang="en-US" dirty="0" smtClean="0">
                <a:hlinkClick r:id="rId3"/>
              </a:rPr>
              <a:t>bsamuelson@sppg.com</a:t>
            </a:r>
            <a:endParaRPr lang="en-US" dirty="0" smtClean="0"/>
          </a:p>
          <a:p>
            <a:r>
              <a:rPr lang="en-US" dirty="0" smtClean="0"/>
              <a:t>Emilee Harris – </a:t>
            </a:r>
            <a:r>
              <a:rPr lang="en-US" dirty="0" smtClean="0">
                <a:hlinkClick r:id="rId4"/>
              </a:rPr>
              <a:t>eharris@sppg.com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590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youth service?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Stronger communities</a:t>
            </a:r>
          </a:p>
          <a:p>
            <a:r>
              <a:rPr lang="en-US" dirty="0" smtClean="0"/>
              <a:t>Higher student achievement</a:t>
            </a:r>
          </a:p>
          <a:p>
            <a:r>
              <a:rPr lang="en-US" dirty="0" smtClean="0"/>
              <a:t>A future ready workforce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435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Semester of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 week minimum program, 70+ hours</a:t>
            </a:r>
          </a:p>
          <a:p>
            <a:r>
              <a:rPr lang="en-US" dirty="0" smtClean="0"/>
              <a:t>Addressing issues at their root cause</a:t>
            </a:r>
          </a:p>
          <a:p>
            <a:r>
              <a:rPr lang="en-US" dirty="0" smtClean="0"/>
              <a:t>Local focus – what’s happening in your community?</a:t>
            </a:r>
          </a:p>
          <a:p>
            <a:r>
              <a:rPr lang="en-US" dirty="0" smtClean="0"/>
              <a:t>Intentional learning goals and connection to an academic focus</a:t>
            </a:r>
          </a:p>
          <a:p>
            <a:r>
              <a:rPr lang="en-US" dirty="0" smtClean="0"/>
              <a:t>Youth voice – they choose, they plan, they implement, you support</a:t>
            </a:r>
          </a:p>
          <a:p>
            <a:r>
              <a:rPr lang="en-US" dirty="0" smtClean="0"/>
              <a:t>An extended, ongoing meaningful model of service that also includes reflection and processing of information to build a better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206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 quality service learning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Meaningful Service</a:t>
            </a:r>
          </a:p>
          <a:p>
            <a:r>
              <a:rPr lang="en-US" dirty="0" smtClean="0"/>
              <a:t>Academic Connection</a:t>
            </a:r>
          </a:p>
          <a:p>
            <a:r>
              <a:rPr lang="en-US" dirty="0" smtClean="0"/>
              <a:t>Duration and Intensity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654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Meaningful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Meets a community need</a:t>
            </a:r>
          </a:p>
          <a:p>
            <a:r>
              <a:rPr lang="en-US" dirty="0" smtClean="0"/>
              <a:t>Is feasible for youth to achieve effect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83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Activities align with Common Core</a:t>
            </a:r>
          </a:p>
          <a:p>
            <a:r>
              <a:rPr lang="en-US" dirty="0" smtClean="0"/>
              <a:t>There are clearly defined learning objectives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591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Duration and intensity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Engaging in a meaningful way for an extended period of time.</a:t>
            </a:r>
          </a:p>
          <a:p>
            <a:r>
              <a:rPr lang="en-US" dirty="0" smtClean="0"/>
              <a:t>NOT a “one and done” (Community Service is not Service Learning at it’s face value, but it has potential with the right supports!)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167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quality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</a:p>
          <a:p>
            <a:r>
              <a:rPr lang="en-US" dirty="0" smtClean="0"/>
              <a:t>Planning and Action</a:t>
            </a:r>
          </a:p>
          <a:p>
            <a:r>
              <a:rPr lang="en-US" dirty="0" smtClean="0"/>
              <a:t>Reflection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00890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302</TotalTime>
  <Words>936</Words>
  <Application>Microsoft Office PowerPoint</Application>
  <PresentationFormat>Widescreen</PresentationFormat>
  <Paragraphs>104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Century Gothic</vt:lpstr>
      <vt:lpstr>Wingdings 3</vt:lpstr>
      <vt:lpstr>Slice</vt:lpstr>
      <vt:lpstr>Starting a service learning program at your site</vt:lpstr>
      <vt:lpstr>introductions</vt:lpstr>
      <vt:lpstr>Why youth service?</vt:lpstr>
      <vt:lpstr>Semester of service</vt:lpstr>
      <vt:lpstr>Components of a quality service learning program</vt:lpstr>
      <vt:lpstr>Meaningful service</vt:lpstr>
      <vt:lpstr>Academic connection</vt:lpstr>
      <vt:lpstr>Duration and intensity</vt:lpstr>
      <vt:lpstr>Building a quality timeline</vt:lpstr>
      <vt:lpstr>Investigation</vt:lpstr>
      <vt:lpstr>Planning and action</vt:lpstr>
      <vt:lpstr>Making an impact - ASAP</vt:lpstr>
      <vt:lpstr>reflection</vt:lpstr>
      <vt:lpstr>celebration</vt:lpstr>
      <vt:lpstr>Examples of a quality service learning project – lets share your thoughts</vt:lpstr>
      <vt:lpstr>Remember…</vt:lpstr>
      <vt:lpstr>Other considerations</vt:lpstr>
      <vt:lpstr>Semester of Service Tool Kit</vt:lpstr>
      <vt:lpstr>So what ideas do you have?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a service learning program at your site</dc:title>
  <dc:creator>Crystal Hall</dc:creator>
  <cp:lastModifiedBy>Crystal Hall</cp:lastModifiedBy>
  <cp:revision>14</cp:revision>
  <dcterms:created xsi:type="dcterms:W3CDTF">2020-08-28T13:53:04Z</dcterms:created>
  <dcterms:modified xsi:type="dcterms:W3CDTF">2020-09-22T13:41:51Z</dcterms:modified>
</cp:coreProperties>
</file>