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Lst>
  <p:notesMasterIdLst>
    <p:notesMasterId r:id="rId22"/>
  </p:notesMasterIdLst>
  <p:sldIdLst>
    <p:sldId id="346" r:id="rId4"/>
    <p:sldId id="403" r:id="rId5"/>
    <p:sldId id="318" r:id="rId6"/>
    <p:sldId id="352" r:id="rId7"/>
    <p:sldId id="293" r:id="rId8"/>
    <p:sldId id="353" r:id="rId9"/>
    <p:sldId id="350" r:id="rId10"/>
    <p:sldId id="404" r:id="rId11"/>
    <p:sldId id="349" r:id="rId12"/>
    <p:sldId id="401" r:id="rId13"/>
    <p:sldId id="400" r:id="rId14"/>
    <p:sldId id="402" r:id="rId15"/>
    <p:sldId id="351" r:id="rId16"/>
    <p:sldId id="355" r:id="rId17"/>
    <p:sldId id="354" r:id="rId18"/>
    <p:sldId id="398" r:id="rId19"/>
    <p:sldId id="399" r:id="rId20"/>
    <p:sldId id="285" r:id="rId21"/>
  </p:sldIdLst>
  <p:sldSz cx="9144000" cy="6858000" type="screen4x3"/>
  <p:notesSz cx="7086600" cy="8686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7F37B-1864-4B31-BC04-FB5B9E5BB261}" v="114" dt="2021-09-24T14:49:0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850" autoAdjust="0"/>
  </p:normalViewPr>
  <p:slideViewPr>
    <p:cSldViewPr snapToGrid="0">
      <p:cViewPr varScale="1">
        <p:scale>
          <a:sx n="58" d="100"/>
          <a:sy n="58" d="100"/>
        </p:scale>
        <p:origin x="7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ryn Carney" userId="24bdf291-7c28-4caa-a5fa-71334b884f37" providerId="ADAL" clId="{98B7F37B-1864-4B31-BC04-FB5B9E5BB261}"/>
    <pc:docChg chg="custSel addSld delSld modSld">
      <pc:chgData name="Cathryn Carney" userId="24bdf291-7c28-4caa-a5fa-71334b884f37" providerId="ADAL" clId="{98B7F37B-1864-4B31-BC04-FB5B9E5BB261}" dt="2021-09-24T14:46:40.371" v="495" actId="20577"/>
      <pc:docMkLst>
        <pc:docMk/>
      </pc:docMkLst>
      <pc:sldChg chg="addSp modSp mod">
        <pc:chgData name="Cathryn Carney" userId="24bdf291-7c28-4caa-a5fa-71334b884f37" providerId="ADAL" clId="{98B7F37B-1864-4B31-BC04-FB5B9E5BB261}" dt="2021-09-24T14:40:24.435" v="364"/>
        <pc:sldMkLst>
          <pc:docMk/>
          <pc:sldMk cId="120572040" sldId="293"/>
        </pc:sldMkLst>
        <pc:spChg chg="add mod">
          <ac:chgData name="Cathryn Carney" userId="24bdf291-7c28-4caa-a5fa-71334b884f37" providerId="ADAL" clId="{98B7F37B-1864-4B31-BC04-FB5B9E5BB261}" dt="2021-09-24T14:40:24.435" v="364"/>
          <ac:spMkLst>
            <pc:docMk/>
            <pc:sldMk cId="120572040" sldId="293"/>
            <ac:spMk id="4" creationId="{ADBC04A7-2D7D-45F6-9B05-534F142BF775}"/>
          </ac:spMkLst>
        </pc:spChg>
      </pc:sldChg>
      <pc:sldChg chg="modSp mod modNotesTx">
        <pc:chgData name="Cathryn Carney" userId="24bdf291-7c28-4caa-a5fa-71334b884f37" providerId="ADAL" clId="{98B7F37B-1864-4B31-BC04-FB5B9E5BB261}" dt="2021-09-23T18:29:11.242" v="90" actId="20577"/>
        <pc:sldMkLst>
          <pc:docMk/>
          <pc:sldMk cId="957431880" sldId="350"/>
        </pc:sldMkLst>
        <pc:spChg chg="mod">
          <ac:chgData name="Cathryn Carney" userId="24bdf291-7c28-4caa-a5fa-71334b884f37" providerId="ADAL" clId="{98B7F37B-1864-4B31-BC04-FB5B9E5BB261}" dt="2021-09-23T18:29:11.242" v="90" actId="20577"/>
          <ac:spMkLst>
            <pc:docMk/>
            <pc:sldMk cId="957431880" sldId="350"/>
            <ac:spMk id="3" creationId="{8B5F58FE-0BCF-4813-AF62-9C256A35C6D0}"/>
          </ac:spMkLst>
        </pc:spChg>
      </pc:sldChg>
      <pc:sldChg chg="addSp modSp mod">
        <pc:chgData name="Cathryn Carney" userId="24bdf291-7c28-4caa-a5fa-71334b884f37" providerId="ADAL" clId="{98B7F37B-1864-4B31-BC04-FB5B9E5BB261}" dt="2021-09-24T14:45:52.635" v="405"/>
        <pc:sldMkLst>
          <pc:docMk/>
          <pc:sldMk cId="3636561684" sldId="351"/>
        </pc:sldMkLst>
        <pc:spChg chg="add mod">
          <ac:chgData name="Cathryn Carney" userId="24bdf291-7c28-4caa-a5fa-71334b884f37" providerId="ADAL" clId="{98B7F37B-1864-4B31-BC04-FB5B9E5BB261}" dt="2021-09-24T14:45:52.635" v="405"/>
          <ac:spMkLst>
            <pc:docMk/>
            <pc:sldMk cId="3636561684" sldId="351"/>
            <ac:spMk id="14" creationId="{1AE192D6-5E3E-43F4-B8BC-1B4453796831}"/>
          </ac:spMkLst>
        </pc:spChg>
        <pc:picChg chg="mod">
          <ac:chgData name="Cathryn Carney" userId="24bdf291-7c28-4caa-a5fa-71334b884f37" providerId="ADAL" clId="{98B7F37B-1864-4B31-BC04-FB5B9E5BB261}" dt="2021-09-23T16:52:10.080" v="4"/>
          <ac:picMkLst>
            <pc:docMk/>
            <pc:sldMk cId="3636561684" sldId="351"/>
            <ac:picMk id="11" creationId="{92AD19F2-9653-47EC-B134-B2101C406E87}"/>
          </ac:picMkLst>
        </pc:picChg>
      </pc:sldChg>
      <pc:sldChg chg="addSp modSp mod">
        <pc:chgData name="Cathryn Carney" userId="24bdf291-7c28-4caa-a5fa-71334b884f37" providerId="ADAL" clId="{98B7F37B-1864-4B31-BC04-FB5B9E5BB261}" dt="2021-09-24T14:43:53.095" v="401"/>
        <pc:sldMkLst>
          <pc:docMk/>
          <pc:sldMk cId="3811961718" sldId="354"/>
        </pc:sldMkLst>
        <pc:spChg chg="add mod">
          <ac:chgData name="Cathryn Carney" userId="24bdf291-7c28-4caa-a5fa-71334b884f37" providerId="ADAL" clId="{98B7F37B-1864-4B31-BC04-FB5B9E5BB261}" dt="2021-09-24T14:43:53.095" v="401"/>
          <ac:spMkLst>
            <pc:docMk/>
            <pc:sldMk cId="3811961718" sldId="354"/>
            <ac:spMk id="4" creationId="{1B39A141-AD3A-43ED-B22A-14A738132D55}"/>
          </ac:spMkLst>
        </pc:spChg>
      </pc:sldChg>
      <pc:sldChg chg="modSp">
        <pc:chgData name="Cathryn Carney" userId="24bdf291-7c28-4caa-a5fa-71334b884f37" providerId="ADAL" clId="{98B7F37B-1864-4B31-BC04-FB5B9E5BB261}" dt="2021-09-23T16:51:33.470" v="2"/>
        <pc:sldMkLst>
          <pc:docMk/>
          <pc:sldMk cId="1250942397" sldId="355"/>
        </pc:sldMkLst>
        <pc:picChg chg="mod">
          <ac:chgData name="Cathryn Carney" userId="24bdf291-7c28-4caa-a5fa-71334b884f37" providerId="ADAL" clId="{98B7F37B-1864-4B31-BC04-FB5B9E5BB261}" dt="2021-09-23T16:51:33.470" v="2"/>
          <ac:picMkLst>
            <pc:docMk/>
            <pc:sldMk cId="1250942397" sldId="355"/>
            <ac:picMk id="5" creationId="{FCB1F9AA-B06D-48B5-8B15-4E46D30EFEC5}"/>
          </ac:picMkLst>
        </pc:picChg>
      </pc:sldChg>
      <pc:sldChg chg="modSp mod">
        <pc:chgData name="Cathryn Carney" userId="24bdf291-7c28-4caa-a5fa-71334b884f37" providerId="ADAL" clId="{98B7F37B-1864-4B31-BC04-FB5B9E5BB261}" dt="2021-09-24T14:46:40.371" v="495" actId="20577"/>
        <pc:sldMkLst>
          <pc:docMk/>
          <pc:sldMk cId="4044996915" sldId="398"/>
        </pc:sldMkLst>
        <pc:spChg chg="mod">
          <ac:chgData name="Cathryn Carney" userId="24bdf291-7c28-4caa-a5fa-71334b884f37" providerId="ADAL" clId="{98B7F37B-1864-4B31-BC04-FB5B9E5BB261}" dt="2021-09-24T14:46:40.371" v="495" actId="20577"/>
          <ac:spMkLst>
            <pc:docMk/>
            <pc:sldMk cId="4044996915" sldId="398"/>
            <ac:spMk id="5" creationId="{E9A8874A-5D2A-4427-80B1-3DC28E5D278A}"/>
          </ac:spMkLst>
        </pc:spChg>
      </pc:sldChg>
      <pc:sldChg chg="modSp mod">
        <pc:chgData name="Cathryn Carney" userId="24bdf291-7c28-4caa-a5fa-71334b884f37" providerId="ADAL" clId="{98B7F37B-1864-4B31-BC04-FB5B9E5BB261}" dt="2021-09-24T14:35:56.737" v="186" actId="20577"/>
        <pc:sldMkLst>
          <pc:docMk/>
          <pc:sldMk cId="51256530" sldId="399"/>
        </pc:sldMkLst>
        <pc:spChg chg="mod">
          <ac:chgData name="Cathryn Carney" userId="24bdf291-7c28-4caa-a5fa-71334b884f37" providerId="ADAL" clId="{98B7F37B-1864-4B31-BC04-FB5B9E5BB261}" dt="2021-09-24T14:35:28.783" v="131" actId="27636"/>
          <ac:spMkLst>
            <pc:docMk/>
            <pc:sldMk cId="51256530" sldId="399"/>
            <ac:spMk id="2" creationId="{F19C1D20-6601-493C-9004-FD560C10C925}"/>
          </ac:spMkLst>
        </pc:spChg>
        <pc:spChg chg="mod">
          <ac:chgData name="Cathryn Carney" userId="24bdf291-7c28-4caa-a5fa-71334b884f37" providerId="ADAL" clId="{98B7F37B-1864-4B31-BC04-FB5B9E5BB261}" dt="2021-09-24T14:35:56.737" v="186" actId="20577"/>
          <ac:spMkLst>
            <pc:docMk/>
            <pc:sldMk cId="51256530" sldId="399"/>
            <ac:spMk id="3" creationId="{94CEBBD1-59FC-43A5-9DE6-9D8584B1E432}"/>
          </ac:spMkLst>
        </pc:spChg>
      </pc:sldChg>
      <pc:sldChg chg="addSp modSp mod modAnim">
        <pc:chgData name="Cathryn Carney" userId="24bdf291-7c28-4caa-a5fa-71334b884f37" providerId="ADAL" clId="{98B7F37B-1864-4B31-BC04-FB5B9E5BB261}" dt="2021-09-24T14:38:25.151" v="341" actId="255"/>
        <pc:sldMkLst>
          <pc:docMk/>
          <pc:sldMk cId="107985758" sldId="400"/>
        </pc:sldMkLst>
        <pc:spChg chg="add mod">
          <ac:chgData name="Cathryn Carney" userId="24bdf291-7c28-4caa-a5fa-71334b884f37" providerId="ADAL" clId="{98B7F37B-1864-4B31-BC04-FB5B9E5BB261}" dt="2021-09-24T14:37:25.068" v="289" actId="20577"/>
          <ac:spMkLst>
            <pc:docMk/>
            <pc:sldMk cId="107985758" sldId="400"/>
            <ac:spMk id="5" creationId="{741C5851-AE9B-48FF-B09B-5CCB70991C72}"/>
          </ac:spMkLst>
        </pc:spChg>
        <pc:spChg chg="add mod">
          <ac:chgData name="Cathryn Carney" userId="24bdf291-7c28-4caa-a5fa-71334b884f37" providerId="ADAL" clId="{98B7F37B-1864-4B31-BC04-FB5B9E5BB261}" dt="2021-09-24T14:38:25.151" v="341" actId="255"/>
          <ac:spMkLst>
            <pc:docMk/>
            <pc:sldMk cId="107985758" sldId="400"/>
            <ac:spMk id="6" creationId="{D8651E43-35A3-4A6D-B027-B8559F28E028}"/>
          </ac:spMkLst>
        </pc:spChg>
      </pc:sldChg>
      <pc:sldChg chg="modNotesTx">
        <pc:chgData name="Cathryn Carney" userId="24bdf291-7c28-4caa-a5fa-71334b884f37" providerId="ADAL" clId="{98B7F37B-1864-4B31-BC04-FB5B9E5BB261}" dt="2021-09-24T14:36:46.213" v="265" actId="20577"/>
        <pc:sldMkLst>
          <pc:docMk/>
          <pc:sldMk cId="1132273838" sldId="401"/>
        </pc:sldMkLst>
      </pc:sldChg>
      <pc:sldChg chg="addSp modSp mod">
        <pc:chgData name="Cathryn Carney" userId="24bdf291-7c28-4caa-a5fa-71334b884f37" providerId="ADAL" clId="{98B7F37B-1864-4B31-BC04-FB5B9E5BB261}" dt="2021-09-24T14:43:35.360" v="399" actId="1076"/>
        <pc:sldMkLst>
          <pc:docMk/>
          <pc:sldMk cId="3711422353" sldId="402"/>
        </pc:sldMkLst>
        <pc:spChg chg="add mod">
          <ac:chgData name="Cathryn Carney" userId="24bdf291-7c28-4caa-a5fa-71334b884f37" providerId="ADAL" clId="{98B7F37B-1864-4B31-BC04-FB5B9E5BB261}" dt="2021-09-24T14:43:35.360" v="399" actId="1076"/>
          <ac:spMkLst>
            <pc:docMk/>
            <pc:sldMk cId="3711422353" sldId="402"/>
            <ac:spMk id="5" creationId="{C46D5D43-5E64-47BE-B301-E2C123F4F8B6}"/>
          </ac:spMkLst>
        </pc:spChg>
      </pc:sldChg>
      <pc:sldChg chg="addSp delSp modSp new">
        <pc:chgData name="Cathryn Carney" userId="24bdf291-7c28-4caa-a5fa-71334b884f37" providerId="ADAL" clId="{98B7F37B-1864-4B31-BC04-FB5B9E5BB261}" dt="2021-09-23T17:15:58.824" v="10" actId="1076"/>
        <pc:sldMkLst>
          <pc:docMk/>
          <pc:sldMk cId="4071749848" sldId="403"/>
        </pc:sldMkLst>
        <pc:picChg chg="add del">
          <ac:chgData name="Cathryn Carney" userId="24bdf291-7c28-4caa-a5fa-71334b884f37" providerId="ADAL" clId="{98B7F37B-1864-4B31-BC04-FB5B9E5BB261}" dt="2021-09-23T17:15:26.222" v="5" actId="478"/>
          <ac:picMkLst>
            <pc:docMk/>
            <pc:sldMk cId="4071749848" sldId="403"/>
            <ac:picMk id="1026" creationId="{29F5471E-91BB-4939-B896-3B666B4A8E88}"/>
          </ac:picMkLst>
        </pc:picChg>
        <pc:picChg chg="add mod">
          <ac:chgData name="Cathryn Carney" userId="24bdf291-7c28-4caa-a5fa-71334b884f37" providerId="ADAL" clId="{98B7F37B-1864-4B31-BC04-FB5B9E5BB261}" dt="2021-09-23T17:15:58.824" v="10" actId="1076"/>
          <ac:picMkLst>
            <pc:docMk/>
            <pc:sldMk cId="4071749848" sldId="403"/>
            <ac:picMk id="1028" creationId="{C99C680F-4B6F-4C29-8E47-9CD53C76876A}"/>
          </ac:picMkLst>
        </pc:picChg>
      </pc:sldChg>
      <pc:sldChg chg="modSp add mod modAnim">
        <pc:chgData name="Cathryn Carney" userId="24bdf291-7c28-4caa-a5fa-71334b884f37" providerId="ADAL" clId="{98B7F37B-1864-4B31-BC04-FB5B9E5BB261}" dt="2021-09-23T18:29:16.112" v="92" actId="27636"/>
        <pc:sldMkLst>
          <pc:docMk/>
          <pc:sldMk cId="540403743" sldId="404"/>
        </pc:sldMkLst>
        <pc:spChg chg="mod">
          <ac:chgData name="Cathryn Carney" userId="24bdf291-7c28-4caa-a5fa-71334b884f37" providerId="ADAL" clId="{98B7F37B-1864-4B31-BC04-FB5B9E5BB261}" dt="2021-09-23T18:29:16.112" v="92" actId="27636"/>
          <ac:spMkLst>
            <pc:docMk/>
            <pc:sldMk cId="540403743" sldId="404"/>
            <ac:spMk id="3" creationId="{8B5F58FE-0BCF-4813-AF62-9C256A35C6D0}"/>
          </ac:spMkLst>
        </pc:spChg>
      </pc:sldChg>
      <pc:sldChg chg="new del">
        <pc:chgData name="Cathryn Carney" userId="24bdf291-7c28-4caa-a5fa-71334b884f37" providerId="ADAL" clId="{98B7F37B-1864-4B31-BC04-FB5B9E5BB261}" dt="2021-09-24T14:36:15.858" v="188" actId="47"/>
        <pc:sldMkLst>
          <pc:docMk/>
          <pc:sldMk cId="2024016183" sldId="4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5848"/>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014100" y="0"/>
            <a:ext cx="3070860" cy="435848"/>
          </a:xfrm>
          <a:prstGeom prst="rect">
            <a:avLst/>
          </a:prstGeom>
        </p:spPr>
        <p:txBody>
          <a:bodyPr vert="horz" lIns="93177" tIns="46589" rIns="93177" bIns="46589" rtlCol="0"/>
          <a:lstStyle>
            <a:lvl1pPr algn="r">
              <a:defRPr sz="1200"/>
            </a:lvl1pPr>
          </a:lstStyle>
          <a:p>
            <a:fld id="{00CC7FAD-C3B8-4132-AC04-DB1CBFE0FE37}" type="datetimeFigureOut">
              <a:rPr lang="en-US" smtClean="0"/>
              <a:t>9/23/2021</a:t>
            </a:fld>
            <a:endParaRPr lang="en-US"/>
          </a:p>
        </p:txBody>
      </p:sp>
      <p:sp>
        <p:nvSpPr>
          <p:cNvPr id="4" name="Slide Image Placeholder 3"/>
          <p:cNvSpPr>
            <a:spLocks noGrp="1" noRot="1" noChangeAspect="1"/>
          </p:cNvSpPr>
          <p:nvPr>
            <p:ph type="sldImg" idx="2"/>
          </p:nvPr>
        </p:nvSpPr>
        <p:spPr>
          <a:xfrm>
            <a:off x="1589088" y="1085850"/>
            <a:ext cx="3908425" cy="29305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8660" y="4180522"/>
            <a:ext cx="5669280" cy="342042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3070860" cy="435847"/>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250953"/>
            <a:ext cx="3070860" cy="435847"/>
          </a:xfrm>
          <a:prstGeom prst="rect">
            <a:avLst/>
          </a:prstGeom>
        </p:spPr>
        <p:txBody>
          <a:bodyPr vert="horz" lIns="93177" tIns="46589" rIns="93177" bIns="46589" rtlCol="0" anchor="b"/>
          <a:lstStyle>
            <a:lvl1pPr algn="r">
              <a:defRPr sz="1200"/>
            </a:lvl1pPr>
          </a:lstStyle>
          <a:p>
            <a:fld id="{B1D7D4D7-1CAA-40A1-BD52-E5F2E9DBD4C4}" type="slidenum">
              <a:rPr lang="en-US" smtClean="0"/>
              <a:t>‹#›</a:t>
            </a:fld>
            <a:endParaRPr lang="en-US"/>
          </a:p>
        </p:txBody>
      </p:sp>
    </p:spTree>
    <p:extLst>
      <p:ext uri="{BB962C8B-B14F-4D97-AF65-F5344CB8AC3E}">
        <p14:creationId xmlns:p14="http://schemas.microsoft.com/office/powerpoint/2010/main" val="1891085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Materials: My Family Farm (dairy), heavy whipping cream, little condiment cups, spoons, cups, straws, plastic sheets, scissors, string, dairy cow breeds, dairy cow breeding instructions, pennies (or dice), crayons, corn seed, water beads, baggies for germination necklace</a:t>
            </a:r>
          </a:p>
        </p:txBody>
      </p:sp>
      <p:sp>
        <p:nvSpPr>
          <p:cNvPr id="4" name="Slide Number Placeholder 3"/>
          <p:cNvSpPr>
            <a:spLocks noGrp="1"/>
          </p:cNvSpPr>
          <p:nvPr>
            <p:ph type="sldNum" sz="quarter" idx="5"/>
          </p:nvPr>
        </p:nvSpPr>
        <p:spPr/>
        <p:txBody>
          <a:bodyPr/>
          <a:lstStyle/>
          <a:p>
            <a:fld id="{B1D7D4D7-1CAA-40A1-BD52-E5F2E9DBD4C4}" type="slidenum">
              <a:rPr lang="en-US" smtClean="0"/>
              <a:t>1</a:t>
            </a:fld>
            <a:endParaRPr lang="en-US"/>
          </a:p>
        </p:txBody>
      </p:sp>
    </p:spTree>
    <p:extLst>
      <p:ext uri="{BB962C8B-B14F-4D97-AF65-F5344CB8AC3E}">
        <p14:creationId xmlns:p14="http://schemas.microsoft.com/office/powerpoint/2010/main" val="2014349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D7D4D7-1CAA-40A1-BD52-E5F2E9DBD4C4}" type="slidenum">
              <a:rPr lang="en-US" smtClean="0"/>
              <a:t>15</a:t>
            </a:fld>
            <a:endParaRPr lang="en-US"/>
          </a:p>
        </p:txBody>
      </p:sp>
    </p:spTree>
    <p:extLst>
      <p:ext uri="{BB962C8B-B14F-4D97-AF65-F5344CB8AC3E}">
        <p14:creationId xmlns:p14="http://schemas.microsoft.com/office/powerpoint/2010/main" val="256358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7232D0-186A-4EF4-BFA9-535C3241834C}" type="slidenum">
              <a:rPr lang="en-US" smtClean="0"/>
              <a:t>16</a:t>
            </a:fld>
            <a:endParaRPr lang="en-US"/>
          </a:p>
        </p:txBody>
      </p:sp>
    </p:spTree>
    <p:extLst>
      <p:ext uri="{BB962C8B-B14F-4D97-AF65-F5344CB8AC3E}">
        <p14:creationId xmlns:p14="http://schemas.microsoft.com/office/powerpoint/2010/main" val="386867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www.iowaagliteracy.org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D7D4D7-1CAA-40A1-BD52-E5F2E9DBD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3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participants the materials to make the necklaces</a:t>
            </a:r>
          </a:p>
          <a:p>
            <a:endParaRPr lang="en-US" dirty="0"/>
          </a:p>
          <a:p>
            <a:r>
              <a:rPr lang="en-US" dirty="0"/>
              <a:t>Over 30% of Iowa’s corn goes to feed livestock…</a:t>
            </a:r>
          </a:p>
        </p:txBody>
      </p:sp>
      <p:sp>
        <p:nvSpPr>
          <p:cNvPr id="4" name="Slide Number Placeholder 3"/>
          <p:cNvSpPr>
            <a:spLocks noGrp="1"/>
          </p:cNvSpPr>
          <p:nvPr>
            <p:ph type="sldNum" sz="quarter" idx="5"/>
          </p:nvPr>
        </p:nvSpPr>
        <p:spPr/>
        <p:txBody>
          <a:bodyPr/>
          <a:lstStyle/>
          <a:p>
            <a:fld id="{B1D7D4D7-1CAA-40A1-BD52-E5F2E9DBD4C4}" type="slidenum">
              <a:rPr lang="en-US" smtClean="0"/>
              <a:t>7</a:t>
            </a:fld>
            <a:endParaRPr lang="en-US"/>
          </a:p>
        </p:txBody>
      </p:sp>
    </p:spTree>
    <p:extLst>
      <p:ext uri="{BB962C8B-B14F-4D97-AF65-F5344CB8AC3E}">
        <p14:creationId xmlns:p14="http://schemas.microsoft.com/office/powerpoint/2010/main" val="36527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participants the materials to make the necklaces</a:t>
            </a:r>
          </a:p>
          <a:p>
            <a:endParaRPr lang="en-US" dirty="0"/>
          </a:p>
          <a:p>
            <a:r>
              <a:rPr lang="en-US" dirty="0"/>
              <a:t>Over 30% of Iowa’s corn goes to feed livestock…</a:t>
            </a:r>
          </a:p>
        </p:txBody>
      </p:sp>
      <p:sp>
        <p:nvSpPr>
          <p:cNvPr id="4" name="Slide Number Placeholder 3"/>
          <p:cNvSpPr>
            <a:spLocks noGrp="1"/>
          </p:cNvSpPr>
          <p:nvPr>
            <p:ph type="sldNum" sz="quarter" idx="5"/>
          </p:nvPr>
        </p:nvSpPr>
        <p:spPr/>
        <p:txBody>
          <a:bodyPr/>
          <a:lstStyle/>
          <a:p>
            <a:fld id="{B1D7D4D7-1CAA-40A1-BD52-E5F2E9DBD4C4}" type="slidenum">
              <a:rPr lang="en-US" smtClean="0"/>
              <a:t>8</a:t>
            </a:fld>
            <a:endParaRPr lang="en-US"/>
          </a:p>
        </p:txBody>
      </p:sp>
    </p:spTree>
    <p:extLst>
      <p:ext uri="{BB962C8B-B14F-4D97-AF65-F5344CB8AC3E}">
        <p14:creationId xmlns:p14="http://schemas.microsoft.com/office/powerpoint/2010/main" val="26302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questions with </a:t>
            </a:r>
          </a:p>
        </p:txBody>
      </p:sp>
      <p:sp>
        <p:nvSpPr>
          <p:cNvPr id="4" name="Slide Number Placeholder 3"/>
          <p:cNvSpPr>
            <a:spLocks noGrp="1"/>
          </p:cNvSpPr>
          <p:nvPr>
            <p:ph type="sldNum" sz="quarter" idx="5"/>
          </p:nvPr>
        </p:nvSpPr>
        <p:spPr/>
        <p:txBody>
          <a:bodyPr/>
          <a:lstStyle/>
          <a:p>
            <a:fld id="{B1D7D4D7-1CAA-40A1-BD52-E5F2E9DBD4C4}" type="slidenum">
              <a:rPr lang="en-US" smtClean="0"/>
              <a:t>9</a:t>
            </a:fld>
            <a:endParaRPr lang="en-US"/>
          </a:p>
        </p:txBody>
      </p:sp>
    </p:spTree>
    <p:extLst>
      <p:ext uri="{BB962C8B-B14F-4D97-AF65-F5344CB8AC3E}">
        <p14:creationId xmlns:p14="http://schemas.microsoft.com/office/powerpoint/2010/main" val="184635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want to make sure their dairy cows have these characteristics</a:t>
            </a:r>
          </a:p>
        </p:txBody>
      </p:sp>
      <p:sp>
        <p:nvSpPr>
          <p:cNvPr id="4" name="Slide Number Placeholder 3"/>
          <p:cNvSpPr>
            <a:spLocks noGrp="1"/>
          </p:cNvSpPr>
          <p:nvPr>
            <p:ph type="sldNum" sz="quarter" idx="5"/>
          </p:nvPr>
        </p:nvSpPr>
        <p:spPr/>
        <p:txBody>
          <a:bodyPr/>
          <a:lstStyle/>
          <a:p>
            <a:fld id="{B1D7D4D7-1CAA-40A1-BD52-E5F2E9DBD4C4}" type="slidenum">
              <a:rPr lang="en-US" smtClean="0"/>
              <a:t>10</a:t>
            </a:fld>
            <a:endParaRPr lang="en-US"/>
          </a:p>
        </p:txBody>
      </p:sp>
    </p:spTree>
    <p:extLst>
      <p:ext uri="{BB962C8B-B14F-4D97-AF65-F5344CB8AC3E}">
        <p14:creationId xmlns:p14="http://schemas.microsoft.com/office/powerpoint/2010/main" val="116773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probability and Punnett squares, how these are models and can be a focus of 3</a:t>
            </a:r>
            <a:r>
              <a:rPr lang="en-US" baseline="30000"/>
              <a:t>rd</a:t>
            </a:r>
            <a:r>
              <a:rPr lang="en-US"/>
              <a:t> grade science or high grades. </a:t>
            </a:r>
          </a:p>
          <a:p>
            <a:br>
              <a:rPr lang="en-US"/>
            </a:br>
            <a:r>
              <a:rPr lang="en-US"/>
              <a:t>Participants do the build a calf activity.</a:t>
            </a:r>
          </a:p>
        </p:txBody>
      </p:sp>
      <p:sp>
        <p:nvSpPr>
          <p:cNvPr id="4" name="Slide Number Placeholder 3"/>
          <p:cNvSpPr>
            <a:spLocks noGrp="1"/>
          </p:cNvSpPr>
          <p:nvPr>
            <p:ph type="sldNum" sz="quarter" idx="5"/>
          </p:nvPr>
        </p:nvSpPr>
        <p:spPr/>
        <p:txBody>
          <a:bodyPr/>
          <a:lstStyle/>
          <a:p>
            <a:fld id="{B1D7D4D7-1CAA-40A1-BD52-E5F2E9DBD4C4}" type="slidenum">
              <a:rPr lang="en-US" smtClean="0"/>
              <a:t>11</a:t>
            </a:fld>
            <a:endParaRPr lang="en-US"/>
          </a:p>
        </p:txBody>
      </p:sp>
    </p:spTree>
    <p:extLst>
      <p:ext uri="{BB962C8B-B14F-4D97-AF65-F5344CB8AC3E}">
        <p14:creationId xmlns:p14="http://schemas.microsoft.com/office/powerpoint/2010/main" val="382031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what can be done with this milk…when butter is mentioned use that to transition to next slide.</a:t>
            </a:r>
          </a:p>
        </p:txBody>
      </p:sp>
      <p:sp>
        <p:nvSpPr>
          <p:cNvPr id="4" name="Slide Number Placeholder 3"/>
          <p:cNvSpPr>
            <a:spLocks noGrp="1"/>
          </p:cNvSpPr>
          <p:nvPr>
            <p:ph type="sldNum" sz="quarter" idx="5"/>
          </p:nvPr>
        </p:nvSpPr>
        <p:spPr/>
        <p:txBody>
          <a:bodyPr/>
          <a:lstStyle/>
          <a:p>
            <a:fld id="{B1D7D4D7-1CAA-40A1-BD52-E5F2E9DBD4C4}" type="slidenum">
              <a:rPr lang="en-US" smtClean="0"/>
              <a:t>12</a:t>
            </a:fld>
            <a:endParaRPr lang="en-US"/>
          </a:p>
        </p:txBody>
      </p:sp>
    </p:spTree>
    <p:extLst>
      <p:ext uri="{BB962C8B-B14F-4D97-AF65-F5344CB8AC3E}">
        <p14:creationId xmlns:p14="http://schemas.microsoft.com/office/powerpoint/2010/main" val="355773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1</a:t>
            </a:r>
            <a:r>
              <a:rPr lang="en-US">
                <a:sym typeface="Wingdings" panose="05000000000000000000" pitchFamily="2" charset="2"/>
              </a:rPr>
              <a:t> </a:t>
            </a:r>
            <a:r>
              <a:rPr lang="en-US" err="1">
                <a:sym typeface="Wingdings" panose="05000000000000000000" pitchFamily="2" charset="2"/>
              </a:rPr>
              <a:t>Yoruk</a:t>
            </a:r>
            <a:r>
              <a:rPr lang="en-US">
                <a:sym typeface="Wingdings" panose="05000000000000000000" pitchFamily="2" charset="2"/>
              </a:rPr>
              <a:t> making butter in animal sack</a:t>
            </a:r>
            <a:endParaRPr lang="en-US"/>
          </a:p>
        </p:txBody>
      </p:sp>
      <p:sp>
        <p:nvSpPr>
          <p:cNvPr id="4" name="Slide Number Placeholder 3"/>
          <p:cNvSpPr>
            <a:spLocks noGrp="1"/>
          </p:cNvSpPr>
          <p:nvPr>
            <p:ph type="sldNum" sz="quarter" idx="5"/>
          </p:nvPr>
        </p:nvSpPr>
        <p:spPr/>
        <p:txBody>
          <a:bodyPr/>
          <a:lstStyle/>
          <a:p>
            <a:fld id="{B1D7D4D7-1CAA-40A1-BD52-E5F2E9DBD4C4}" type="slidenum">
              <a:rPr lang="en-US" smtClean="0"/>
              <a:t>13</a:t>
            </a:fld>
            <a:endParaRPr lang="en-US"/>
          </a:p>
        </p:txBody>
      </p:sp>
    </p:spTree>
    <p:extLst>
      <p:ext uri="{BB962C8B-B14F-4D97-AF65-F5344CB8AC3E}">
        <p14:creationId xmlns:p14="http://schemas.microsoft.com/office/powerpoint/2010/main" val="3380923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0AA503-166D-4BFA-BD9B-E5871A8C9C08}"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393584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AA503-166D-4BFA-BD9B-E5871A8C9C08}"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75249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AA503-166D-4BFA-BD9B-E5871A8C9C08}"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347565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C7B316-1BAB-4604-99A3-4AD0C8A82E0D}"/>
              </a:ext>
            </a:extLst>
          </p:cNvPr>
          <p:cNvSpPr/>
          <p:nvPr userDrawn="1"/>
        </p:nvSpPr>
        <p:spPr>
          <a:xfrm>
            <a:off x="-1" y="0"/>
            <a:ext cx="8229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2C1BADBE-503A-4F53-B9FF-510715E95BA7}"/>
              </a:ext>
            </a:extLst>
          </p:cNvPr>
          <p:cNvSpPr/>
          <p:nvPr userDrawn="1"/>
        </p:nvSpPr>
        <p:spPr>
          <a:xfrm>
            <a:off x="1629350" y="2398000"/>
            <a:ext cx="6775152" cy="2062003"/>
          </a:xfrm>
          <a:prstGeom prst="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Animal U Logo">
            <a:extLst>
              <a:ext uri="{FF2B5EF4-FFF2-40B4-BE49-F238E27FC236}">
                <a16:creationId xmlns:a16="http://schemas.microsoft.com/office/drawing/2014/main" id="{2D95CFDD-3B02-4604-A19B-F06EE6AF70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286000"/>
            <a:ext cx="2181143" cy="2286000"/>
          </a:xfrm>
          <a:prstGeom prst="rect">
            <a:avLst/>
          </a:prstGeom>
        </p:spPr>
      </p:pic>
      <p:pic>
        <p:nvPicPr>
          <p:cNvPr id="13" name="Picture 12">
            <a:extLst>
              <a:ext uri="{FF2B5EF4-FFF2-40B4-BE49-F238E27FC236}">
                <a16:creationId xmlns:a16="http://schemas.microsoft.com/office/drawing/2014/main" id="{EAD06D0F-5DF1-45B5-86D6-5E1A01FB78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700306">
            <a:off x="4674664" y="4966087"/>
            <a:ext cx="1790411" cy="1597248"/>
          </a:xfrm>
          <a:prstGeom prst="rect">
            <a:avLst/>
          </a:prstGeom>
        </p:spPr>
      </p:pic>
      <p:pic>
        <p:nvPicPr>
          <p:cNvPr id="11" name="Picture 10">
            <a:extLst>
              <a:ext uri="{FF2B5EF4-FFF2-40B4-BE49-F238E27FC236}">
                <a16:creationId xmlns:a16="http://schemas.microsoft.com/office/drawing/2014/main" id="{D5522354-3784-41B5-AD1F-0F800E8D2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549228">
            <a:off x="3089213" y="4807439"/>
            <a:ext cx="1055441" cy="1848798"/>
          </a:xfrm>
          <a:prstGeom prst="rect">
            <a:avLst/>
          </a:prstGeom>
        </p:spPr>
      </p:pic>
      <p:pic>
        <p:nvPicPr>
          <p:cNvPr id="12" name="Picture 11">
            <a:extLst>
              <a:ext uri="{FF2B5EF4-FFF2-40B4-BE49-F238E27FC236}">
                <a16:creationId xmlns:a16="http://schemas.microsoft.com/office/drawing/2014/main" id="{9FDF300B-06A4-4C8B-B2E8-F9306FC03FE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7768">
            <a:off x="6990556" y="4429636"/>
            <a:ext cx="1539088" cy="1751711"/>
          </a:xfrm>
          <a:prstGeom prst="rect">
            <a:avLst/>
          </a:prstGeom>
        </p:spPr>
      </p:pic>
      <p:pic>
        <p:nvPicPr>
          <p:cNvPr id="14" name="Picture 13">
            <a:extLst>
              <a:ext uri="{FF2B5EF4-FFF2-40B4-BE49-F238E27FC236}">
                <a16:creationId xmlns:a16="http://schemas.microsoft.com/office/drawing/2014/main" id="{D3269DB1-603E-4CE5-9FFA-19E2CC05DD8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879653">
            <a:off x="6377893" y="611036"/>
            <a:ext cx="1954281" cy="1756796"/>
          </a:xfrm>
          <a:prstGeom prst="rect">
            <a:avLst/>
          </a:prstGeom>
        </p:spPr>
      </p:pic>
      <p:sp>
        <p:nvSpPr>
          <p:cNvPr id="2" name="Title 1">
            <a:extLst>
              <a:ext uri="{FF2B5EF4-FFF2-40B4-BE49-F238E27FC236}">
                <a16:creationId xmlns:a16="http://schemas.microsoft.com/office/drawing/2014/main" id="{173730B2-187E-4A9E-A1B6-FEFDAD72A6CB}"/>
              </a:ext>
            </a:extLst>
          </p:cNvPr>
          <p:cNvSpPr>
            <a:spLocks noGrp="1"/>
          </p:cNvSpPr>
          <p:nvPr>
            <p:ph type="ctrTitle"/>
          </p:nvPr>
        </p:nvSpPr>
        <p:spPr>
          <a:xfrm>
            <a:off x="2576974" y="2397999"/>
            <a:ext cx="5622809" cy="1111964"/>
          </a:xfrm>
        </p:spPr>
        <p:txBody>
          <a:bodyPr anchor="b">
            <a:normAutofit/>
          </a:bodyPr>
          <a:lstStyle>
            <a:lvl1pPr algn="l">
              <a:defRPr sz="3000">
                <a:solidFill>
                  <a:schemeClr val="accent1"/>
                </a:solidFill>
                <a:latin typeface="Peckham Black" panose="00000900000000000000"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FDDA372A-525F-41DD-82A0-112631B7607A}"/>
              </a:ext>
            </a:extLst>
          </p:cNvPr>
          <p:cNvSpPr>
            <a:spLocks noGrp="1"/>
          </p:cNvSpPr>
          <p:nvPr>
            <p:ph type="subTitle" idx="1"/>
          </p:nvPr>
        </p:nvSpPr>
        <p:spPr>
          <a:xfrm>
            <a:off x="2576974" y="3509964"/>
            <a:ext cx="5622809" cy="950039"/>
          </a:xfrm>
        </p:spPr>
        <p:txBody>
          <a:bodyPr/>
          <a:lstStyle>
            <a:lvl1pPr marL="0" indent="0" algn="l">
              <a:buNone/>
              <a:defRPr sz="1800">
                <a:solidFill>
                  <a:schemeClr val="tx1">
                    <a:lumMod val="65000"/>
                    <a:lumOff val="35000"/>
                  </a:schemeClr>
                </a:solidFill>
                <a:latin typeface="Peckham Black" panose="00000900000000000000"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6" name="Picture 15">
            <a:extLst>
              <a:ext uri="{FF2B5EF4-FFF2-40B4-BE49-F238E27FC236}">
                <a16:creationId xmlns:a16="http://schemas.microsoft.com/office/drawing/2014/main" id="{9ADAE07C-EA16-47DC-8DB5-738EBD0505D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086337">
            <a:off x="4735124" y="524810"/>
            <a:ext cx="1009695" cy="1761977"/>
          </a:xfrm>
          <a:prstGeom prst="rect">
            <a:avLst/>
          </a:prstGeom>
        </p:spPr>
      </p:pic>
      <p:pic>
        <p:nvPicPr>
          <p:cNvPr id="17" name="Picture 16">
            <a:extLst>
              <a:ext uri="{FF2B5EF4-FFF2-40B4-BE49-F238E27FC236}">
                <a16:creationId xmlns:a16="http://schemas.microsoft.com/office/drawing/2014/main" id="{FB467B84-E11B-4A68-B6BE-741CFE1D092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1111654">
            <a:off x="2647170" y="581192"/>
            <a:ext cx="2068492" cy="1518395"/>
          </a:xfrm>
          <a:prstGeom prst="rect">
            <a:avLst/>
          </a:prstGeom>
        </p:spPr>
      </p:pic>
    </p:spTree>
    <p:extLst>
      <p:ext uri="{BB962C8B-B14F-4D97-AF65-F5344CB8AC3E}">
        <p14:creationId xmlns:p14="http://schemas.microsoft.com/office/powerpoint/2010/main" val="2708666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7E08-6BAF-4B15-B824-B3B14B1978C2}"/>
              </a:ext>
            </a:extLst>
          </p:cNvPr>
          <p:cNvSpPr>
            <a:spLocks noGrp="1"/>
          </p:cNvSpPr>
          <p:nvPr>
            <p:ph type="title"/>
          </p:nvPr>
        </p:nvSpPr>
        <p:spPr>
          <a:xfrm>
            <a:off x="3494602" y="1709739"/>
            <a:ext cx="5015986" cy="1423076"/>
          </a:xfrm>
        </p:spPr>
        <p:txBody>
          <a:bodyPr anchor="b">
            <a:normAutofit/>
          </a:bodyPr>
          <a:lstStyle>
            <a:lvl1pPr>
              <a:defRPr lang="en-US" sz="3000" kern="1200" dirty="0">
                <a:solidFill>
                  <a:schemeClr val="accent1"/>
                </a:solidFill>
                <a:latin typeface="Peckham Black" panose="00000900000000000000" pitchFamily="50" charset="0"/>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1AD28FC-3DA3-43DC-95B1-F7AEA84276A4}"/>
              </a:ext>
            </a:extLst>
          </p:cNvPr>
          <p:cNvSpPr>
            <a:spLocks noGrp="1"/>
          </p:cNvSpPr>
          <p:nvPr>
            <p:ph type="body" idx="1"/>
          </p:nvPr>
        </p:nvSpPr>
        <p:spPr>
          <a:xfrm>
            <a:off x="3494602" y="3371354"/>
            <a:ext cx="5015986" cy="2718297"/>
          </a:xfrm>
        </p:spPr>
        <p:txBody>
          <a:bodyPr/>
          <a:lstStyle>
            <a:lvl1pPr marL="0" indent="0">
              <a:buNone/>
              <a:defRPr sz="1800">
                <a:solidFill>
                  <a:schemeClr val="tx1">
                    <a:lumMod val="65000"/>
                    <a:lumOff val="3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7" name="Animal U Logo">
            <a:extLst>
              <a:ext uri="{FF2B5EF4-FFF2-40B4-BE49-F238E27FC236}">
                <a16:creationId xmlns:a16="http://schemas.microsoft.com/office/drawing/2014/main" id="{FDCE05E6-164D-4D19-B6B0-E98332F3B3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286000"/>
            <a:ext cx="2181143" cy="2286000"/>
          </a:xfrm>
          <a:prstGeom prst="rect">
            <a:avLst/>
          </a:prstGeom>
        </p:spPr>
      </p:pic>
      <p:cxnSp>
        <p:nvCxnSpPr>
          <p:cNvPr id="9" name="Straight Connector 8">
            <a:extLst>
              <a:ext uri="{FF2B5EF4-FFF2-40B4-BE49-F238E27FC236}">
                <a16:creationId xmlns:a16="http://schemas.microsoft.com/office/drawing/2014/main" id="{59156079-4630-4921-83B5-F03A5C6B8756}"/>
              </a:ext>
            </a:extLst>
          </p:cNvPr>
          <p:cNvCxnSpPr/>
          <p:nvPr userDrawn="1"/>
        </p:nvCxnSpPr>
        <p:spPr>
          <a:xfrm>
            <a:off x="2892287" y="1304014"/>
            <a:ext cx="0" cy="446068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266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A5F0-FDA5-4A79-B6DE-238DD930ED13}"/>
              </a:ext>
            </a:extLst>
          </p:cNvPr>
          <p:cNvSpPr>
            <a:spLocks noGrp="1"/>
          </p:cNvSpPr>
          <p:nvPr>
            <p:ph type="title"/>
          </p:nvPr>
        </p:nvSpPr>
        <p:spPr>
          <a:xfrm>
            <a:off x="1186732" y="136526"/>
            <a:ext cx="7328618" cy="544512"/>
          </a:xfrm>
        </p:spPr>
        <p:txBody>
          <a:bodyPr anchor="b" anchorCtr="0">
            <a:normAutofit/>
          </a:bodyPr>
          <a:lstStyle>
            <a:lvl1pPr>
              <a:defRPr sz="1800">
                <a:solidFill>
                  <a:schemeClr val="accent1"/>
                </a:solidFill>
                <a:latin typeface="Peckham Black" panose="00000900000000000000"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CE81E53-B1CB-455C-8BBD-93323C48E9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25CECB7-5562-4C75-BC77-20F23A9B6A95}"/>
              </a:ext>
            </a:extLst>
          </p:cNvPr>
          <p:cNvSpPr>
            <a:spLocks noGrp="1"/>
          </p:cNvSpPr>
          <p:nvPr>
            <p:ph type="sldNum" sz="quarter" idx="12"/>
          </p:nvPr>
        </p:nvSpPr>
        <p:spPr>
          <a:xfrm>
            <a:off x="8660047" y="6477001"/>
            <a:ext cx="446764" cy="365125"/>
          </a:xfrm>
          <a:prstGeom prst="rect">
            <a:avLst/>
          </a:prstGeom>
        </p:spPr>
        <p:txBody>
          <a:bodyPr/>
          <a:lstStyle>
            <a:lvl1pPr algn="r">
              <a:defRPr>
                <a:latin typeface="Peckham Black" panose="00000900000000000000" pitchFamily="50" charset="0"/>
              </a:defRPr>
            </a:lvl1pPr>
          </a:lstStyle>
          <a:p>
            <a:fld id="{DF85F450-3CC6-4B31-8DF8-41A027D7B3A7}" type="slidenum">
              <a:rPr lang="en-US" smtClean="0"/>
              <a:pPr/>
              <a:t>‹#›</a:t>
            </a:fld>
            <a:endParaRPr lang="en-US"/>
          </a:p>
        </p:txBody>
      </p:sp>
      <p:pic>
        <p:nvPicPr>
          <p:cNvPr id="7" name="Animal U Logo">
            <a:extLst>
              <a:ext uri="{FF2B5EF4-FFF2-40B4-BE49-F238E27FC236}">
                <a16:creationId xmlns:a16="http://schemas.microsoft.com/office/drawing/2014/main" id="{DA6FAE6B-9982-485A-84B8-D90BF5CFCC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90224"/>
            <a:ext cx="815558" cy="854765"/>
          </a:xfrm>
          <a:prstGeom prst="rect">
            <a:avLst/>
          </a:prstGeom>
        </p:spPr>
      </p:pic>
      <p:sp>
        <p:nvSpPr>
          <p:cNvPr id="9" name="Text Placeholder 8">
            <a:extLst>
              <a:ext uri="{FF2B5EF4-FFF2-40B4-BE49-F238E27FC236}">
                <a16:creationId xmlns:a16="http://schemas.microsoft.com/office/drawing/2014/main" id="{71F95328-00D3-4182-A7AA-3B36620C2F5D}"/>
              </a:ext>
            </a:extLst>
          </p:cNvPr>
          <p:cNvSpPr>
            <a:spLocks noGrp="1"/>
          </p:cNvSpPr>
          <p:nvPr>
            <p:ph type="body" sz="quarter" idx="13"/>
          </p:nvPr>
        </p:nvSpPr>
        <p:spPr>
          <a:xfrm>
            <a:off x="1187053" y="588169"/>
            <a:ext cx="7328297" cy="544512"/>
          </a:xfrm>
        </p:spPr>
        <p:txBody>
          <a:bodyPr>
            <a:noAutofit/>
          </a:bodyPr>
          <a:lstStyle>
            <a:lvl1pPr marL="0" indent="0">
              <a:buNone/>
              <a:defRPr sz="2175">
                <a:solidFill>
                  <a:schemeClr val="tx1">
                    <a:lumMod val="65000"/>
                    <a:lumOff val="35000"/>
                  </a:schemeClr>
                </a:solidFill>
                <a:latin typeface="Peckham Black" panose="00000900000000000000" pitchFamily="50" charset="0"/>
              </a:defRPr>
            </a:lvl1pPr>
            <a:lvl2pPr marL="342900" indent="0">
              <a:buNone/>
              <a:defRPr sz="2175">
                <a:solidFill>
                  <a:schemeClr val="tx1">
                    <a:lumMod val="65000"/>
                    <a:lumOff val="35000"/>
                  </a:schemeClr>
                </a:solidFill>
                <a:latin typeface="Peckham Black" panose="00000900000000000000" pitchFamily="50" charset="0"/>
              </a:defRPr>
            </a:lvl2pPr>
            <a:lvl3pPr marL="685800" indent="0">
              <a:buNone/>
              <a:defRPr sz="2175">
                <a:solidFill>
                  <a:schemeClr val="tx1">
                    <a:lumMod val="65000"/>
                    <a:lumOff val="35000"/>
                  </a:schemeClr>
                </a:solidFill>
                <a:latin typeface="Peckham Black" panose="00000900000000000000" pitchFamily="50" charset="0"/>
              </a:defRPr>
            </a:lvl3pPr>
            <a:lvl4pPr marL="1028700" indent="0">
              <a:buNone/>
              <a:defRPr sz="2175">
                <a:solidFill>
                  <a:schemeClr val="tx1">
                    <a:lumMod val="65000"/>
                    <a:lumOff val="35000"/>
                  </a:schemeClr>
                </a:solidFill>
                <a:latin typeface="Peckham Black" panose="00000900000000000000" pitchFamily="50" charset="0"/>
              </a:defRPr>
            </a:lvl4pPr>
            <a:lvl5pPr marL="1371600" indent="0">
              <a:buNone/>
              <a:defRPr sz="2175">
                <a:solidFill>
                  <a:schemeClr val="tx1">
                    <a:lumMod val="65000"/>
                    <a:lumOff val="35000"/>
                  </a:schemeClr>
                </a:solidFill>
                <a:latin typeface="Peckham Black" panose="00000900000000000000" pitchFamily="50" charset="0"/>
              </a:defRPr>
            </a:lvl5pPr>
          </a:lstStyle>
          <a:p>
            <a:pPr lvl="0"/>
            <a:r>
              <a:rPr lang="en-US"/>
              <a:t>Edit Master text styles</a:t>
            </a:r>
          </a:p>
        </p:txBody>
      </p:sp>
    </p:spTree>
    <p:extLst>
      <p:ext uri="{BB962C8B-B14F-4D97-AF65-F5344CB8AC3E}">
        <p14:creationId xmlns:p14="http://schemas.microsoft.com/office/powerpoint/2010/main" val="2864163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054D65-F4BD-4E4E-8A3C-81615515479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A7770B-0F69-4708-9823-E012D4C7AB6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74E9642-90B9-40F4-BA3D-AE4E5DDC90D8}"/>
              </a:ext>
            </a:extLst>
          </p:cNvPr>
          <p:cNvSpPr>
            <a:spLocks noGrp="1"/>
          </p:cNvSpPr>
          <p:nvPr>
            <p:ph type="title"/>
          </p:nvPr>
        </p:nvSpPr>
        <p:spPr>
          <a:xfrm>
            <a:off x="1186732" y="136526"/>
            <a:ext cx="7328618" cy="544512"/>
          </a:xfrm>
        </p:spPr>
        <p:txBody>
          <a:bodyPr anchor="b" anchorCtr="0">
            <a:normAutofit/>
          </a:bodyPr>
          <a:lstStyle>
            <a:lvl1pPr>
              <a:defRPr sz="1800">
                <a:solidFill>
                  <a:schemeClr val="accent1"/>
                </a:solidFill>
                <a:latin typeface="Peckham Black" panose="00000900000000000000" pitchFamily="50" charset="0"/>
              </a:defRPr>
            </a:lvl1pPr>
          </a:lstStyle>
          <a:p>
            <a:r>
              <a:rPr lang="en-US"/>
              <a:t>Click to edit Master title style</a:t>
            </a:r>
          </a:p>
        </p:txBody>
      </p:sp>
      <p:pic>
        <p:nvPicPr>
          <p:cNvPr id="9" name="Animal U Logo">
            <a:extLst>
              <a:ext uri="{FF2B5EF4-FFF2-40B4-BE49-F238E27FC236}">
                <a16:creationId xmlns:a16="http://schemas.microsoft.com/office/drawing/2014/main" id="{4410C557-2854-48A9-AC02-F98C6D5F1A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90224"/>
            <a:ext cx="815558" cy="854765"/>
          </a:xfrm>
          <a:prstGeom prst="rect">
            <a:avLst/>
          </a:prstGeom>
        </p:spPr>
      </p:pic>
      <p:sp>
        <p:nvSpPr>
          <p:cNvPr id="10" name="Text Placeholder 8">
            <a:extLst>
              <a:ext uri="{FF2B5EF4-FFF2-40B4-BE49-F238E27FC236}">
                <a16:creationId xmlns:a16="http://schemas.microsoft.com/office/drawing/2014/main" id="{1606CC5D-6FF7-4C7D-AC7E-7A0487678DE7}"/>
              </a:ext>
            </a:extLst>
          </p:cNvPr>
          <p:cNvSpPr>
            <a:spLocks noGrp="1"/>
          </p:cNvSpPr>
          <p:nvPr>
            <p:ph type="body" sz="quarter" idx="13"/>
          </p:nvPr>
        </p:nvSpPr>
        <p:spPr>
          <a:xfrm>
            <a:off x="1187053" y="588169"/>
            <a:ext cx="7328297" cy="544512"/>
          </a:xfrm>
        </p:spPr>
        <p:txBody>
          <a:bodyPr>
            <a:noAutofit/>
          </a:bodyPr>
          <a:lstStyle>
            <a:lvl1pPr marL="0" indent="0">
              <a:buNone/>
              <a:defRPr sz="2175">
                <a:solidFill>
                  <a:schemeClr val="tx1">
                    <a:lumMod val="65000"/>
                    <a:lumOff val="35000"/>
                  </a:schemeClr>
                </a:solidFill>
                <a:latin typeface="Peckham Black" panose="00000900000000000000" pitchFamily="50" charset="0"/>
              </a:defRPr>
            </a:lvl1pPr>
            <a:lvl2pPr marL="342900" indent="0">
              <a:buNone/>
              <a:defRPr sz="2175">
                <a:solidFill>
                  <a:schemeClr val="tx1">
                    <a:lumMod val="65000"/>
                    <a:lumOff val="35000"/>
                  </a:schemeClr>
                </a:solidFill>
                <a:latin typeface="Peckham Black" panose="00000900000000000000" pitchFamily="50" charset="0"/>
              </a:defRPr>
            </a:lvl2pPr>
            <a:lvl3pPr marL="685800" indent="0">
              <a:buNone/>
              <a:defRPr sz="2175">
                <a:solidFill>
                  <a:schemeClr val="tx1">
                    <a:lumMod val="65000"/>
                    <a:lumOff val="35000"/>
                  </a:schemeClr>
                </a:solidFill>
                <a:latin typeface="Peckham Black" panose="00000900000000000000" pitchFamily="50" charset="0"/>
              </a:defRPr>
            </a:lvl3pPr>
            <a:lvl4pPr marL="1028700" indent="0">
              <a:buNone/>
              <a:defRPr sz="2175">
                <a:solidFill>
                  <a:schemeClr val="tx1">
                    <a:lumMod val="65000"/>
                    <a:lumOff val="35000"/>
                  </a:schemeClr>
                </a:solidFill>
                <a:latin typeface="Peckham Black" panose="00000900000000000000" pitchFamily="50" charset="0"/>
              </a:defRPr>
            </a:lvl4pPr>
            <a:lvl5pPr marL="1371600" indent="0">
              <a:buNone/>
              <a:defRPr sz="2175">
                <a:solidFill>
                  <a:schemeClr val="tx1">
                    <a:lumMod val="65000"/>
                    <a:lumOff val="35000"/>
                  </a:schemeClr>
                </a:solidFill>
                <a:latin typeface="Peckham Black" panose="00000900000000000000" pitchFamily="50" charset="0"/>
              </a:defRPr>
            </a:lvl5pPr>
          </a:lstStyle>
          <a:p>
            <a:pPr lvl="0"/>
            <a:r>
              <a:rPr lang="en-US"/>
              <a:t>Edit Master text styles</a:t>
            </a:r>
          </a:p>
        </p:txBody>
      </p:sp>
      <p:sp>
        <p:nvSpPr>
          <p:cNvPr id="14" name="Slide Number Placeholder 13">
            <a:extLst>
              <a:ext uri="{FF2B5EF4-FFF2-40B4-BE49-F238E27FC236}">
                <a16:creationId xmlns:a16="http://schemas.microsoft.com/office/drawing/2014/main" id="{A4952F68-43BE-4669-8449-C9E516F0F368}"/>
              </a:ext>
            </a:extLst>
          </p:cNvPr>
          <p:cNvSpPr>
            <a:spLocks noGrp="1"/>
          </p:cNvSpPr>
          <p:nvPr>
            <p:ph type="sldNum" sz="quarter" idx="14"/>
          </p:nvPr>
        </p:nvSpPr>
        <p:spPr/>
        <p:txBody>
          <a:bodyPr/>
          <a:lstStyle/>
          <a:p>
            <a:fld id="{DF85F450-3CC6-4B31-8DF8-41A027D7B3A7}" type="slidenum">
              <a:rPr lang="en-US" smtClean="0"/>
              <a:pPr/>
              <a:t>‹#›</a:t>
            </a:fld>
            <a:endParaRPr lang="en-US"/>
          </a:p>
        </p:txBody>
      </p:sp>
    </p:spTree>
    <p:extLst>
      <p:ext uri="{BB962C8B-B14F-4D97-AF65-F5344CB8AC3E}">
        <p14:creationId xmlns:p14="http://schemas.microsoft.com/office/powerpoint/2010/main" val="426578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356AE2-5721-43D0-B85C-C1819F2747CF}"/>
              </a:ext>
            </a:extLst>
          </p:cNvPr>
          <p:cNvSpPr>
            <a:spLocks noGrp="1"/>
          </p:cNvSpPr>
          <p:nvPr>
            <p:ph type="title"/>
          </p:nvPr>
        </p:nvSpPr>
        <p:spPr>
          <a:xfrm>
            <a:off x="1186732" y="136526"/>
            <a:ext cx="7328618" cy="544512"/>
          </a:xfrm>
        </p:spPr>
        <p:txBody>
          <a:bodyPr anchor="b" anchorCtr="0">
            <a:normAutofit/>
          </a:bodyPr>
          <a:lstStyle>
            <a:lvl1pPr>
              <a:defRPr sz="1800">
                <a:solidFill>
                  <a:schemeClr val="accent1"/>
                </a:solidFill>
                <a:latin typeface="Peckham Black" panose="00000900000000000000" pitchFamily="50" charset="0"/>
              </a:defRPr>
            </a:lvl1pPr>
          </a:lstStyle>
          <a:p>
            <a:r>
              <a:rPr lang="en-US"/>
              <a:t>Click to edit Master title style</a:t>
            </a:r>
          </a:p>
        </p:txBody>
      </p:sp>
      <p:pic>
        <p:nvPicPr>
          <p:cNvPr id="7" name="Animal U Logo">
            <a:extLst>
              <a:ext uri="{FF2B5EF4-FFF2-40B4-BE49-F238E27FC236}">
                <a16:creationId xmlns:a16="http://schemas.microsoft.com/office/drawing/2014/main" id="{85DF0ADE-A638-4392-A060-77964C8BF9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7915" y="290224"/>
            <a:ext cx="815558" cy="854765"/>
          </a:xfrm>
          <a:prstGeom prst="rect">
            <a:avLst/>
          </a:prstGeom>
        </p:spPr>
      </p:pic>
      <p:sp>
        <p:nvSpPr>
          <p:cNvPr id="8" name="Text Placeholder 8">
            <a:extLst>
              <a:ext uri="{FF2B5EF4-FFF2-40B4-BE49-F238E27FC236}">
                <a16:creationId xmlns:a16="http://schemas.microsoft.com/office/drawing/2014/main" id="{8CEDDF3C-7365-4628-959F-4765A72D83FC}"/>
              </a:ext>
            </a:extLst>
          </p:cNvPr>
          <p:cNvSpPr>
            <a:spLocks noGrp="1"/>
          </p:cNvSpPr>
          <p:nvPr>
            <p:ph type="body" sz="quarter" idx="13"/>
          </p:nvPr>
        </p:nvSpPr>
        <p:spPr>
          <a:xfrm>
            <a:off x="1187053" y="588169"/>
            <a:ext cx="7328297" cy="544512"/>
          </a:xfrm>
        </p:spPr>
        <p:txBody>
          <a:bodyPr>
            <a:noAutofit/>
          </a:bodyPr>
          <a:lstStyle>
            <a:lvl1pPr marL="0" indent="0">
              <a:buNone/>
              <a:defRPr sz="2175">
                <a:solidFill>
                  <a:schemeClr val="tx1">
                    <a:lumMod val="65000"/>
                    <a:lumOff val="35000"/>
                  </a:schemeClr>
                </a:solidFill>
                <a:latin typeface="Peckham Black" panose="00000900000000000000" pitchFamily="50" charset="0"/>
              </a:defRPr>
            </a:lvl1pPr>
            <a:lvl2pPr marL="342900" indent="0">
              <a:buNone/>
              <a:defRPr sz="2175">
                <a:solidFill>
                  <a:schemeClr val="tx1">
                    <a:lumMod val="65000"/>
                    <a:lumOff val="35000"/>
                  </a:schemeClr>
                </a:solidFill>
                <a:latin typeface="Peckham Black" panose="00000900000000000000" pitchFamily="50" charset="0"/>
              </a:defRPr>
            </a:lvl2pPr>
            <a:lvl3pPr marL="685800" indent="0">
              <a:buNone/>
              <a:defRPr sz="2175">
                <a:solidFill>
                  <a:schemeClr val="tx1">
                    <a:lumMod val="65000"/>
                    <a:lumOff val="35000"/>
                  </a:schemeClr>
                </a:solidFill>
                <a:latin typeface="Peckham Black" panose="00000900000000000000" pitchFamily="50" charset="0"/>
              </a:defRPr>
            </a:lvl3pPr>
            <a:lvl4pPr marL="1028700" indent="0">
              <a:buNone/>
              <a:defRPr sz="2175">
                <a:solidFill>
                  <a:schemeClr val="tx1">
                    <a:lumMod val="65000"/>
                    <a:lumOff val="35000"/>
                  </a:schemeClr>
                </a:solidFill>
                <a:latin typeface="Peckham Black" panose="00000900000000000000" pitchFamily="50" charset="0"/>
              </a:defRPr>
            </a:lvl4pPr>
            <a:lvl5pPr marL="1371600" indent="0">
              <a:buNone/>
              <a:defRPr sz="2175">
                <a:solidFill>
                  <a:schemeClr val="tx1">
                    <a:lumMod val="65000"/>
                    <a:lumOff val="35000"/>
                  </a:schemeClr>
                </a:solidFill>
                <a:latin typeface="Peckham Black" panose="00000900000000000000" pitchFamily="50" charset="0"/>
              </a:defRPr>
            </a:lvl5pPr>
          </a:lstStyle>
          <a:p>
            <a:pPr lvl="0"/>
            <a:r>
              <a:rPr lang="en-US"/>
              <a:t>Edit Master text styles</a:t>
            </a:r>
          </a:p>
        </p:txBody>
      </p:sp>
      <p:sp>
        <p:nvSpPr>
          <p:cNvPr id="9" name="Slide Number Placeholder 8">
            <a:extLst>
              <a:ext uri="{FF2B5EF4-FFF2-40B4-BE49-F238E27FC236}">
                <a16:creationId xmlns:a16="http://schemas.microsoft.com/office/drawing/2014/main" id="{75FF3CCD-5099-49FC-BD82-39280FF73C9E}"/>
              </a:ext>
            </a:extLst>
          </p:cNvPr>
          <p:cNvSpPr>
            <a:spLocks noGrp="1"/>
          </p:cNvSpPr>
          <p:nvPr>
            <p:ph type="sldNum" sz="quarter" idx="14"/>
          </p:nvPr>
        </p:nvSpPr>
        <p:spPr/>
        <p:txBody>
          <a:bodyPr/>
          <a:lstStyle/>
          <a:p>
            <a:fld id="{DF85F450-3CC6-4B31-8DF8-41A027D7B3A7}" type="slidenum">
              <a:rPr lang="en-US" smtClean="0"/>
              <a:pPr/>
              <a:t>‹#›</a:t>
            </a:fld>
            <a:endParaRPr lang="en-US"/>
          </a:p>
        </p:txBody>
      </p:sp>
    </p:spTree>
    <p:extLst>
      <p:ext uri="{BB962C8B-B14F-4D97-AF65-F5344CB8AC3E}">
        <p14:creationId xmlns:p14="http://schemas.microsoft.com/office/powerpoint/2010/main" val="247187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DC7764-7E8F-4108-81BE-A73F61FD2C32}"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2913539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DC7764-7E8F-4108-81BE-A73F61FD2C32}"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607396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DC7764-7E8F-4108-81BE-A73F61FD2C32}"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3400491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0AA503-166D-4BFA-BD9B-E5871A8C9C08}"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3292552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DC7764-7E8F-4108-81BE-A73F61FD2C32}"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2939235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DC7764-7E8F-4108-81BE-A73F61FD2C32}"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84335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DC7764-7E8F-4108-81BE-A73F61FD2C32}"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43896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C7764-7E8F-4108-81BE-A73F61FD2C32}"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61959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DC7764-7E8F-4108-81BE-A73F61FD2C32}"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2440663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DC7764-7E8F-4108-81BE-A73F61FD2C32}"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1577031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DC7764-7E8F-4108-81BE-A73F61FD2C32}"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3666476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DC7764-7E8F-4108-81BE-A73F61FD2C32}"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7447CA-DCF7-4B0D-8B98-C42A80190F01}" type="slidenum">
              <a:rPr lang="en-US" smtClean="0"/>
              <a:t>‹#›</a:t>
            </a:fld>
            <a:endParaRPr lang="en-US"/>
          </a:p>
        </p:txBody>
      </p:sp>
    </p:spTree>
    <p:extLst>
      <p:ext uri="{BB962C8B-B14F-4D97-AF65-F5344CB8AC3E}">
        <p14:creationId xmlns:p14="http://schemas.microsoft.com/office/powerpoint/2010/main" val="2855353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0AA503-166D-4BFA-BD9B-E5871A8C9C08}" type="datetimeFigureOut">
              <a:rPr lang="en-US" smtClean="0"/>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152720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0AA503-166D-4BFA-BD9B-E5871A8C9C08}"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276443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0AA503-166D-4BFA-BD9B-E5871A8C9C08}" type="datetimeFigureOut">
              <a:rPr lang="en-US" smtClean="0"/>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243816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AA503-166D-4BFA-BD9B-E5871A8C9C08}" type="datetimeFigureOut">
              <a:rPr lang="en-US" smtClean="0"/>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362416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AA503-166D-4BFA-BD9B-E5871A8C9C08}" type="datetimeFigureOut">
              <a:rPr lang="en-US" smtClean="0"/>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224255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0AA503-166D-4BFA-BD9B-E5871A8C9C08}"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11589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0AA503-166D-4BFA-BD9B-E5871A8C9C08}" type="datetimeFigureOut">
              <a:rPr lang="en-US" smtClean="0"/>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8500F-AAAF-46EA-976A-773BB1B43D89}" type="slidenum">
              <a:rPr lang="en-US" smtClean="0"/>
              <a:t>‹#›</a:t>
            </a:fld>
            <a:endParaRPr lang="en-US"/>
          </a:p>
        </p:txBody>
      </p:sp>
    </p:spTree>
    <p:extLst>
      <p:ext uri="{BB962C8B-B14F-4D97-AF65-F5344CB8AC3E}">
        <p14:creationId xmlns:p14="http://schemas.microsoft.com/office/powerpoint/2010/main" val="160669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AA503-166D-4BFA-BD9B-E5871A8C9C08}" type="datetimeFigureOut">
              <a:rPr lang="en-US" smtClean="0"/>
              <a:t>9/23/2021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8500F-AAAF-46EA-976A-773BB1B43D89}" type="slidenum">
              <a:rPr lang="en-US" smtClean="0"/>
              <a:t>‹#›</a:t>
            </a:fld>
            <a:endParaRPr lang="en-US"/>
          </a:p>
        </p:txBody>
      </p:sp>
    </p:spTree>
    <p:extLst>
      <p:ext uri="{BB962C8B-B14F-4D97-AF65-F5344CB8AC3E}">
        <p14:creationId xmlns:p14="http://schemas.microsoft.com/office/powerpoint/2010/main" val="199079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60D7A-BD9C-4479-A866-68DCF1EFA2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6922EA-1A90-42CD-A491-0190BDE567A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7ACB0D8-4D87-4218-894A-8ABC36A06542}"/>
              </a:ext>
            </a:extLst>
          </p:cNvPr>
          <p:cNvSpPr>
            <a:spLocks noGrp="1"/>
          </p:cNvSpPr>
          <p:nvPr>
            <p:ph type="sldNum" sz="quarter" idx="12"/>
          </p:nvPr>
        </p:nvSpPr>
        <p:spPr>
          <a:xfrm>
            <a:off x="8660047" y="6477001"/>
            <a:ext cx="446764" cy="365125"/>
          </a:xfrm>
          <a:prstGeom prst="rect">
            <a:avLst/>
          </a:prstGeom>
        </p:spPr>
        <p:txBody>
          <a:bodyPr/>
          <a:lstStyle>
            <a:lvl1pPr algn="r">
              <a:defRPr sz="900">
                <a:solidFill>
                  <a:schemeClr val="tx1">
                    <a:lumMod val="65000"/>
                    <a:lumOff val="35000"/>
                  </a:schemeClr>
                </a:solidFill>
                <a:latin typeface="Peckham Black" panose="00000900000000000000" pitchFamily="50" charset="0"/>
              </a:defRPr>
            </a:lvl1pPr>
          </a:lstStyle>
          <a:p>
            <a:fld id="{DF85F450-3CC6-4B31-8DF8-41A027D7B3A7}" type="slidenum">
              <a:rPr lang="en-US" smtClean="0"/>
              <a:pPr/>
              <a:t>‹#›</a:t>
            </a:fld>
            <a:endParaRPr lang="en-US"/>
          </a:p>
        </p:txBody>
      </p:sp>
    </p:spTree>
    <p:extLst>
      <p:ext uri="{BB962C8B-B14F-4D97-AF65-F5344CB8AC3E}">
        <p14:creationId xmlns:p14="http://schemas.microsoft.com/office/powerpoint/2010/main" val="34798464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C7764-7E8F-4108-81BE-A73F61FD2C32}" type="datetimeFigureOut">
              <a:rPr lang="en-US" smtClean="0"/>
              <a:t>9/23/2021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447CA-DCF7-4B0D-8B98-C42A80190F01}" type="slidenum">
              <a:rPr lang="en-US" smtClean="0"/>
              <a:t>‹#›</a:t>
            </a:fld>
            <a:endParaRPr lang="en-US"/>
          </a:p>
        </p:txBody>
      </p:sp>
    </p:spTree>
    <p:extLst>
      <p:ext uri="{BB962C8B-B14F-4D97-AF65-F5344CB8AC3E}">
        <p14:creationId xmlns:p14="http://schemas.microsoft.com/office/powerpoint/2010/main" val="19986766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hyperlink" Target="https://www.iowaagliteracy.org/contact" TargetMode="External"/><Relationship Id="rId4" Type="http://schemas.openxmlformats.org/officeDocument/2006/relationships/hyperlink" Target="https://www.iowaagliteracy.org/Article/Build-a-Cal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hyperlink" Target="https://www.iowaagliteracy.org/Article/Dairy-Careers-from-Farm-to-Fridge"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hyperlink" Target="https://youtu.be/61vBQsVTD0s?t=89"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youtu.be/itRfFkqDSrs?t=26" TargetMode="External"/><Relationship Id="rId9" Type="http://schemas.openxmlformats.org/officeDocument/2006/relationships/hyperlink" Target="https://iowa.agclassroom.org/lesson/1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DHQjl131EQc"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iowaagliteracy.org/Article/Butter-Making"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iowaagliteracy.org/" TargetMode="External"/><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www.iowaagliteracy.org/tools-resources/general/for-students" TargetMode="External"/><Relationship Id="rId5" Type="http://schemas.openxmlformats.org/officeDocument/2006/relationships/hyperlink" Target="https://www.iowaagliteracy.org/tools-resources/lending-library" TargetMode="External"/><Relationship Id="rId4" Type="http://schemas.openxmlformats.org/officeDocument/2006/relationships/hyperlink" Target="https://www.iowaagliteracy.org/Tools-Resources/Publications/Iowa-Ag-Today-Elementary-Edition" TargetMode="Externa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iowaagliteracy.wordpress.com/" TargetMode="External"/><Relationship Id="rId7" Type="http://schemas.openxmlformats.org/officeDocument/2006/relationships/hyperlink" Target="https://www.instagram.com/iowaagliteracyfoundation" TargetMode="External"/><Relationship Id="rId2" Type="http://schemas.openxmlformats.org/officeDocument/2006/relationships/hyperlink" Target="http://www.iowaagliteracy.org/" TargetMode="External"/><Relationship Id="rId1" Type="http://schemas.openxmlformats.org/officeDocument/2006/relationships/slideLayout" Target="../slideLayouts/slideLayout2.xml"/><Relationship Id="rId6" Type="http://schemas.openxmlformats.org/officeDocument/2006/relationships/hyperlink" Target="http://www.pinterest.com/IAAgLit" TargetMode="External"/><Relationship Id="rId5" Type="http://schemas.openxmlformats.org/officeDocument/2006/relationships/hyperlink" Target="http://www.twitter.com/iowaagliteracy" TargetMode="External"/><Relationship Id="rId4" Type="http://schemas.openxmlformats.org/officeDocument/2006/relationships/hyperlink" Target="http://www.facebook.com/iowaagliteracy" TargetMode="Externa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iowaagliteracy.org/"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hyperlink" Target="https://www.iowaagliteracy.org/Tools-Resources/Publications/Iowa-Ag-Today-Elementary-Edi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hyperlink" Target="http://www.iowaagliteracy.org/" TargetMode="Externa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www.iowaagliteracy.org/Tools-Resources/Publications/My-Familys-Farm" TargetMode="External"/><Relationship Id="rId4" Type="http://schemas.openxmlformats.org/officeDocument/2006/relationships/image" Target="../media/image17.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iowaagliteracy.org/Article/Seed-Germination-Necklaces"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8BA6C5-1B76-4CAE-A8B1-C31D7FF94B5A}"/>
              </a:ext>
            </a:extLst>
          </p:cNvPr>
          <p:cNvSpPr>
            <a:spLocks noGrp="1"/>
          </p:cNvSpPr>
          <p:nvPr>
            <p:ph type="subTitle" idx="1"/>
          </p:nvPr>
        </p:nvSpPr>
        <p:spPr>
          <a:xfrm>
            <a:off x="672701" y="3391411"/>
            <a:ext cx="7734650" cy="1655762"/>
          </a:xfrm>
        </p:spPr>
        <p:txBody>
          <a:bodyPr>
            <a:normAutofit lnSpcReduction="10000"/>
          </a:bodyPr>
          <a:lstStyle/>
          <a:p>
            <a:r>
              <a:rPr lang="en-US" sz="4000" b="1">
                <a:latin typeface="Century Gothic" panose="020B0502020202020204" pitchFamily="34" charset="0"/>
              </a:rPr>
              <a:t>Farm to Butter: STEM and Literacy Enrichment Through Agriculture</a:t>
            </a:r>
          </a:p>
        </p:txBody>
      </p:sp>
      <p:pic>
        <p:nvPicPr>
          <p:cNvPr id="8" name="Picture 7">
            <a:extLst>
              <a:ext uri="{FF2B5EF4-FFF2-40B4-BE49-F238E27FC236}">
                <a16:creationId xmlns:a16="http://schemas.microsoft.com/office/drawing/2014/main" id="{8B609D75-5447-45D2-9FC9-BD00F89C4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542" y="603541"/>
            <a:ext cx="4792967" cy="2796431"/>
          </a:xfrm>
          <a:prstGeom prst="rect">
            <a:avLst/>
          </a:prstGeom>
        </p:spPr>
      </p:pic>
      <p:pic>
        <p:nvPicPr>
          <p:cNvPr id="4" name="Picture 3">
            <a:extLst>
              <a:ext uri="{FF2B5EF4-FFF2-40B4-BE49-F238E27FC236}">
                <a16:creationId xmlns:a16="http://schemas.microsoft.com/office/drawing/2014/main" id="{F5ECADAB-4EA6-4B6F-8209-2189926D2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36" y="5353381"/>
            <a:ext cx="2922534" cy="909639"/>
          </a:xfrm>
          <a:prstGeom prst="rect">
            <a:avLst/>
          </a:prstGeom>
        </p:spPr>
      </p:pic>
    </p:spTree>
    <p:extLst>
      <p:ext uri="{BB962C8B-B14F-4D97-AF65-F5344CB8AC3E}">
        <p14:creationId xmlns:p14="http://schemas.microsoft.com/office/powerpoint/2010/main" val="367894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269379" y="1144769"/>
            <a:ext cx="2793162" cy="2896432"/>
          </a:xfrm>
        </p:spPr>
        <p:txBody>
          <a:bodyPr vert="horz" lIns="91440" tIns="45720" rIns="91440" bIns="45720" rtlCol="0" anchor="b">
            <a:normAutofit/>
          </a:bodyPr>
          <a:lstStyle/>
          <a:p>
            <a:r>
              <a:rPr lang="en-US" sz="3500" b="1"/>
              <a:t>Build a Calf</a:t>
            </a:r>
            <a:br>
              <a:rPr lang="en-US" sz="3500" b="1"/>
            </a:br>
            <a:r>
              <a:rPr lang="en-US" sz="3500" b="1"/>
              <a:t>~Science and Math~</a:t>
            </a:r>
          </a:p>
        </p:txBody>
      </p:sp>
      <p:sp>
        <p:nvSpPr>
          <p:cNvPr id="79" name="Rectangle 7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7899"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See the source image">
            <a:extLst>
              <a:ext uri="{FF2B5EF4-FFF2-40B4-BE49-F238E27FC236}">
                <a16:creationId xmlns:a16="http://schemas.microsoft.com/office/drawing/2014/main" id="{75E5DA59-59E7-40CC-8446-5406B09BD0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35" b="19596"/>
          <a:stretch/>
        </p:blipFill>
        <p:spPr bwMode="auto">
          <a:xfrm>
            <a:off x="3394613" y="833736"/>
            <a:ext cx="2756916" cy="20169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365F3853-CEE6-413B-A805-7415338256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32748" y="831506"/>
            <a:ext cx="2981768" cy="2016923"/>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378" y="4177748"/>
            <a:ext cx="278014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See the source image">
            <a:extLst>
              <a:ext uri="{FF2B5EF4-FFF2-40B4-BE49-F238E27FC236}">
                <a16:creationId xmlns:a16="http://schemas.microsoft.com/office/drawing/2014/main" id="{2DB1D25E-7ED7-46E9-8F42-7B8E32360C4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94613" y="3973100"/>
            <a:ext cx="2756916" cy="1826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5EC7014F-FC3F-47E6-9AC4-425E22972B7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232749" y="3966209"/>
            <a:ext cx="2756916" cy="18402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1A97FA-701E-4CD8-82E9-23D314D51E98}"/>
              </a:ext>
            </a:extLst>
          </p:cNvPr>
          <p:cNvSpPr txBox="1"/>
          <p:nvPr/>
        </p:nvSpPr>
        <p:spPr>
          <a:xfrm>
            <a:off x="5317785" y="5847012"/>
            <a:ext cx="1829925" cy="369332"/>
          </a:xfrm>
          <a:prstGeom prst="rect">
            <a:avLst/>
          </a:prstGeom>
          <a:noFill/>
        </p:spPr>
        <p:txBody>
          <a:bodyPr wrap="none" rtlCol="0">
            <a:spAutoFit/>
          </a:bodyPr>
          <a:lstStyle/>
          <a:p>
            <a:r>
              <a:rPr lang="en-US"/>
              <a:t>Horned vs. Pulled</a:t>
            </a:r>
          </a:p>
        </p:txBody>
      </p:sp>
      <p:sp>
        <p:nvSpPr>
          <p:cNvPr id="16" name="TextBox 15">
            <a:extLst>
              <a:ext uri="{FF2B5EF4-FFF2-40B4-BE49-F238E27FC236}">
                <a16:creationId xmlns:a16="http://schemas.microsoft.com/office/drawing/2014/main" id="{99B42FA7-1876-405B-9D99-D7428B147C72}"/>
              </a:ext>
            </a:extLst>
          </p:cNvPr>
          <p:cNvSpPr txBox="1"/>
          <p:nvPr/>
        </p:nvSpPr>
        <p:spPr>
          <a:xfrm>
            <a:off x="4204254" y="2914656"/>
            <a:ext cx="886781" cy="369332"/>
          </a:xfrm>
          <a:prstGeom prst="rect">
            <a:avLst/>
          </a:prstGeom>
          <a:noFill/>
        </p:spPr>
        <p:txBody>
          <a:bodyPr wrap="none" rtlCol="0">
            <a:spAutoFit/>
          </a:bodyPr>
          <a:lstStyle/>
          <a:p>
            <a:r>
              <a:rPr lang="en-US"/>
              <a:t>Docility</a:t>
            </a:r>
          </a:p>
        </p:txBody>
      </p:sp>
      <p:sp>
        <p:nvSpPr>
          <p:cNvPr id="17" name="TextBox 16">
            <a:extLst>
              <a:ext uri="{FF2B5EF4-FFF2-40B4-BE49-F238E27FC236}">
                <a16:creationId xmlns:a16="http://schemas.microsoft.com/office/drawing/2014/main" id="{59EDA614-F45E-42E7-B1AC-2797880CDEC2}"/>
              </a:ext>
            </a:extLst>
          </p:cNvPr>
          <p:cNvSpPr txBox="1"/>
          <p:nvPr/>
        </p:nvSpPr>
        <p:spPr>
          <a:xfrm>
            <a:off x="6327051" y="2848429"/>
            <a:ext cx="2793162" cy="1077218"/>
          </a:xfrm>
          <a:prstGeom prst="rect">
            <a:avLst/>
          </a:prstGeom>
          <a:noFill/>
        </p:spPr>
        <p:txBody>
          <a:bodyPr wrap="square" rtlCol="0">
            <a:spAutoFit/>
          </a:bodyPr>
          <a:lstStyle/>
          <a:p>
            <a:pPr algn="ctr"/>
            <a:r>
              <a:rPr lang="en-US"/>
              <a:t>Milk production </a:t>
            </a:r>
          </a:p>
          <a:p>
            <a:pPr algn="ctr"/>
            <a:r>
              <a:rPr lang="en-US" sz="1000"/>
              <a:t>(protein, fat, whey, amount)</a:t>
            </a:r>
          </a:p>
          <a:p>
            <a:pPr algn="ctr"/>
            <a:r>
              <a:rPr lang="en-US"/>
              <a:t>&amp;</a:t>
            </a:r>
          </a:p>
          <a:p>
            <a:pPr algn="ctr"/>
            <a:r>
              <a:rPr lang="en-US"/>
              <a:t>Longevity</a:t>
            </a:r>
          </a:p>
        </p:txBody>
      </p:sp>
    </p:spTree>
    <p:extLst>
      <p:ext uri="{BB962C8B-B14F-4D97-AF65-F5344CB8AC3E}">
        <p14:creationId xmlns:p14="http://schemas.microsoft.com/office/powerpoint/2010/main" val="113227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628650" y="128059"/>
            <a:ext cx="7886700" cy="1325563"/>
          </a:xfrm>
        </p:spPr>
        <p:txBody>
          <a:bodyPr/>
          <a:lstStyle/>
          <a:p>
            <a:pPr algn="ctr"/>
            <a:r>
              <a:rPr lang="en-US" b="1">
                <a:latin typeface="Century Gothic" panose="020B0502020202020204" pitchFamily="34" charset="0"/>
              </a:rPr>
              <a:t>Build a Calf</a:t>
            </a:r>
            <a:br>
              <a:rPr lang="en-US" b="1">
                <a:latin typeface="Century Gothic" panose="020B0502020202020204" pitchFamily="34" charset="0"/>
              </a:rPr>
            </a:br>
            <a:r>
              <a:rPr lang="en-US" b="1">
                <a:latin typeface="Century Gothic" panose="020B0502020202020204" pitchFamily="34" charset="0"/>
              </a:rPr>
              <a:t>~Science and Math~</a:t>
            </a:r>
          </a:p>
        </p:txBody>
      </p:sp>
      <p:sp>
        <p:nvSpPr>
          <p:cNvPr id="7" name="TextBox 6">
            <a:extLst>
              <a:ext uri="{FF2B5EF4-FFF2-40B4-BE49-F238E27FC236}">
                <a16:creationId xmlns:a16="http://schemas.microsoft.com/office/drawing/2014/main" id="{E2F625D3-0141-4989-BDBC-29B01A724DF7}"/>
              </a:ext>
            </a:extLst>
          </p:cNvPr>
          <p:cNvSpPr txBox="1"/>
          <p:nvPr/>
        </p:nvSpPr>
        <p:spPr>
          <a:xfrm>
            <a:off x="312561" y="3211410"/>
            <a:ext cx="3266017" cy="954107"/>
          </a:xfrm>
          <a:prstGeom prst="rect">
            <a:avLst/>
          </a:prstGeom>
          <a:noFill/>
        </p:spPr>
        <p:txBody>
          <a:bodyPr wrap="square">
            <a:spAutoFit/>
          </a:bodyPr>
          <a:lstStyle/>
          <a:p>
            <a:pPr marL="457200" indent="-457200">
              <a:buFont typeface="Arial" panose="020B0604020202020204" pitchFamily="34" charset="0"/>
              <a:buChar char="•"/>
            </a:pPr>
            <a:r>
              <a:rPr lang="en-US" sz="2800" dirty="0"/>
              <a:t>How can math be used in genetics?</a:t>
            </a:r>
          </a:p>
        </p:txBody>
      </p:sp>
      <p:pic>
        <p:nvPicPr>
          <p:cNvPr id="8" name="Picture 7">
            <a:extLst>
              <a:ext uri="{FF2B5EF4-FFF2-40B4-BE49-F238E27FC236}">
                <a16:creationId xmlns:a16="http://schemas.microsoft.com/office/drawing/2014/main" id="{1E201206-4B04-4F34-A8C4-89A36F733CF8}"/>
              </a:ext>
            </a:extLst>
          </p:cNvPr>
          <p:cNvPicPr>
            <a:picLocks noChangeAspect="1"/>
          </p:cNvPicPr>
          <p:nvPr/>
        </p:nvPicPr>
        <p:blipFill rotWithShape="1">
          <a:blip r:embed="rId3"/>
          <a:srcRect l="27304" r="35406" b="46146"/>
          <a:stretch/>
        </p:blipFill>
        <p:spPr>
          <a:xfrm>
            <a:off x="3865574" y="1557787"/>
            <a:ext cx="4864265" cy="4685049"/>
          </a:xfrm>
          <a:prstGeom prst="rect">
            <a:avLst/>
          </a:prstGeom>
        </p:spPr>
      </p:pic>
      <p:sp>
        <p:nvSpPr>
          <p:cNvPr id="5" name="TextBox 4">
            <a:extLst>
              <a:ext uri="{FF2B5EF4-FFF2-40B4-BE49-F238E27FC236}">
                <a16:creationId xmlns:a16="http://schemas.microsoft.com/office/drawing/2014/main" id="{741C5851-AE9B-48FF-B09B-5CCB70991C72}"/>
              </a:ext>
            </a:extLst>
          </p:cNvPr>
          <p:cNvSpPr txBox="1"/>
          <p:nvPr/>
        </p:nvSpPr>
        <p:spPr>
          <a:xfrm>
            <a:off x="312560" y="4344471"/>
            <a:ext cx="3266017" cy="523220"/>
          </a:xfrm>
          <a:prstGeom prst="rect">
            <a:avLst/>
          </a:prstGeom>
          <a:noFill/>
        </p:spPr>
        <p:txBody>
          <a:bodyPr wrap="square">
            <a:spAutoFit/>
          </a:bodyPr>
          <a:lstStyle/>
          <a:p>
            <a:pPr marL="457200" indent="-457200">
              <a:buFont typeface="Arial" panose="020B0604020202020204" pitchFamily="34" charset="0"/>
              <a:buChar char="•"/>
            </a:pPr>
            <a:r>
              <a:rPr lang="en-US" sz="2800" dirty="0"/>
              <a:t>Let’s </a:t>
            </a:r>
            <a:r>
              <a:rPr lang="en-US" sz="2800" dirty="0">
                <a:hlinkClick r:id="rId4"/>
              </a:rPr>
              <a:t>Build a Calf</a:t>
            </a:r>
            <a:r>
              <a:rPr lang="en-US" sz="2800" dirty="0"/>
              <a:t>!</a:t>
            </a:r>
          </a:p>
        </p:txBody>
      </p:sp>
      <p:sp>
        <p:nvSpPr>
          <p:cNvPr id="6" name="TextBox 5">
            <a:extLst>
              <a:ext uri="{FF2B5EF4-FFF2-40B4-BE49-F238E27FC236}">
                <a16:creationId xmlns:a16="http://schemas.microsoft.com/office/drawing/2014/main" id="{D8651E43-35A3-4A6D-B027-B8559F28E028}"/>
              </a:ext>
            </a:extLst>
          </p:cNvPr>
          <p:cNvSpPr txBox="1"/>
          <p:nvPr/>
        </p:nvSpPr>
        <p:spPr>
          <a:xfrm>
            <a:off x="1044333" y="4755097"/>
            <a:ext cx="2821241" cy="1015663"/>
          </a:xfrm>
          <a:prstGeom prst="rect">
            <a:avLst/>
          </a:prstGeom>
          <a:noFill/>
        </p:spPr>
        <p:txBody>
          <a:bodyPr wrap="square">
            <a:spAutoFit/>
          </a:bodyPr>
          <a:lstStyle/>
          <a:p>
            <a:pPr marL="457200" indent="-457200">
              <a:buFont typeface="Arial" panose="020B0604020202020204" pitchFamily="34" charset="0"/>
              <a:buChar char="•"/>
            </a:pPr>
            <a:r>
              <a:rPr lang="en-US" sz="2000" dirty="0"/>
              <a:t>You can request the kit for this activity </a:t>
            </a:r>
            <a:r>
              <a:rPr lang="en-US" sz="2000" dirty="0">
                <a:hlinkClick r:id="rId5"/>
              </a:rPr>
              <a:t>HERE</a:t>
            </a:r>
            <a:r>
              <a:rPr lang="en-US" sz="2000" dirty="0"/>
              <a:t>!</a:t>
            </a:r>
          </a:p>
        </p:txBody>
      </p:sp>
    </p:spTree>
    <p:extLst>
      <p:ext uri="{BB962C8B-B14F-4D97-AF65-F5344CB8AC3E}">
        <p14:creationId xmlns:p14="http://schemas.microsoft.com/office/powerpoint/2010/main" val="1079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CC6F-936E-4DB3-900D-D657B5246A54}"/>
              </a:ext>
            </a:extLst>
          </p:cNvPr>
          <p:cNvSpPr>
            <a:spLocks noGrp="1"/>
          </p:cNvSpPr>
          <p:nvPr>
            <p:ph type="title"/>
          </p:nvPr>
        </p:nvSpPr>
        <p:spPr>
          <a:xfrm>
            <a:off x="628650" y="365127"/>
            <a:ext cx="7886700" cy="989112"/>
          </a:xfrm>
        </p:spPr>
        <p:txBody>
          <a:bodyPr/>
          <a:lstStyle/>
          <a:p>
            <a:r>
              <a:rPr lang="en-US" b="1"/>
              <a:t>Product of Dairy Cattle</a:t>
            </a:r>
          </a:p>
        </p:txBody>
      </p:sp>
      <p:pic>
        <p:nvPicPr>
          <p:cNvPr id="2050" name="Picture 2" descr="See the source image">
            <a:extLst>
              <a:ext uri="{FF2B5EF4-FFF2-40B4-BE49-F238E27FC236}">
                <a16:creationId xmlns:a16="http://schemas.microsoft.com/office/drawing/2014/main" id="{73719B2E-E40B-44EE-A339-0209C1A71C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2803" y="1714788"/>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81E1D07B-4D7B-4C62-9995-A311116C8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1982124" cy="3075709"/>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hlinkClick r:id="rId5"/>
            <a:extLst>
              <a:ext uri="{FF2B5EF4-FFF2-40B4-BE49-F238E27FC236}">
                <a16:creationId xmlns:a16="http://schemas.microsoft.com/office/drawing/2014/main" id="{C46D5D43-5E64-47BE-B301-E2C123F4F8B6}"/>
              </a:ext>
            </a:extLst>
          </p:cNvPr>
          <p:cNvSpPr/>
          <p:nvPr/>
        </p:nvSpPr>
        <p:spPr>
          <a:xfrm>
            <a:off x="6533321" y="552877"/>
            <a:ext cx="2729948" cy="14466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Here’s a Lesson!</a:t>
            </a:r>
          </a:p>
        </p:txBody>
      </p:sp>
    </p:spTree>
    <p:extLst>
      <p:ext uri="{BB962C8B-B14F-4D97-AF65-F5344CB8AC3E}">
        <p14:creationId xmlns:p14="http://schemas.microsoft.com/office/powerpoint/2010/main" val="371142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628650" y="173215"/>
            <a:ext cx="7886700" cy="1325563"/>
          </a:xfrm>
        </p:spPr>
        <p:txBody>
          <a:bodyPr/>
          <a:lstStyle/>
          <a:p>
            <a:pPr algn="ctr"/>
            <a:r>
              <a:rPr lang="en-US" b="1" dirty="0">
                <a:latin typeface="Century Gothic" panose="020B0502020202020204" pitchFamily="34" charset="0"/>
              </a:rPr>
              <a:t>Making Butter</a:t>
            </a:r>
            <a:br>
              <a:rPr lang="en-US" b="1" dirty="0">
                <a:latin typeface="Century Gothic" panose="020B0502020202020204" pitchFamily="34" charset="0"/>
              </a:rPr>
            </a:br>
            <a:r>
              <a:rPr lang="en-US" b="1" dirty="0">
                <a:latin typeface="Century Gothic" panose="020B0502020202020204" pitchFamily="34" charset="0"/>
              </a:rPr>
              <a:t>~STEM~</a:t>
            </a:r>
          </a:p>
        </p:txBody>
      </p:sp>
      <p:sp>
        <p:nvSpPr>
          <p:cNvPr id="3" name="Content Placeholder 2">
            <a:extLst>
              <a:ext uri="{FF2B5EF4-FFF2-40B4-BE49-F238E27FC236}">
                <a16:creationId xmlns:a16="http://schemas.microsoft.com/office/drawing/2014/main" id="{8B5F58FE-0BCF-4813-AF62-9C256A35C6D0}"/>
              </a:ext>
            </a:extLst>
          </p:cNvPr>
          <p:cNvSpPr>
            <a:spLocks noGrp="1"/>
          </p:cNvSpPr>
          <p:nvPr>
            <p:ph idx="1"/>
          </p:nvPr>
        </p:nvSpPr>
        <p:spPr>
          <a:xfrm>
            <a:off x="628650" y="1825625"/>
            <a:ext cx="7736417" cy="894997"/>
          </a:xfrm>
        </p:spPr>
        <p:txBody>
          <a:bodyPr/>
          <a:lstStyle/>
          <a:p>
            <a:r>
              <a:rPr lang="en-US" dirty="0"/>
              <a:t>Main Challenge</a:t>
            </a:r>
            <a:r>
              <a:rPr lang="en-US" dirty="0">
                <a:sym typeface="Wingdings" panose="05000000000000000000" pitchFamily="2" charset="2"/>
              </a:rPr>
              <a:t> Create a tool to help make butter.</a:t>
            </a:r>
          </a:p>
        </p:txBody>
      </p:sp>
      <p:pic>
        <p:nvPicPr>
          <p:cNvPr id="6" name="Picture 5">
            <a:extLst>
              <a:ext uri="{FF2B5EF4-FFF2-40B4-BE49-F238E27FC236}">
                <a16:creationId xmlns:a16="http://schemas.microsoft.com/office/drawing/2014/main" id="{3ADD1386-731C-4004-B51E-FD6983109538}"/>
              </a:ext>
            </a:extLst>
          </p:cNvPr>
          <p:cNvPicPr>
            <a:picLocks noChangeAspect="1"/>
          </p:cNvPicPr>
          <p:nvPr/>
        </p:nvPicPr>
        <p:blipFill rotWithShape="1">
          <a:blip r:embed="rId3"/>
          <a:srcRect r="22914"/>
          <a:stretch/>
        </p:blipFill>
        <p:spPr>
          <a:xfrm>
            <a:off x="237068" y="2991820"/>
            <a:ext cx="2167466" cy="2989264"/>
          </a:xfrm>
          <a:prstGeom prst="rect">
            <a:avLst/>
          </a:prstGeom>
        </p:spPr>
      </p:pic>
      <p:pic>
        <p:nvPicPr>
          <p:cNvPr id="7" name="Picture 6">
            <a:hlinkClick r:id="rId4"/>
            <a:extLst>
              <a:ext uri="{FF2B5EF4-FFF2-40B4-BE49-F238E27FC236}">
                <a16:creationId xmlns:a16="http://schemas.microsoft.com/office/drawing/2014/main" id="{F4D29F36-8013-466C-B2E7-4B93F1363D7A}"/>
              </a:ext>
            </a:extLst>
          </p:cNvPr>
          <p:cNvPicPr>
            <a:picLocks noChangeAspect="1"/>
          </p:cNvPicPr>
          <p:nvPr/>
        </p:nvPicPr>
        <p:blipFill rotWithShape="1">
          <a:blip r:embed="rId5"/>
          <a:srcRect b="2878"/>
          <a:stretch/>
        </p:blipFill>
        <p:spPr>
          <a:xfrm>
            <a:off x="6933976" y="2991820"/>
            <a:ext cx="1972956" cy="2989264"/>
          </a:xfrm>
          <a:prstGeom prst="rect">
            <a:avLst/>
          </a:prstGeom>
        </p:spPr>
      </p:pic>
      <p:sp>
        <p:nvSpPr>
          <p:cNvPr id="8" name="TextBox 7">
            <a:extLst>
              <a:ext uri="{FF2B5EF4-FFF2-40B4-BE49-F238E27FC236}">
                <a16:creationId xmlns:a16="http://schemas.microsoft.com/office/drawing/2014/main" id="{47669F38-AD86-4D53-BC25-141FC3EAFFE0}"/>
              </a:ext>
            </a:extLst>
          </p:cNvPr>
          <p:cNvSpPr txBox="1"/>
          <p:nvPr/>
        </p:nvSpPr>
        <p:spPr>
          <a:xfrm>
            <a:off x="2865340" y="5981084"/>
            <a:ext cx="1245854" cy="369332"/>
          </a:xfrm>
          <a:prstGeom prst="rect">
            <a:avLst/>
          </a:prstGeom>
          <a:noFill/>
        </p:spPr>
        <p:txBody>
          <a:bodyPr wrap="none" rtlCol="0">
            <a:spAutoFit/>
          </a:bodyPr>
          <a:lstStyle/>
          <a:p>
            <a:r>
              <a:rPr lang="en-US"/>
              <a:t>Dash churn</a:t>
            </a:r>
          </a:p>
        </p:txBody>
      </p:sp>
      <p:pic>
        <p:nvPicPr>
          <p:cNvPr id="9" name="Picture 8">
            <a:extLst>
              <a:ext uri="{FF2B5EF4-FFF2-40B4-BE49-F238E27FC236}">
                <a16:creationId xmlns:a16="http://schemas.microsoft.com/office/drawing/2014/main" id="{1A1CBEC3-AC9E-40B1-9E6D-613EC23E79FB}"/>
              </a:ext>
            </a:extLst>
          </p:cNvPr>
          <p:cNvPicPr>
            <a:picLocks noChangeAspect="1"/>
          </p:cNvPicPr>
          <p:nvPr/>
        </p:nvPicPr>
        <p:blipFill rotWithShape="1">
          <a:blip r:embed="rId6"/>
          <a:srcRect l="11355" t="14609" r="35791"/>
          <a:stretch/>
        </p:blipFill>
        <p:spPr>
          <a:xfrm>
            <a:off x="2441280" y="2629254"/>
            <a:ext cx="2093974" cy="3351830"/>
          </a:xfrm>
          <a:prstGeom prst="rect">
            <a:avLst/>
          </a:prstGeom>
        </p:spPr>
      </p:pic>
      <p:sp>
        <p:nvSpPr>
          <p:cNvPr id="10" name="TextBox 9">
            <a:extLst>
              <a:ext uri="{FF2B5EF4-FFF2-40B4-BE49-F238E27FC236}">
                <a16:creationId xmlns:a16="http://schemas.microsoft.com/office/drawing/2014/main" id="{ED4968D1-52ED-4A96-9338-0392D1C8B8B3}"/>
              </a:ext>
            </a:extLst>
          </p:cNvPr>
          <p:cNvSpPr txBox="1"/>
          <p:nvPr/>
        </p:nvSpPr>
        <p:spPr>
          <a:xfrm>
            <a:off x="7173123" y="5981084"/>
            <a:ext cx="1342227" cy="369332"/>
          </a:xfrm>
          <a:prstGeom prst="rect">
            <a:avLst/>
          </a:prstGeom>
          <a:noFill/>
        </p:spPr>
        <p:txBody>
          <a:bodyPr wrap="square" rtlCol="0">
            <a:spAutoFit/>
          </a:bodyPr>
          <a:lstStyle/>
          <a:p>
            <a:r>
              <a:rPr lang="en-US"/>
              <a:t>Barrel churn</a:t>
            </a:r>
          </a:p>
        </p:txBody>
      </p:sp>
      <p:pic>
        <p:nvPicPr>
          <p:cNvPr id="11" name="Picture 10">
            <a:hlinkClick r:id="rId7"/>
            <a:extLst>
              <a:ext uri="{FF2B5EF4-FFF2-40B4-BE49-F238E27FC236}">
                <a16:creationId xmlns:a16="http://schemas.microsoft.com/office/drawing/2014/main" id="{92AD19F2-9653-47EC-B134-B2101C406E87}"/>
              </a:ext>
            </a:extLst>
          </p:cNvPr>
          <p:cNvPicPr>
            <a:picLocks noChangeAspect="1"/>
          </p:cNvPicPr>
          <p:nvPr/>
        </p:nvPicPr>
        <p:blipFill>
          <a:blip r:embed="rId8"/>
          <a:stretch>
            <a:fillRect/>
          </a:stretch>
        </p:blipFill>
        <p:spPr>
          <a:xfrm>
            <a:off x="4572000" y="2883777"/>
            <a:ext cx="2325230" cy="3100306"/>
          </a:xfrm>
          <a:prstGeom prst="rect">
            <a:avLst/>
          </a:prstGeom>
        </p:spPr>
      </p:pic>
      <p:sp>
        <p:nvSpPr>
          <p:cNvPr id="12" name="TextBox 11">
            <a:extLst>
              <a:ext uri="{FF2B5EF4-FFF2-40B4-BE49-F238E27FC236}">
                <a16:creationId xmlns:a16="http://schemas.microsoft.com/office/drawing/2014/main" id="{3078621C-3770-4B5C-93D9-99DB4B0C3224}"/>
              </a:ext>
            </a:extLst>
          </p:cNvPr>
          <p:cNvSpPr txBox="1"/>
          <p:nvPr/>
        </p:nvSpPr>
        <p:spPr>
          <a:xfrm>
            <a:off x="4959314" y="5981084"/>
            <a:ext cx="1417247" cy="369332"/>
          </a:xfrm>
          <a:prstGeom prst="rect">
            <a:avLst/>
          </a:prstGeom>
          <a:noFill/>
        </p:spPr>
        <p:txBody>
          <a:bodyPr wrap="none" rtlCol="0">
            <a:spAutoFit/>
          </a:bodyPr>
          <a:lstStyle/>
          <a:p>
            <a:r>
              <a:rPr lang="en-US"/>
              <a:t>Paddle churn</a:t>
            </a:r>
          </a:p>
        </p:txBody>
      </p:sp>
      <p:sp>
        <p:nvSpPr>
          <p:cNvPr id="13" name="TextBox 12">
            <a:extLst>
              <a:ext uri="{FF2B5EF4-FFF2-40B4-BE49-F238E27FC236}">
                <a16:creationId xmlns:a16="http://schemas.microsoft.com/office/drawing/2014/main" id="{DD4BC2D3-85A1-4340-A0D1-72789FA44F28}"/>
              </a:ext>
            </a:extLst>
          </p:cNvPr>
          <p:cNvSpPr txBox="1"/>
          <p:nvPr/>
        </p:nvSpPr>
        <p:spPr>
          <a:xfrm>
            <a:off x="582266" y="5979322"/>
            <a:ext cx="1295547" cy="369332"/>
          </a:xfrm>
          <a:prstGeom prst="rect">
            <a:avLst/>
          </a:prstGeom>
          <a:noFill/>
        </p:spPr>
        <p:txBody>
          <a:bodyPr wrap="none" rtlCol="0">
            <a:spAutoFit/>
          </a:bodyPr>
          <a:lstStyle/>
          <a:p>
            <a:r>
              <a:rPr lang="en-US"/>
              <a:t>Animal sack</a:t>
            </a:r>
          </a:p>
        </p:txBody>
      </p:sp>
      <p:sp>
        <p:nvSpPr>
          <p:cNvPr id="14" name="Star: 5 Points 13">
            <a:hlinkClick r:id="rId9"/>
            <a:extLst>
              <a:ext uri="{FF2B5EF4-FFF2-40B4-BE49-F238E27FC236}">
                <a16:creationId xmlns:a16="http://schemas.microsoft.com/office/drawing/2014/main" id="{1AE192D6-5E3E-43F4-B8BC-1B4453796831}"/>
              </a:ext>
            </a:extLst>
          </p:cNvPr>
          <p:cNvSpPr/>
          <p:nvPr/>
        </p:nvSpPr>
        <p:spPr>
          <a:xfrm>
            <a:off x="6479262" y="243370"/>
            <a:ext cx="2729948" cy="14466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Here’s a Lesson!</a:t>
            </a:r>
          </a:p>
        </p:txBody>
      </p:sp>
    </p:spTree>
    <p:extLst>
      <p:ext uri="{BB962C8B-B14F-4D97-AF65-F5344CB8AC3E}">
        <p14:creationId xmlns:p14="http://schemas.microsoft.com/office/powerpoint/2010/main" val="3636561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963D-C660-4D73-AA20-7D0429B84905}"/>
              </a:ext>
            </a:extLst>
          </p:cNvPr>
          <p:cNvSpPr>
            <a:spLocks noGrp="1"/>
          </p:cNvSpPr>
          <p:nvPr>
            <p:ph type="title"/>
          </p:nvPr>
        </p:nvSpPr>
        <p:spPr/>
        <p:txBody>
          <a:bodyPr/>
          <a:lstStyle/>
          <a:p>
            <a:r>
              <a:rPr lang="en-US" b="1"/>
              <a:t>Butter Today</a:t>
            </a:r>
          </a:p>
        </p:txBody>
      </p:sp>
      <p:pic>
        <p:nvPicPr>
          <p:cNvPr id="5" name="Content Placeholder 4">
            <a:hlinkClick r:id="rId2"/>
            <a:extLst>
              <a:ext uri="{FF2B5EF4-FFF2-40B4-BE49-F238E27FC236}">
                <a16:creationId xmlns:a16="http://schemas.microsoft.com/office/drawing/2014/main" id="{FCB1F9AA-B06D-48B5-8B15-4E46D30EFEC5}"/>
              </a:ext>
            </a:extLst>
          </p:cNvPr>
          <p:cNvPicPr>
            <a:picLocks noGrp="1" noChangeAspect="1"/>
          </p:cNvPicPr>
          <p:nvPr>
            <p:ph idx="1"/>
          </p:nvPr>
        </p:nvPicPr>
        <p:blipFill rotWithShape="1">
          <a:blip r:embed="rId3"/>
          <a:srcRect l="47315" t="22680" r="7553" b="34018"/>
          <a:stretch/>
        </p:blipFill>
        <p:spPr>
          <a:xfrm>
            <a:off x="986270" y="1828799"/>
            <a:ext cx="7171460" cy="3870312"/>
          </a:xfrm>
        </p:spPr>
      </p:pic>
    </p:spTree>
    <p:extLst>
      <p:ext uri="{BB962C8B-B14F-4D97-AF65-F5344CB8AC3E}">
        <p14:creationId xmlns:p14="http://schemas.microsoft.com/office/powerpoint/2010/main" val="1250942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628650" y="173215"/>
            <a:ext cx="7886700" cy="1325563"/>
          </a:xfrm>
        </p:spPr>
        <p:txBody>
          <a:bodyPr/>
          <a:lstStyle/>
          <a:p>
            <a:pPr algn="ctr"/>
            <a:r>
              <a:rPr lang="en-US" b="1" dirty="0">
                <a:latin typeface="Century Gothic" panose="020B0502020202020204" pitchFamily="34" charset="0"/>
              </a:rPr>
              <a:t>Making Butter</a:t>
            </a:r>
            <a:br>
              <a:rPr lang="en-US" b="1" dirty="0">
                <a:latin typeface="Century Gothic" panose="020B0502020202020204" pitchFamily="34" charset="0"/>
              </a:rPr>
            </a:br>
            <a:r>
              <a:rPr lang="en-US" b="1" dirty="0">
                <a:latin typeface="Century Gothic" panose="020B0502020202020204" pitchFamily="34" charset="0"/>
              </a:rPr>
              <a:t>~STEM~</a:t>
            </a:r>
          </a:p>
        </p:txBody>
      </p:sp>
      <p:sp>
        <p:nvSpPr>
          <p:cNvPr id="3" name="Content Placeholder 2">
            <a:extLst>
              <a:ext uri="{FF2B5EF4-FFF2-40B4-BE49-F238E27FC236}">
                <a16:creationId xmlns:a16="http://schemas.microsoft.com/office/drawing/2014/main" id="{8B5F58FE-0BCF-4813-AF62-9C256A35C6D0}"/>
              </a:ext>
            </a:extLst>
          </p:cNvPr>
          <p:cNvSpPr>
            <a:spLocks noGrp="1"/>
          </p:cNvSpPr>
          <p:nvPr>
            <p:ph idx="1"/>
          </p:nvPr>
        </p:nvSpPr>
        <p:spPr>
          <a:xfrm>
            <a:off x="628650" y="1825625"/>
            <a:ext cx="7736417" cy="4351338"/>
          </a:xfrm>
        </p:spPr>
        <p:txBody>
          <a:bodyPr/>
          <a:lstStyle/>
          <a:p>
            <a:r>
              <a:rPr lang="en-US" b="1"/>
              <a:t>Main Challenge</a:t>
            </a:r>
            <a:r>
              <a:rPr lang="en-US" b="1">
                <a:sym typeface="Wingdings" panose="05000000000000000000" pitchFamily="2" charset="2"/>
              </a:rPr>
              <a:t> Create a tool to help make butter.</a:t>
            </a:r>
          </a:p>
          <a:p>
            <a:pPr lvl="1"/>
            <a:r>
              <a:rPr lang="en-US" b="1">
                <a:sym typeface="Wingdings" panose="05000000000000000000" pitchFamily="2" charset="2"/>
              </a:rPr>
              <a:t>Questions to Consider: </a:t>
            </a:r>
          </a:p>
          <a:p>
            <a:pPr lvl="2"/>
            <a:r>
              <a:rPr lang="en-US" sz="2400">
                <a:sym typeface="Wingdings" panose="05000000000000000000" pitchFamily="2" charset="2"/>
              </a:rPr>
              <a:t>How much time do you want to spend making butter?</a:t>
            </a:r>
          </a:p>
          <a:p>
            <a:pPr lvl="2"/>
            <a:r>
              <a:rPr lang="en-US" sz="2400">
                <a:sym typeface="Wingdings" panose="05000000000000000000" pitchFamily="2" charset="2"/>
              </a:rPr>
              <a:t>What materials do you think would be helpful?</a:t>
            </a:r>
          </a:p>
          <a:p>
            <a:pPr lvl="2"/>
            <a:r>
              <a:rPr lang="en-US" sz="2400">
                <a:sym typeface="Wingdings" panose="05000000000000000000" pitchFamily="2" charset="2"/>
              </a:rPr>
              <a:t>How can the history of butter making help you design your tool?</a:t>
            </a:r>
          </a:p>
          <a:p>
            <a:pPr lvl="2"/>
            <a:r>
              <a:rPr lang="en-US" sz="2400">
                <a:sym typeface="Wingdings" panose="05000000000000000000" pitchFamily="2" charset="2"/>
              </a:rPr>
              <a:t>What might you do to measure the success of your technology?</a:t>
            </a:r>
            <a:endParaRPr lang="en-US" sz="2400"/>
          </a:p>
        </p:txBody>
      </p:sp>
      <p:sp>
        <p:nvSpPr>
          <p:cNvPr id="4" name="Star: 5 Points 3">
            <a:hlinkClick r:id="rId3"/>
            <a:extLst>
              <a:ext uri="{FF2B5EF4-FFF2-40B4-BE49-F238E27FC236}">
                <a16:creationId xmlns:a16="http://schemas.microsoft.com/office/drawing/2014/main" id="{1B39A141-AD3A-43ED-B22A-14A738132D55}"/>
              </a:ext>
            </a:extLst>
          </p:cNvPr>
          <p:cNvSpPr/>
          <p:nvPr/>
        </p:nvSpPr>
        <p:spPr>
          <a:xfrm>
            <a:off x="6029739" y="5411344"/>
            <a:ext cx="2729948" cy="14466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Here’s a Lesson!</a:t>
            </a:r>
          </a:p>
        </p:txBody>
      </p:sp>
    </p:spTree>
    <p:extLst>
      <p:ext uri="{BB962C8B-B14F-4D97-AF65-F5344CB8AC3E}">
        <p14:creationId xmlns:p14="http://schemas.microsoft.com/office/powerpoint/2010/main" val="3811961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FA4FDB5-0C11-4073-8F15-0E4F8EBBF049}"/>
              </a:ext>
            </a:extLst>
          </p:cNvPr>
          <p:cNvSpPr>
            <a:spLocks noGrp="1"/>
          </p:cNvSpPr>
          <p:nvPr/>
        </p:nvSpPr>
        <p:spPr>
          <a:xfrm>
            <a:off x="1469856" y="1986641"/>
            <a:ext cx="6204288" cy="381754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lvl="1" indent="0">
              <a:buNone/>
              <a:defRPr/>
            </a:pPr>
            <a:endParaRPr lang="en-US" sz="1800">
              <a:solidFill>
                <a:prstClr val="black"/>
              </a:solidFill>
              <a:latin typeface="Century Gothic" panose="020B0502020202020204" pitchFamily="34" charset="0"/>
              <a:hlinkClick r:id="rId3"/>
            </a:endParaRPr>
          </a:p>
        </p:txBody>
      </p:sp>
      <p:sp>
        <p:nvSpPr>
          <p:cNvPr id="4" name="Title 1">
            <a:extLst>
              <a:ext uri="{FF2B5EF4-FFF2-40B4-BE49-F238E27FC236}">
                <a16:creationId xmlns:a16="http://schemas.microsoft.com/office/drawing/2014/main" id="{FF2C63F2-077B-45E5-A84C-40ED88B9D451}"/>
              </a:ext>
            </a:extLst>
          </p:cNvPr>
          <p:cNvSpPr>
            <a:spLocks noGrp="1"/>
          </p:cNvSpPr>
          <p:nvPr>
            <p:ph type="title"/>
          </p:nvPr>
        </p:nvSpPr>
        <p:spPr>
          <a:xfrm>
            <a:off x="539831" y="556731"/>
            <a:ext cx="5915025" cy="994172"/>
          </a:xfrm>
        </p:spPr>
        <p:txBody>
          <a:bodyPr/>
          <a:lstStyle/>
          <a:p>
            <a:r>
              <a:rPr lang="en-US" b="1">
                <a:latin typeface="Century Gothic" panose="020B0502020202020204" pitchFamily="34" charset="0"/>
              </a:rPr>
              <a:t>IALF Resources</a:t>
            </a:r>
          </a:p>
        </p:txBody>
      </p:sp>
      <p:sp>
        <p:nvSpPr>
          <p:cNvPr id="5" name="Content Placeholder 2">
            <a:extLst>
              <a:ext uri="{FF2B5EF4-FFF2-40B4-BE49-F238E27FC236}">
                <a16:creationId xmlns:a16="http://schemas.microsoft.com/office/drawing/2014/main" id="{E9A8874A-5D2A-4427-80B1-3DC28E5D278A}"/>
              </a:ext>
            </a:extLst>
          </p:cNvPr>
          <p:cNvSpPr>
            <a:spLocks noGrp="1"/>
          </p:cNvSpPr>
          <p:nvPr>
            <p:ph idx="1"/>
          </p:nvPr>
        </p:nvSpPr>
        <p:spPr>
          <a:xfrm>
            <a:off x="401385" y="1727611"/>
            <a:ext cx="6204288" cy="4951485"/>
          </a:xfrm>
        </p:spPr>
        <p:txBody>
          <a:bodyPr>
            <a:noAutofit/>
          </a:bodyPr>
          <a:lstStyle/>
          <a:p>
            <a:r>
              <a:rPr lang="en-US" sz="1600" dirty="0">
                <a:latin typeface="Century Gothic" panose="020B0502020202020204" pitchFamily="34" charset="0"/>
              </a:rPr>
              <a:t>Standards-Aligned Lesson Plans</a:t>
            </a:r>
          </a:p>
          <a:p>
            <a:r>
              <a:rPr lang="en-US" sz="1600" dirty="0">
                <a:latin typeface="Century Gothic" panose="020B0502020202020204" pitchFamily="34" charset="0"/>
              </a:rPr>
              <a:t>Student Publications</a:t>
            </a:r>
          </a:p>
          <a:p>
            <a:pPr lvl="1"/>
            <a:r>
              <a:rPr lang="en-US" sz="1600" dirty="0">
                <a:latin typeface="Century Gothic" panose="020B0502020202020204" pitchFamily="34" charset="0"/>
                <a:hlinkClick r:id="rId4"/>
              </a:rPr>
              <a:t>Iowa Ag Today</a:t>
            </a:r>
            <a:endParaRPr lang="en-US" sz="1600" dirty="0">
              <a:latin typeface="Century Gothic" panose="020B0502020202020204" pitchFamily="34" charset="0"/>
            </a:endParaRPr>
          </a:p>
          <a:p>
            <a:pPr lvl="1"/>
            <a:r>
              <a:rPr lang="en-US" sz="1600" dirty="0">
                <a:latin typeface="Century Gothic" panose="020B0502020202020204" pitchFamily="34" charset="0"/>
              </a:rPr>
              <a:t>My Family’s Farm  </a:t>
            </a:r>
          </a:p>
          <a:p>
            <a:r>
              <a:rPr lang="en-US" sz="1600" dirty="0">
                <a:latin typeface="Century Gothic" panose="020B0502020202020204" pitchFamily="34" charset="0"/>
              </a:rPr>
              <a:t>Teacher Professional Development</a:t>
            </a:r>
          </a:p>
          <a:p>
            <a:pPr lvl="1"/>
            <a:r>
              <a:rPr lang="en-US" sz="1600" dirty="0">
                <a:latin typeface="Century Gothic" panose="020B0502020202020204" pitchFamily="34" charset="0"/>
              </a:rPr>
              <a:t>Summer Workshops</a:t>
            </a:r>
          </a:p>
          <a:p>
            <a:pPr lvl="1"/>
            <a:r>
              <a:rPr lang="en-US" sz="1600" dirty="0">
                <a:latin typeface="Century Gothic" panose="020B0502020202020204" pitchFamily="34" charset="0"/>
              </a:rPr>
              <a:t>Online Courses</a:t>
            </a:r>
          </a:p>
          <a:p>
            <a:pPr lvl="1"/>
            <a:r>
              <a:rPr lang="en-US" sz="1600" dirty="0">
                <a:latin typeface="Century Gothic" panose="020B0502020202020204" pitchFamily="34" charset="0"/>
              </a:rPr>
              <a:t>On-Demand </a:t>
            </a:r>
          </a:p>
          <a:p>
            <a:r>
              <a:rPr lang="en-US" sz="1600" dirty="0">
                <a:latin typeface="Century Gothic" panose="020B0502020202020204" pitchFamily="34" charset="0"/>
              </a:rPr>
              <a:t>Grants</a:t>
            </a:r>
          </a:p>
          <a:p>
            <a:r>
              <a:rPr lang="en-US" sz="1600" dirty="0">
                <a:latin typeface="Century Gothic" panose="020B0502020202020204" pitchFamily="34" charset="0"/>
                <a:hlinkClick r:id="rId5"/>
              </a:rPr>
              <a:t>Lending Library</a:t>
            </a:r>
            <a:endParaRPr lang="en-US" sz="1600" dirty="0">
              <a:latin typeface="Century Gothic" panose="020B0502020202020204" pitchFamily="34" charset="0"/>
            </a:endParaRPr>
          </a:p>
          <a:p>
            <a:r>
              <a:rPr lang="en-US" sz="1600" dirty="0">
                <a:latin typeface="Century Gothic" panose="020B0502020202020204" pitchFamily="34" charset="0"/>
              </a:rPr>
              <a:t>Outreach </a:t>
            </a:r>
          </a:p>
          <a:p>
            <a:pPr lvl="1"/>
            <a:r>
              <a:rPr lang="en-US" sz="1600" dirty="0">
                <a:latin typeface="Century Gothic" panose="020B0502020202020204" pitchFamily="34" charset="0"/>
              </a:rPr>
              <a:t>School &amp; Community Events</a:t>
            </a:r>
          </a:p>
          <a:p>
            <a:pPr lvl="1"/>
            <a:r>
              <a:rPr lang="en-US" sz="1600" dirty="0">
                <a:latin typeface="Century Gothic" panose="020B0502020202020204" pitchFamily="34" charset="0"/>
              </a:rPr>
              <a:t>Journey 2050</a:t>
            </a:r>
          </a:p>
          <a:p>
            <a:pPr lvl="1"/>
            <a:r>
              <a:rPr lang="en-US" sz="1600" dirty="0">
                <a:latin typeface="Century Gothic" panose="020B0502020202020204" pitchFamily="34" charset="0"/>
                <a:hlinkClick r:id="rId6"/>
              </a:rPr>
              <a:t>Competitions</a:t>
            </a:r>
            <a:r>
              <a:rPr lang="en-US" sz="1600" dirty="0">
                <a:latin typeface="Century Gothic" panose="020B0502020202020204" pitchFamily="34" charset="0"/>
              </a:rPr>
              <a:t> </a:t>
            </a:r>
          </a:p>
          <a:p>
            <a:pPr lvl="2"/>
            <a:r>
              <a:rPr lang="en-US" sz="1200" dirty="0">
                <a:latin typeface="Century Gothic" panose="020B0502020202020204" pitchFamily="34" charset="0"/>
              </a:rPr>
              <a:t>Gobble Up Turkey!</a:t>
            </a:r>
          </a:p>
          <a:p>
            <a:pPr lvl="2"/>
            <a:r>
              <a:rPr lang="en-US" sz="1200" dirty="0">
                <a:latin typeface="Century Gothic" panose="020B0502020202020204" pitchFamily="34" charset="0"/>
              </a:rPr>
              <a:t>Bushel of Stories</a:t>
            </a:r>
          </a:p>
        </p:txBody>
      </p:sp>
      <p:pic>
        <p:nvPicPr>
          <p:cNvPr id="10" name="Picture 2">
            <a:extLst>
              <a:ext uri="{FF2B5EF4-FFF2-40B4-BE49-F238E27FC236}">
                <a16:creationId xmlns:a16="http://schemas.microsoft.com/office/drawing/2014/main" id="{B91FCE75-8E08-459B-B44C-1F7FB20EDA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166" b="13959"/>
          <a:stretch/>
        </p:blipFill>
        <p:spPr bwMode="auto">
          <a:xfrm>
            <a:off x="5093033" y="1702198"/>
            <a:ext cx="2960462" cy="2127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15D5467-A16D-4963-8EB4-DD01C2F6BDF1}"/>
              </a:ext>
            </a:extLst>
          </p:cNvPr>
          <p:cNvPicPr>
            <a:picLocks noChangeAspect="1"/>
          </p:cNvPicPr>
          <p:nvPr/>
        </p:nvPicPr>
        <p:blipFill>
          <a:blip r:embed="rId8"/>
          <a:stretch>
            <a:fillRect/>
          </a:stretch>
        </p:blipFill>
        <p:spPr>
          <a:xfrm rot="20989607">
            <a:off x="4311505" y="3577613"/>
            <a:ext cx="1901660" cy="2458452"/>
          </a:xfrm>
          <a:prstGeom prst="rect">
            <a:avLst/>
          </a:prstGeom>
        </p:spPr>
      </p:pic>
      <p:pic>
        <p:nvPicPr>
          <p:cNvPr id="7" name="Picture 6">
            <a:extLst>
              <a:ext uri="{FF2B5EF4-FFF2-40B4-BE49-F238E27FC236}">
                <a16:creationId xmlns:a16="http://schemas.microsoft.com/office/drawing/2014/main" id="{D7D9D1AD-CDCB-485B-99CE-F802AF02EE2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317686">
            <a:off x="6931650" y="3215835"/>
            <a:ext cx="1990356" cy="2588348"/>
          </a:xfrm>
          <a:prstGeom prst="rect">
            <a:avLst/>
          </a:prstGeom>
          <a:ln w="9525">
            <a:noFill/>
          </a:ln>
        </p:spPr>
      </p:pic>
    </p:spTree>
    <p:extLst>
      <p:ext uri="{BB962C8B-B14F-4D97-AF65-F5344CB8AC3E}">
        <p14:creationId xmlns:p14="http://schemas.microsoft.com/office/powerpoint/2010/main" val="4044996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1D20-6601-493C-9004-FD560C10C925}"/>
              </a:ext>
            </a:extLst>
          </p:cNvPr>
          <p:cNvSpPr>
            <a:spLocks noGrp="1"/>
          </p:cNvSpPr>
          <p:nvPr>
            <p:ph type="title"/>
          </p:nvPr>
        </p:nvSpPr>
        <p:spPr>
          <a:xfrm>
            <a:off x="628650" y="157307"/>
            <a:ext cx="7886700" cy="1325563"/>
          </a:xfrm>
        </p:spPr>
        <p:txBody>
          <a:bodyPr>
            <a:normAutofit fontScale="90000"/>
          </a:bodyPr>
          <a:lstStyle/>
          <a:p>
            <a:pPr algn="ctr"/>
            <a:r>
              <a:rPr lang="en-US" b="1" dirty="0"/>
              <a:t>After School Professional Development Funds: Invite Us Out!</a:t>
            </a:r>
          </a:p>
        </p:txBody>
      </p:sp>
      <p:sp>
        <p:nvSpPr>
          <p:cNvPr id="3" name="Content Placeholder 2">
            <a:extLst>
              <a:ext uri="{FF2B5EF4-FFF2-40B4-BE49-F238E27FC236}">
                <a16:creationId xmlns:a16="http://schemas.microsoft.com/office/drawing/2014/main" id="{94CEBBD1-59FC-43A5-9DE6-9D8584B1E432}"/>
              </a:ext>
            </a:extLst>
          </p:cNvPr>
          <p:cNvSpPr>
            <a:spLocks noGrp="1"/>
          </p:cNvSpPr>
          <p:nvPr>
            <p:ph idx="1"/>
          </p:nvPr>
        </p:nvSpPr>
        <p:spPr>
          <a:xfrm>
            <a:off x="220138" y="1913499"/>
            <a:ext cx="4114797" cy="4281664"/>
          </a:xfrm>
        </p:spPr>
        <p:txBody>
          <a:bodyPr>
            <a:normAutofit fontScale="92500" lnSpcReduction="20000"/>
          </a:bodyPr>
          <a:lstStyle/>
          <a:p>
            <a:r>
              <a:rPr lang="en-US" dirty="0"/>
              <a:t>Who’s eligible</a:t>
            </a:r>
          </a:p>
          <a:p>
            <a:pPr lvl="1"/>
            <a:r>
              <a:rPr lang="en-US" dirty="0"/>
              <a:t>After school programs </a:t>
            </a:r>
          </a:p>
          <a:p>
            <a:r>
              <a:rPr lang="en-US" dirty="0"/>
              <a:t>Timeline</a:t>
            </a:r>
          </a:p>
          <a:p>
            <a:pPr lvl="1"/>
            <a:r>
              <a:rPr lang="en-US" dirty="0"/>
              <a:t>2021-2022 school year</a:t>
            </a:r>
          </a:p>
          <a:p>
            <a:r>
              <a:rPr lang="en-US" dirty="0"/>
              <a:t>What could it look like</a:t>
            </a:r>
          </a:p>
          <a:p>
            <a:pPr lvl="1"/>
            <a:r>
              <a:rPr lang="en-US" dirty="0"/>
              <a:t>Professional Development for your staff!</a:t>
            </a:r>
          </a:p>
          <a:p>
            <a:pPr lvl="2"/>
            <a:r>
              <a:rPr lang="en-US" dirty="0"/>
              <a:t>Hands-On Activities</a:t>
            </a:r>
          </a:p>
          <a:p>
            <a:pPr lvl="2"/>
            <a:r>
              <a:rPr lang="en-US" dirty="0"/>
              <a:t>Materials</a:t>
            </a:r>
          </a:p>
          <a:p>
            <a:pPr lvl="2"/>
            <a:r>
              <a:rPr lang="en-US" dirty="0"/>
              <a:t>Travel</a:t>
            </a:r>
          </a:p>
          <a:p>
            <a:r>
              <a:rPr lang="en-US" dirty="0"/>
              <a:t>What do I need to do?</a:t>
            </a:r>
          </a:p>
          <a:p>
            <a:pPr lvl="1"/>
            <a:r>
              <a:rPr lang="en-US" dirty="0"/>
              <a:t>Contact us: info@iowaagliteracy.org</a:t>
            </a:r>
          </a:p>
        </p:txBody>
      </p:sp>
      <p:pic>
        <p:nvPicPr>
          <p:cNvPr id="6" name="Picture 5" descr="A group of people sitting at a table with cards on it&#10;&#10;Description automatically generated with medium confidence">
            <a:extLst>
              <a:ext uri="{FF2B5EF4-FFF2-40B4-BE49-F238E27FC236}">
                <a16:creationId xmlns:a16="http://schemas.microsoft.com/office/drawing/2014/main" id="{2C9C069E-59C4-4CB8-9333-5FA140186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12731"/>
            <a:ext cx="3522133" cy="2641600"/>
          </a:xfrm>
          <a:prstGeom prst="rect">
            <a:avLst/>
          </a:prstGeom>
        </p:spPr>
      </p:pic>
      <p:pic>
        <p:nvPicPr>
          <p:cNvPr id="8" name="Picture 7" descr="A group of people looking at a map&#10;&#10;Description automatically generated with low confidence">
            <a:extLst>
              <a:ext uri="{FF2B5EF4-FFF2-40B4-BE49-F238E27FC236}">
                <a16:creationId xmlns:a16="http://schemas.microsoft.com/office/drawing/2014/main" id="{428730F1-ED92-401B-A7D0-F37AC78BD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935" y="4124469"/>
            <a:ext cx="4114797" cy="2314573"/>
          </a:xfrm>
          <a:prstGeom prst="rect">
            <a:avLst/>
          </a:prstGeom>
        </p:spPr>
      </p:pic>
    </p:spTree>
    <p:extLst>
      <p:ext uri="{BB962C8B-B14F-4D97-AF65-F5344CB8AC3E}">
        <p14:creationId xmlns:p14="http://schemas.microsoft.com/office/powerpoint/2010/main" val="51256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BDC3-7916-42AA-B5D2-8CB08FC46711}"/>
              </a:ext>
            </a:extLst>
          </p:cNvPr>
          <p:cNvSpPr>
            <a:spLocks noGrp="1"/>
          </p:cNvSpPr>
          <p:nvPr>
            <p:ph type="title"/>
          </p:nvPr>
        </p:nvSpPr>
        <p:spPr/>
        <p:txBody>
          <a:bodyPr>
            <a:normAutofit/>
          </a:bodyPr>
          <a:lstStyle/>
          <a:p>
            <a:r>
              <a:rPr lang="en-US" sz="3200" b="1">
                <a:latin typeface="Century Gothic" panose="020B0502020202020204" pitchFamily="34" charset="0"/>
              </a:rPr>
              <a:t>Get Connected</a:t>
            </a:r>
          </a:p>
        </p:txBody>
      </p:sp>
      <p:sp>
        <p:nvSpPr>
          <p:cNvPr id="5" name="Content Placeholder 4">
            <a:extLst>
              <a:ext uri="{FF2B5EF4-FFF2-40B4-BE49-F238E27FC236}">
                <a16:creationId xmlns:a16="http://schemas.microsoft.com/office/drawing/2014/main" id="{E0C172FA-1072-4894-8DBF-D8C8320BECB6}"/>
              </a:ext>
            </a:extLst>
          </p:cNvPr>
          <p:cNvSpPr>
            <a:spLocks noGrp="1"/>
          </p:cNvSpPr>
          <p:nvPr>
            <p:ph idx="1"/>
          </p:nvPr>
        </p:nvSpPr>
        <p:spPr>
          <a:xfrm>
            <a:off x="982132" y="1825625"/>
            <a:ext cx="8161867" cy="4351338"/>
          </a:xfrm>
        </p:spPr>
        <p:txBody>
          <a:bodyPr>
            <a:normAutofit lnSpcReduction="10000"/>
          </a:bodyPr>
          <a:lstStyle/>
          <a:p>
            <a:pPr marL="0" indent="0">
              <a:buNone/>
            </a:pPr>
            <a:r>
              <a:rPr lang="en-US" sz="1900">
                <a:latin typeface="Century Gothic" panose="020B0502020202020204" pitchFamily="34" charset="0"/>
              </a:rPr>
              <a:t>Website:  	</a:t>
            </a:r>
            <a:r>
              <a:rPr lang="en-US" sz="1900">
                <a:latin typeface="Century Gothic" panose="020B0502020202020204" pitchFamily="34" charset="0"/>
                <a:hlinkClick r:id="rId2"/>
              </a:rPr>
              <a:t>www.IowaAgLiteracy.org</a:t>
            </a:r>
            <a:r>
              <a:rPr lang="en-US" sz="1900">
                <a:latin typeface="Century Gothic" panose="020B0502020202020204" pitchFamily="34" charset="0"/>
              </a:rPr>
              <a:t> </a:t>
            </a:r>
          </a:p>
          <a:p>
            <a:pPr marL="0" indent="0">
              <a:buNone/>
            </a:pPr>
            <a:endParaRPr lang="en-US" sz="1900">
              <a:latin typeface="Century Gothic" panose="020B0502020202020204" pitchFamily="34" charset="0"/>
            </a:endParaRPr>
          </a:p>
          <a:p>
            <a:pPr marL="0" indent="0">
              <a:buNone/>
            </a:pPr>
            <a:r>
              <a:rPr lang="en-US" sz="1900">
                <a:latin typeface="Century Gothic" panose="020B0502020202020204" pitchFamily="34" charset="0"/>
              </a:rPr>
              <a:t>Blog: 		</a:t>
            </a:r>
            <a:r>
              <a:rPr lang="en-US" sz="1900">
                <a:latin typeface="Century Gothic" panose="020B0502020202020204" pitchFamily="34" charset="0"/>
                <a:hlinkClick r:id="rId3"/>
              </a:rPr>
              <a:t>www.iowaagliteracy.wordpress.com</a:t>
            </a:r>
            <a:r>
              <a:rPr lang="en-US" sz="1900">
                <a:latin typeface="Century Gothic" panose="020B0502020202020204" pitchFamily="34" charset="0"/>
              </a:rPr>
              <a:t> </a:t>
            </a:r>
          </a:p>
          <a:p>
            <a:pPr marL="0" indent="0">
              <a:buNone/>
            </a:pPr>
            <a:endParaRPr lang="en-US" sz="1900">
              <a:latin typeface="Century Gothic" panose="020B0502020202020204" pitchFamily="34" charset="0"/>
            </a:endParaRPr>
          </a:p>
          <a:p>
            <a:pPr marL="0" indent="0">
              <a:buNone/>
            </a:pPr>
            <a:r>
              <a:rPr lang="en-US" sz="1900">
                <a:latin typeface="Century Gothic" panose="020B0502020202020204" pitchFamily="34" charset="0"/>
              </a:rPr>
              <a:t>Facebook:  	</a:t>
            </a:r>
            <a:r>
              <a:rPr lang="en-US" sz="1900">
                <a:latin typeface="Century Gothic" panose="020B0502020202020204" pitchFamily="34" charset="0"/>
                <a:hlinkClick r:id="rId4"/>
              </a:rPr>
              <a:t>www.facebook.com/iowaagliteracy</a:t>
            </a:r>
            <a:r>
              <a:rPr lang="en-US" sz="1900">
                <a:latin typeface="Century Gothic" panose="020B0502020202020204" pitchFamily="34" charset="0"/>
              </a:rPr>
              <a:t> </a:t>
            </a:r>
          </a:p>
          <a:p>
            <a:pPr marL="0" indent="0">
              <a:buNone/>
            </a:pPr>
            <a:endParaRPr lang="en-US" sz="1900">
              <a:latin typeface="Century Gothic" panose="020B0502020202020204" pitchFamily="34" charset="0"/>
            </a:endParaRPr>
          </a:p>
          <a:p>
            <a:pPr marL="0" indent="0">
              <a:buNone/>
            </a:pPr>
            <a:r>
              <a:rPr lang="en-US" sz="1900">
                <a:latin typeface="Century Gothic" panose="020B0502020202020204" pitchFamily="34" charset="0"/>
              </a:rPr>
              <a:t>Twitter:  	</a:t>
            </a:r>
            <a:r>
              <a:rPr lang="en-US" sz="1900">
                <a:latin typeface="Century Gothic" panose="020B0502020202020204" pitchFamily="34" charset="0"/>
                <a:hlinkClick r:id="rId5"/>
              </a:rPr>
              <a:t>www.twitter.com/iowaagliteracy</a:t>
            </a:r>
            <a:r>
              <a:rPr lang="en-US" sz="1900">
                <a:latin typeface="Century Gothic" panose="020B0502020202020204" pitchFamily="34" charset="0"/>
              </a:rPr>
              <a:t> </a:t>
            </a:r>
          </a:p>
          <a:p>
            <a:pPr marL="0" indent="0">
              <a:buNone/>
            </a:pPr>
            <a:endParaRPr lang="en-US" sz="1900">
              <a:latin typeface="Century Gothic" panose="020B0502020202020204" pitchFamily="34" charset="0"/>
            </a:endParaRPr>
          </a:p>
          <a:p>
            <a:pPr marL="0" indent="0">
              <a:buNone/>
            </a:pPr>
            <a:r>
              <a:rPr lang="en-US" sz="1900">
                <a:latin typeface="Century Gothic" panose="020B0502020202020204" pitchFamily="34" charset="0"/>
              </a:rPr>
              <a:t>Pinterest:	</a:t>
            </a:r>
            <a:r>
              <a:rPr lang="en-US" sz="1900">
                <a:latin typeface="Century Gothic" panose="020B0502020202020204" pitchFamily="34" charset="0"/>
                <a:hlinkClick r:id="rId6"/>
              </a:rPr>
              <a:t>www.pinterest.com/IAAgLit</a:t>
            </a:r>
            <a:r>
              <a:rPr lang="en-US" sz="1900">
                <a:latin typeface="Century Gothic" panose="020B0502020202020204" pitchFamily="34" charset="0"/>
              </a:rPr>
              <a:t> </a:t>
            </a:r>
          </a:p>
          <a:p>
            <a:pPr marL="0" indent="0">
              <a:buNone/>
            </a:pPr>
            <a:endParaRPr lang="en-US" sz="1900">
              <a:latin typeface="Century Gothic" panose="020B0502020202020204" pitchFamily="34" charset="0"/>
            </a:endParaRPr>
          </a:p>
          <a:p>
            <a:pPr marL="0" indent="0">
              <a:buNone/>
            </a:pPr>
            <a:r>
              <a:rPr lang="en-US" sz="1900">
                <a:latin typeface="Century Gothic" panose="020B0502020202020204" pitchFamily="34" charset="0"/>
              </a:rPr>
              <a:t>Instagram: 	</a:t>
            </a:r>
            <a:r>
              <a:rPr lang="en-US" sz="1900">
                <a:latin typeface="Century Gothic" panose="020B0502020202020204" pitchFamily="34" charset="0"/>
                <a:hlinkClick r:id="rId7"/>
              </a:rPr>
              <a:t>https://www.instagram.com/iowaagliteracyfoundation</a:t>
            </a:r>
            <a:r>
              <a:rPr lang="en-US" sz="1900">
                <a:latin typeface="Century Gothic" panose="020B0502020202020204" pitchFamily="34" charset="0"/>
              </a:rPr>
              <a:t> </a:t>
            </a:r>
          </a:p>
          <a:p>
            <a:pPr marL="0" indent="0">
              <a:buNone/>
            </a:pPr>
            <a:endParaRPr lang="en-US"/>
          </a:p>
        </p:txBody>
      </p:sp>
      <p:pic>
        <p:nvPicPr>
          <p:cNvPr id="6" name="Picture 5">
            <a:extLst>
              <a:ext uri="{FF2B5EF4-FFF2-40B4-BE49-F238E27FC236}">
                <a16:creationId xmlns:a16="http://schemas.microsoft.com/office/drawing/2014/main" id="{6787D8B1-E951-44D5-9444-685476BCAFAA}"/>
              </a:ext>
            </a:extLst>
          </p:cNvPr>
          <p:cNvPicPr>
            <a:picLocks noChangeAspect="1"/>
          </p:cNvPicPr>
          <p:nvPr/>
        </p:nvPicPr>
        <p:blipFill>
          <a:blip r:embed="rId8"/>
          <a:stretch>
            <a:fillRect/>
          </a:stretch>
        </p:blipFill>
        <p:spPr>
          <a:xfrm>
            <a:off x="226221" y="2443528"/>
            <a:ext cx="579170" cy="2889754"/>
          </a:xfrm>
          <a:prstGeom prst="rect">
            <a:avLst/>
          </a:prstGeom>
        </p:spPr>
      </p:pic>
      <p:pic>
        <p:nvPicPr>
          <p:cNvPr id="1026" name="Picture 2" descr="Image result for instagram logo">
            <a:extLst>
              <a:ext uri="{FF2B5EF4-FFF2-40B4-BE49-F238E27FC236}">
                <a16:creationId xmlns:a16="http://schemas.microsoft.com/office/drawing/2014/main" id="{4AAB3780-183A-4231-9182-347C522CF1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814" y="5432906"/>
            <a:ext cx="547577" cy="54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2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BFC6-978E-441E-B9AD-6C4A18501E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324768-647B-4F7A-AC13-0498913C8936}"/>
              </a:ext>
            </a:extLst>
          </p:cNvPr>
          <p:cNvSpPr>
            <a:spLocks noGrp="1"/>
          </p:cNvSpPr>
          <p:nvPr>
            <p:ph idx="1"/>
          </p:nvPr>
        </p:nvSpPr>
        <p:spPr/>
        <p:txBody>
          <a:bodyPr/>
          <a:lstStyle/>
          <a:p>
            <a:endParaRPr lang="en-US"/>
          </a:p>
        </p:txBody>
      </p:sp>
      <p:pic>
        <p:nvPicPr>
          <p:cNvPr id="1028" name="Picture 4" descr="See the source image">
            <a:extLst>
              <a:ext uri="{FF2B5EF4-FFF2-40B4-BE49-F238E27FC236}">
                <a16:creationId xmlns:a16="http://schemas.microsoft.com/office/drawing/2014/main" id="{C99C680F-4B6F-4C29-8E47-9CD53C768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525"/>
          <a:stretch/>
        </p:blipFill>
        <p:spPr bwMode="auto">
          <a:xfrm>
            <a:off x="1926935" y="197378"/>
            <a:ext cx="5609937" cy="646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49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FA4FDB5-0C11-4073-8F15-0E4F8EBBF049}"/>
              </a:ext>
            </a:extLst>
          </p:cNvPr>
          <p:cNvSpPr>
            <a:spLocks noGrp="1"/>
          </p:cNvSpPr>
          <p:nvPr/>
        </p:nvSpPr>
        <p:spPr>
          <a:xfrm>
            <a:off x="435808" y="1505855"/>
            <a:ext cx="8272384" cy="50900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3"/>
            </a:endParaRPr>
          </a:p>
        </p:txBody>
      </p:sp>
      <p:sp>
        <p:nvSpPr>
          <p:cNvPr id="4" name="Title 1">
            <a:extLst>
              <a:ext uri="{FF2B5EF4-FFF2-40B4-BE49-F238E27FC236}">
                <a16:creationId xmlns:a16="http://schemas.microsoft.com/office/drawing/2014/main" id="{FF2C63F2-077B-45E5-A84C-40ED88B9D451}"/>
              </a:ext>
            </a:extLst>
          </p:cNvPr>
          <p:cNvSpPr>
            <a:spLocks noGrp="1"/>
          </p:cNvSpPr>
          <p:nvPr>
            <p:ph type="title"/>
          </p:nvPr>
        </p:nvSpPr>
        <p:spPr>
          <a:xfrm>
            <a:off x="435808" y="1681714"/>
            <a:ext cx="7886700" cy="1325563"/>
          </a:xfrm>
        </p:spPr>
        <p:txBody>
          <a:bodyPr/>
          <a:lstStyle/>
          <a:p>
            <a:r>
              <a:rPr lang="en-US" b="1" dirty="0">
                <a:latin typeface="Century Gothic" panose="020B0502020202020204" pitchFamily="34" charset="0"/>
              </a:rPr>
              <a:t>What is </a:t>
            </a:r>
            <a:r>
              <a:rPr lang="en-US" b="1" dirty="0">
                <a:latin typeface="Century Gothic" panose="020B0502020202020204" pitchFamily="34" charset="0"/>
                <a:hlinkClick r:id="rId4"/>
              </a:rPr>
              <a:t>Agriculture</a:t>
            </a:r>
            <a:r>
              <a:rPr lang="en-US" b="1" dirty="0">
                <a:latin typeface="Century Gothic" panose="020B0502020202020204" pitchFamily="34" charset="0"/>
              </a:rPr>
              <a:t>?</a:t>
            </a:r>
          </a:p>
        </p:txBody>
      </p:sp>
      <p:sp>
        <p:nvSpPr>
          <p:cNvPr id="6" name="Title 1">
            <a:extLst>
              <a:ext uri="{FF2B5EF4-FFF2-40B4-BE49-F238E27FC236}">
                <a16:creationId xmlns:a16="http://schemas.microsoft.com/office/drawing/2014/main" id="{7B48FA3E-47C0-4221-86E0-E241EC652407}"/>
              </a:ext>
            </a:extLst>
          </p:cNvPr>
          <p:cNvSpPr txBox="1">
            <a:spLocks/>
          </p:cNvSpPr>
          <p:nvPr/>
        </p:nvSpPr>
        <p:spPr>
          <a:xfrm>
            <a:off x="435808" y="318313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How are your students affected by agriculture?</a:t>
            </a:r>
          </a:p>
        </p:txBody>
      </p:sp>
      <p:sp>
        <p:nvSpPr>
          <p:cNvPr id="7" name="Title 1">
            <a:extLst>
              <a:ext uri="{FF2B5EF4-FFF2-40B4-BE49-F238E27FC236}">
                <a16:creationId xmlns:a16="http://schemas.microsoft.com/office/drawing/2014/main" id="{BAF26814-D044-4962-B297-A61BC734BA00}"/>
              </a:ext>
            </a:extLst>
          </p:cNvPr>
          <p:cNvSpPr txBox="1">
            <a:spLocks/>
          </p:cNvSpPr>
          <p:nvPr/>
        </p:nvSpPr>
        <p:spPr>
          <a:xfrm>
            <a:off x="435808" y="47537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entury Gothic" panose="020B0502020202020204" pitchFamily="34" charset="0"/>
              </a:rPr>
              <a:t>How do you see agriculture in an afterschool program?</a:t>
            </a:r>
          </a:p>
        </p:txBody>
      </p:sp>
    </p:spTree>
    <p:extLst>
      <p:ext uri="{BB962C8B-B14F-4D97-AF65-F5344CB8AC3E}">
        <p14:creationId xmlns:p14="http://schemas.microsoft.com/office/powerpoint/2010/main" val="899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7B1FD-784E-47DF-BD19-77966A4ABAB8}"/>
              </a:ext>
            </a:extLst>
          </p:cNvPr>
          <p:cNvSpPr>
            <a:spLocks noGrp="1"/>
          </p:cNvSpPr>
          <p:nvPr>
            <p:ph type="ctrTitle"/>
          </p:nvPr>
        </p:nvSpPr>
        <p:spPr/>
        <p:txBody>
          <a:bodyPr/>
          <a:lstStyle/>
          <a:p>
            <a:r>
              <a:rPr lang="en-US" b="1"/>
              <a:t>Literacy Enrichment</a:t>
            </a:r>
          </a:p>
        </p:txBody>
      </p:sp>
      <p:sp>
        <p:nvSpPr>
          <p:cNvPr id="3" name="Subtitle 2">
            <a:extLst>
              <a:ext uri="{FF2B5EF4-FFF2-40B4-BE49-F238E27FC236}">
                <a16:creationId xmlns:a16="http://schemas.microsoft.com/office/drawing/2014/main" id="{91DC3CB3-227C-402E-B365-79AAF29C83F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49660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0301-7189-4233-A3B1-D417AF9F69F6}"/>
              </a:ext>
            </a:extLst>
          </p:cNvPr>
          <p:cNvSpPr>
            <a:spLocks noGrp="1"/>
          </p:cNvSpPr>
          <p:nvPr>
            <p:ph type="title"/>
          </p:nvPr>
        </p:nvSpPr>
        <p:spPr>
          <a:xfrm>
            <a:off x="628650" y="233060"/>
            <a:ext cx="7886700" cy="1325563"/>
          </a:xfrm>
        </p:spPr>
        <p:txBody>
          <a:bodyPr/>
          <a:lstStyle/>
          <a:p>
            <a:r>
              <a:rPr lang="en-US" b="1">
                <a:latin typeface="Century Gothic" panose="020B0502020202020204" pitchFamily="34" charset="0"/>
              </a:rPr>
              <a:t>My Family’s Farm</a:t>
            </a:r>
          </a:p>
        </p:txBody>
      </p:sp>
      <p:sp>
        <p:nvSpPr>
          <p:cNvPr id="3" name="Content Placeholder 2">
            <a:extLst>
              <a:ext uri="{FF2B5EF4-FFF2-40B4-BE49-F238E27FC236}">
                <a16:creationId xmlns:a16="http://schemas.microsoft.com/office/drawing/2014/main" id="{3F0A09A6-8F65-4F8D-8743-C89A31D6DC74}"/>
              </a:ext>
            </a:extLst>
          </p:cNvPr>
          <p:cNvSpPr>
            <a:spLocks noGrp="1"/>
          </p:cNvSpPr>
          <p:nvPr>
            <p:ph idx="1"/>
          </p:nvPr>
        </p:nvSpPr>
        <p:spPr>
          <a:xfrm>
            <a:off x="628650" y="4071669"/>
            <a:ext cx="3943350" cy="2220074"/>
          </a:xfrm>
        </p:spPr>
        <p:txBody>
          <a:bodyPr>
            <a:normAutofit fontScale="55000" lnSpcReduction="20000"/>
          </a:bodyPr>
          <a:lstStyle/>
          <a:p>
            <a:pPr marL="342900" indent="-342900">
              <a:spcBef>
                <a:spcPts val="600"/>
              </a:spcBef>
              <a:spcAft>
                <a:spcPts val="600"/>
              </a:spcAft>
            </a:pPr>
            <a:r>
              <a:rPr lang="en-US">
                <a:latin typeface="Century Gothic" panose="020B0502020202020204" pitchFamily="34" charset="0"/>
              </a:rPr>
              <a:t>Each book has two associated lesson plans </a:t>
            </a:r>
          </a:p>
          <a:p>
            <a:pPr marL="342900" indent="-342900">
              <a:spcBef>
                <a:spcPts val="600"/>
              </a:spcBef>
              <a:spcAft>
                <a:spcPts val="600"/>
              </a:spcAft>
            </a:pPr>
            <a:r>
              <a:rPr lang="en-US">
                <a:latin typeface="Century Gothic" panose="020B0502020202020204" pitchFamily="34" charset="0"/>
              </a:rPr>
              <a:t>One copy shipped to every 3</a:t>
            </a:r>
            <a:r>
              <a:rPr lang="en-US" baseline="30000">
                <a:latin typeface="Century Gothic" panose="020B0502020202020204" pitchFamily="34" charset="0"/>
              </a:rPr>
              <a:t>rd</a:t>
            </a:r>
            <a:r>
              <a:rPr lang="en-US">
                <a:latin typeface="Century Gothic" panose="020B0502020202020204" pitchFamily="34" charset="0"/>
              </a:rPr>
              <a:t> grade classroom (new books)</a:t>
            </a:r>
          </a:p>
          <a:p>
            <a:pPr marL="342900" indent="-342900">
              <a:spcBef>
                <a:spcPts val="600"/>
              </a:spcBef>
              <a:spcAft>
                <a:spcPts val="600"/>
              </a:spcAft>
            </a:pPr>
            <a:r>
              <a:rPr lang="en-US">
                <a:latin typeface="Century Gothic" panose="020B0502020202020204" pitchFamily="34" charset="0"/>
              </a:rPr>
              <a:t>Direct requests to info@iowaagliteracy.org</a:t>
            </a:r>
          </a:p>
          <a:p>
            <a:pPr marL="342900" indent="-342900">
              <a:spcBef>
                <a:spcPts val="600"/>
              </a:spcBef>
              <a:spcAft>
                <a:spcPts val="600"/>
              </a:spcAft>
            </a:pPr>
            <a:r>
              <a:rPr lang="en-US">
                <a:latin typeface="Century Gothic" panose="020B0502020202020204" pitchFamily="34" charset="0"/>
              </a:rPr>
              <a:t>Digital version available at </a:t>
            </a:r>
            <a:r>
              <a:rPr lang="en-US">
                <a:latin typeface="Century Gothic" panose="020B0502020202020204" pitchFamily="34" charset="0"/>
                <a:hlinkClick r:id="rId2"/>
              </a:rPr>
              <a:t>www.iowaagliteracy.org</a:t>
            </a:r>
            <a:r>
              <a:rPr lang="en-US">
                <a:latin typeface="Century Gothic" panose="020B0502020202020204" pitchFamily="34" charset="0"/>
              </a:rPr>
              <a:t> &gt; resources &gt; publications</a:t>
            </a:r>
          </a:p>
          <a:p>
            <a:pPr marL="342900" indent="-342900">
              <a:spcBef>
                <a:spcPts val="600"/>
              </a:spcBef>
              <a:spcAft>
                <a:spcPts val="600"/>
              </a:spcAft>
            </a:pPr>
            <a:endParaRPr lang="en-US">
              <a:latin typeface="Century Gothic" panose="020B0502020202020204" pitchFamily="34" charset="0"/>
            </a:endParaRPr>
          </a:p>
        </p:txBody>
      </p:sp>
      <p:pic>
        <p:nvPicPr>
          <p:cNvPr id="13" name="Picture 12">
            <a:extLst>
              <a:ext uri="{FF2B5EF4-FFF2-40B4-BE49-F238E27FC236}">
                <a16:creationId xmlns:a16="http://schemas.microsoft.com/office/drawing/2014/main" id="{29DEB04F-46E3-4A2B-B036-E6C98EAC64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58623"/>
            <a:ext cx="1420893" cy="2139468"/>
          </a:xfrm>
          <a:prstGeom prst="rect">
            <a:avLst/>
          </a:prstGeom>
        </p:spPr>
      </p:pic>
      <p:pic>
        <p:nvPicPr>
          <p:cNvPr id="15" name="Picture 14">
            <a:extLst>
              <a:ext uri="{FF2B5EF4-FFF2-40B4-BE49-F238E27FC236}">
                <a16:creationId xmlns:a16="http://schemas.microsoft.com/office/drawing/2014/main" id="{F14D3D1B-4079-4FC5-A81A-7A18130192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455" y="1558623"/>
            <a:ext cx="1432206" cy="2139468"/>
          </a:xfrm>
          <a:prstGeom prst="rect">
            <a:avLst/>
          </a:prstGeom>
        </p:spPr>
      </p:pic>
      <p:pic>
        <p:nvPicPr>
          <p:cNvPr id="5" name="Picture 4">
            <a:extLst>
              <a:ext uri="{FF2B5EF4-FFF2-40B4-BE49-F238E27FC236}">
                <a16:creationId xmlns:a16="http://schemas.microsoft.com/office/drawing/2014/main" id="{70523A5E-8761-4892-A173-5F1956A62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4495" y="1558623"/>
            <a:ext cx="1456809" cy="2139468"/>
          </a:xfrm>
          <a:prstGeom prst="rect">
            <a:avLst/>
          </a:prstGeom>
        </p:spPr>
      </p:pic>
      <p:pic>
        <p:nvPicPr>
          <p:cNvPr id="7" name="Picture 6">
            <a:extLst>
              <a:ext uri="{FF2B5EF4-FFF2-40B4-BE49-F238E27FC236}">
                <a16:creationId xmlns:a16="http://schemas.microsoft.com/office/drawing/2014/main" id="{C70D8AB2-0A0A-4CB1-86C9-026B17341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270" y="1558623"/>
            <a:ext cx="1445122" cy="2139468"/>
          </a:xfrm>
          <a:prstGeom prst="rect">
            <a:avLst/>
          </a:prstGeom>
        </p:spPr>
      </p:pic>
      <p:pic>
        <p:nvPicPr>
          <p:cNvPr id="6" name="Picture 5">
            <a:extLst>
              <a:ext uri="{FF2B5EF4-FFF2-40B4-BE49-F238E27FC236}">
                <a16:creationId xmlns:a16="http://schemas.microsoft.com/office/drawing/2014/main" id="{E7BBA278-53E2-44EA-BEE9-3C4F42C84E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7648" y="1558623"/>
            <a:ext cx="1427093" cy="2139468"/>
          </a:xfrm>
          <a:prstGeom prst="rect">
            <a:avLst/>
          </a:prstGeom>
        </p:spPr>
      </p:pic>
      <p:pic>
        <p:nvPicPr>
          <p:cNvPr id="9" name="Picture 8" descr="A picture containing text, person, child&#10;&#10;Description automatically generated">
            <a:extLst>
              <a:ext uri="{FF2B5EF4-FFF2-40B4-BE49-F238E27FC236}">
                <a16:creationId xmlns:a16="http://schemas.microsoft.com/office/drawing/2014/main" id="{2F023962-8B6C-4A57-A3F9-7AB33B00B1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2997" y="1558624"/>
            <a:ext cx="1431003" cy="2139467"/>
          </a:xfrm>
          <a:prstGeom prst="rect">
            <a:avLst/>
          </a:prstGeom>
        </p:spPr>
      </p:pic>
      <p:pic>
        <p:nvPicPr>
          <p:cNvPr id="11" name="Picture 10">
            <a:extLst>
              <a:ext uri="{FF2B5EF4-FFF2-40B4-BE49-F238E27FC236}">
                <a16:creationId xmlns:a16="http://schemas.microsoft.com/office/drawing/2014/main" id="{CB6B47CD-21EA-461B-BB4C-39C89D249A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14058">
            <a:off x="5582766" y="3314947"/>
            <a:ext cx="1997931" cy="2991721"/>
          </a:xfrm>
          <a:prstGeom prst="rect">
            <a:avLst/>
          </a:prstGeom>
        </p:spPr>
      </p:pic>
      <p:sp>
        <p:nvSpPr>
          <p:cNvPr id="4" name="Star: 5 Points 3">
            <a:hlinkClick r:id="rId10"/>
            <a:extLst>
              <a:ext uri="{FF2B5EF4-FFF2-40B4-BE49-F238E27FC236}">
                <a16:creationId xmlns:a16="http://schemas.microsoft.com/office/drawing/2014/main" id="{ADBC04A7-2D7D-45F6-9B05-534F142BF775}"/>
              </a:ext>
            </a:extLst>
          </p:cNvPr>
          <p:cNvSpPr/>
          <p:nvPr/>
        </p:nvSpPr>
        <p:spPr>
          <a:xfrm rot="20301122">
            <a:off x="6806136" y="4778037"/>
            <a:ext cx="2423637" cy="167999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Virtual Copies!</a:t>
            </a:r>
          </a:p>
        </p:txBody>
      </p:sp>
    </p:spTree>
    <p:extLst>
      <p:ext uri="{BB962C8B-B14F-4D97-AF65-F5344CB8AC3E}">
        <p14:creationId xmlns:p14="http://schemas.microsoft.com/office/powerpoint/2010/main" val="12057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79B52-57AD-4DE9-B06C-585A2131ED0E}"/>
              </a:ext>
            </a:extLst>
          </p:cNvPr>
          <p:cNvSpPr>
            <a:spLocks noGrp="1"/>
          </p:cNvSpPr>
          <p:nvPr>
            <p:ph type="ctrTitle"/>
          </p:nvPr>
        </p:nvSpPr>
        <p:spPr/>
        <p:txBody>
          <a:bodyPr/>
          <a:lstStyle/>
          <a:p>
            <a:r>
              <a:rPr lang="en-US" b="1"/>
              <a:t>Core Subject Enrichment</a:t>
            </a:r>
          </a:p>
        </p:txBody>
      </p:sp>
      <p:sp>
        <p:nvSpPr>
          <p:cNvPr id="3" name="Subtitle 2">
            <a:extLst>
              <a:ext uri="{FF2B5EF4-FFF2-40B4-BE49-F238E27FC236}">
                <a16:creationId xmlns:a16="http://schemas.microsoft.com/office/drawing/2014/main" id="{6D4B2F2F-57D7-42B1-90F3-03AB20567D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397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314325" y="336551"/>
            <a:ext cx="8515350" cy="1325563"/>
          </a:xfrm>
        </p:spPr>
        <p:txBody>
          <a:bodyPr/>
          <a:lstStyle/>
          <a:p>
            <a:pPr algn="ctr"/>
            <a:r>
              <a:rPr lang="en-US" b="1">
                <a:latin typeface="Century Gothic" panose="020B0502020202020204" pitchFamily="34" charset="0"/>
              </a:rPr>
              <a:t>Seed Germination Necklace</a:t>
            </a:r>
            <a:br>
              <a:rPr lang="en-US" b="1">
                <a:latin typeface="Century Gothic" panose="020B0502020202020204" pitchFamily="34" charset="0"/>
              </a:rPr>
            </a:br>
            <a:r>
              <a:rPr lang="en-US" b="1">
                <a:latin typeface="Century Gothic" panose="020B0502020202020204" pitchFamily="34" charset="0"/>
              </a:rPr>
              <a:t>~Science~</a:t>
            </a:r>
          </a:p>
        </p:txBody>
      </p:sp>
      <p:sp>
        <p:nvSpPr>
          <p:cNvPr id="3" name="Content Placeholder 2">
            <a:extLst>
              <a:ext uri="{FF2B5EF4-FFF2-40B4-BE49-F238E27FC236}">
                <a16:creationId xmlns:a16="http://schemas.microsoft.com/office/drawing/2014/main" id="{8B5F58FE-0BCF-4813-AF62-9C256A35C6D0}"/>
              </a:ext>
            </a:extLst>
          </p:cNvPr>
          <p:cNvSpPr>
            <a:spLocks noGrp="1"/>
          </p:cNvSpPr>
          <p:nvPr>
            <p:ph idx="1"/>
          </p:nvPr>
        </p:nvSpPr>
        <p:spPr>
          <a:xfrm>
            <a:off x="493183" y="2435048"/>
            <a:ext cx="3378906" cy="2915709"/>
          </a:xfrm>
        </p:spPr>
        <p:txBody>
          <a:bodyPr>
            <a:normAutofit/>
          </a:bodyPr>
          <a:lstStyle/>
          <a:p>
            <a:r>
              <a:rPr lang="en-US" dirty="0"/>
              <a:t>What is seed germination?</a:t>
            </a:r>
          </a:p>
          <a:p>
            <a:r>
              <a:rPr lang="en-US" dirty="0"/>
              <a:t>What do seeds need to germinate?</a:t>
            </a:r>
          </a:p>
          <a:p>
            <a:r>
              <a:rPr lang="en-US" dirty="0"/>
              <a:t>Let’s </a:t>
            </a:r>
            <a:r>
              <a:rPr lang="en-US" dirty="0">
                <a:hlinkClick r:id="rId3"/>
              </a:rPr>
              <a:t>GERMINATE</a:t>
            </a:r>
            <a:r>
              <a:rPr lang="en-US" dirty="0"/>
              <a:t>!</a:t>
            </a:r>
          </a:p>
        </p:txBody>
      </p:sp>
      <p:pic>
        <p:nvPicPr>
          <p:cNvPr id="4" name="Content Placeholder 4" descr="A group of children sitting at a table with a cake&#10;&#10;Description automatically generated with low confidence">
            <a:extLst>
              <a:ext uri="{FF2B5EF4-FFF2-40B4-BE49-F238E27FC236}">
                <a16:creationId xmlns:a16="http://schemas.microsoft.com/office/drawing/2014/main" id="{2B744781-7895-43D8-9B9F-3CEEA1941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173" y="1949803"/>
            <a:ext cx="3886200" cy="3886200"/>
          </a:xfrm>
          <a:prstGeom prst="rect">
            <a:avLst/>
          </a:prstGeom>
        </p:spPr>
      </p:pic>
    </p:spTree>
    <p:extLst>
      <p:ext uri="{BB962C8B-B14F-4D97-AF65-F5344CB8AC3E}">
        <p14:creationId xmlns:p14="http://schemas.microsoft.com/office/powerpoint/2010/main" val="95743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314325" y="336551"/>
            <a:ext cx="8515350" cy="1325563"/>
          </a:xfrm>
        </p:spPr>
        <p:txBody>
          <a:bodyPr/>
          <a:lstStyle/>
          <a:p>
            <a:pPr algn="ctr"/>
            <a:r>
              <a:rPr lang="en-US" b="1">
                <a:latin typeface="Century Gothic" panose="020B0502020202020204" pitchFamily="34" charset="0"/>
              </a:rPr>
              <a:t>Seed Germination Necklace</a:t>
            </a:r>
            <a:br>
              <a:rPr lang="en-US" b="1">
                <a:latin typeface="Century Gothic" panose="020B0502020202020204" pitchFamily="34" charset="0"/>
              </a:rPr>
            </a:br>
            <a:r>
              <a:rPr lang="en-US" b="1">
                <a:latin typeface="Century Gothic" panose="020B0502020202020204" pitchFamily="34" charset="0"/>
              </a:rPr>
              <a:t>~Science~</a:t>
            </a:r>
          </a:p>
        </p:txBody>
      </p:sp>
      <p:sp>
        <p:nvSpPr>
          <p:cNvPr id="3" name="Content Placeholder 2">
            <a:extLst>
              <a:ext uri="{FF2B5EF4-FFF2-40B4-BE49-F238E27FC236}">
                <a16:creationId xmlns:a16="http://schemas.microsoft.com/office/drawing/2014/main" id="{8B5F58FE-0BCF-4813-AF62-9C256A35C6D0}"/>
              </a:ext>
            </a:extLst>
          </p:cNvPr>
          <p:cNvSpPr>
            <a:spLocks noGrp="1"/>
          </p:cNvSpPr>
          <p:nvPr>
            <p:ph idx="1"/>
          </p:nvPr>
        </p:nvSpPr>
        <p:spPr>
          <a:xfrm>
            <a:off x="493183" y="2435048"/>
            <a:ext cx="3378906" cy="2915709"/>
          </a:xfrm>
        </p:spPr>
        <p:txBody>
          <a:bodyPr>
            <a:normAutofit/>
          </a:bodyPr>
          <a:lstStyle/>
          <a:p>
            <a:r>
              <a:rPr lang="en-US" dirty="0"/>
              <a:t>Where do plants like corn go after they are harvested?</a:t>
            </a:r>
          </a:p>
        </p:txBody>
      </p:sp>
      <p:pic>
        <p:nvPicPr>
          <p:cNvPr id="4" name="Content Placeholder 4" descr="A group of children sitting at a table with a cake&#10;&#10;Description automatically generated with low confidence">
            <a:extLst>
              <a:ext uri="{FF2B5EF4-FFF2-40B4-BE49-F238E27FC236}">
                <a16:creationId xmlns:a16="http://schemas.microsoft.com/office/drawing/2014/main" id="{2B744781-7895-43D8-9B9F-3CEEA1941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173" y="1949803"/>
            <a:ext cx="3886200" cy="3886200"/>
          </a:xfrm>
          <a:prstGeom prst="rect">
            <a:avLst/>
          </a:prstGeom>
        </p:spPr>
      </p:pic>
    </p:spTree>
    <p:extLst>
      <p:ext uri="{BB962C8B-B14F-4D97-AF65-F5344CB8AC3E}">
        <p14:creationId xmlns:p14="http://schemas.microsoft.com/office/powerpoint/2010/main" val="54040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2810-0102-41B6-8CBE-F728D98BDC1E}"/>
              </a:ext>
            </a:extLst>
          </p:cNvPr>
          <p:cNvSpPr>
            <a:spLocks noGrp="1"/>
          </p:cNvSpPr>
          <p:nvPr>
            <p:ph type="title"/>
          </p:nvPr>
        </p:nvSpPr>
        <p:spPr>
          <a:xfrm>
            <a:off x="628650" y="128059"/>
            <a:ext cx="7886700" cy="1325563"/>
          </a:xfrm>
        </p:spPr>
        <p:txBody>
          <a:bodyPr/>
          <a:lstStyle/>
          <a:p>
            <a:pPr algn="ctr"/>
            <a:r>
              <a:rPr lang="en-US" b="1">
                <a:latin typeface="Century Gothic" panose="020B0502020202020204" pitchFamily="34" charset="0"/>
              </a:rPr>
              <a:t>Build a Calf</a:t>
            </a:r>
            <a:br>
              <a:rPr lang="en-US" b="1">
                <a:latin typeface="Century Gothic" panose="020B0502020202020204" pitchFamily="34" charset="0"/>
              </a:rPr>
            </a:br>
            <a:r>
              <a:rPr lang="en-US" b="1">
                <a:latin typeface="Century Gothic" panose="020B0502020202020204" pitchFamily="34" charset="0"/>
              </a:rPr>
              <a:t>~Science and Math~</a:t>
            </a:r>
          </a:p>
        </p:txBody>
      </p:sp>
      <p:sp>
        <p:nvSpPr>
          <p:cNvPr id="3" name="Content Placeholder 2">
            <a:extLst>
              <a:ext uri="{FF2B5EF4-FFF2-40B4-BE49-F238E27FC236}">
                <a16:creationId xmlns:a16="http://schemas.microsoft.com/office/drawing/2014/main" id="{8B5F58FE-0BCF-4813-AF62-9C256A35C6D0}"/>
              </a:ext>
            </a:extLst>
          </p:cNvPr>
          <p:cNvSpPr>
            <a:spLocks noGrp="1"/>
          </p:cNvSpPr>
          <p:nvPr>
            <p:ph idx="1"/>
          </p:nvPr>
        </p:nvSpPr>
        <p:spPr>
          <a:xfrm>
            <a:off x="414161" y="1938514"/>
            <a:ext cx="3153128" cy="1019175"/>
          </a:xfrm>
        </p:spPr>
        <p:txBody>
          <a:bodyPr/>
          <a:lstStyle/>
          <a:p>
            <a:r>
              <a:rPr lang="en-US"/>
              <a:t>How do farmers use genetics?</a:t>
            </a:r>
          </a:p>
        </p:txBody>
      </p:sp>
      <p:sp>
        <p:nvSpPr>
          <p:cNvPr id="5" name="TextBox 4">
            <a:extLst>
              <a:ext uri="{FF2B5EF4-FFF2-40B4-BE49-F238E27FC236}">
                <a16:creationId xmlns:a16="http://schemas.microsoft.com/office/drawing/2014/main" id="{073D4EFA-8EE1-446B-A948-71B0203C090A}"/>
              </a:ext>
            </a:extLst>
          </p:cNvPr>
          <p:cNvSpPr txBox="1"/>
          <p:nvPr/>
        </p:nvSpPr>
        <p:spPr>
          <a:xfrm>
            <a:off x="335139" y="3442581"/>
            <a:ext cx="3028950" cy="1815882"/>
          </a:xfrm>
          <a:prstGeom prst="rect">
            <a:avLst/>
          </a:prstGeom>
          <a:noFill/>
        </p:spPr>
        <p:txBody>
          <a:bodyPr wrap="square">
            <a:spAutoFit/>
          </a:bodyPr>
          <a:lstStyle/>
          <a:p>
            <a:pPr marL="285750" indent="-285750">
              <a:buFont typeface="Arial" panose="020B0604020202020204" pitchFamily="34" charset="0"/>
              <a:buChar char="•"/>
            </a:pPr>
            <a:r>
              <a:rPr lang="en-US" sz="2800"/>
              <a:t>What type of genetics are used with dairy production?</a:t>
            </a:r>
          </a:p>
        </p:txBody>
      </p:sp>
      <p:pic>
        <p:nvPicPr>
          <p:cNvPr id="8" name="Picture 7">
            <a:extLst>
              <a:ext uri="{FF2B5EF4-FFF2-40B4-BE49-F238E27FC236}">
                <a16:creationId xmlns:a16="http://schemas.microsoft.com/office/drawing/2014/main" id="{1E201206-4B04-4F34-A8C4-89A36F733CF8}"/>
              </a:ext>
            </a:extLst>
          </p:cNvPr>
          <p:cNvPicPr>
            <a:picLocks noChangeAspect="1"/>
          </p:cNvPicPr>
          <p:nvPr/>
        </p:nvPicPr>
        <p:blipFill rotWithShape="1">
          <a:blip r:embed="rId3"/>
          <a:srcRect l="27304" r="35406" b="46146"/>
          <a:stretch/>
        </p:blipFill>
        <p:spPr>
          <a:xfrm>
            <a:off x="3865574" y="1557787"/>
            <a:ext cx="4864265" cy="4685049"/>
          </a:xfrm>
          <a:prstGeom prst="rect">
            <a:avLst/>
          </a:prstGeom>
        </p:spPr>
      </p:pic>
    </p:spTree>
    <p:extLst>
      <p:ext uri="{BB962C8B-B14F-4D97-AF65-F5344CB8AC3E}">
        <p14:creationId xmlns:p14="http://schemas.microsoft.com/office/powerpoint/2010/main" val="197505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l Animals">
  <a:themeElements>
    <a:clrScheme name="Animal U">
      <a:dk1>
        <a:sysClr val="windowText" lastClr="000000"/>
      </a:dk1>
      <a:lt1>
        <a:sysClr val="window" lastClr="FFFFFF"/>
      </a:lt1>
      <a:dk2>
        <a:srgbClr val="3A3838"/>
      </a:dk2>
      <a:lt2>
        <a:srgbClr val="FFFFFF"/>
      </a:lt2>
      <a:accent1>
        <a:srgbClr val="009FDE"/>
      </a:accent1>
      <a:accent2>
        <a:srgbClr val="ED7D31"/>
      </a:accent2>
      <a:accent3>
        <a:srgbClr val="A5A5A5"/>
      </a:accent3>
      <a:accent4>
        <a:srgbClr val="FFC000"/>
      </a:accent4>
      <a:accent5>
        <a:srgbClr val="5B9BD5"/>
      </a:accent5>
      <a:accent6>
        <a:srgbClr val="70AD47"/>
      </a:accent6>
      <a:hlink>
        <a:srgbClr val="0086BC"/>
      </a:hlink>
      <a:folHlink>
        <a:srgbClr val="616C83"/>
      </a:folHlink>
    </a:clrScheme>
    <a:fontScheme name="Animal U">
      <a:majorFont>
        <a:latin typeface="Peckham SemiBold"/>
        <a:ea typeface=""/>
        <a:cs typeface=""/>
      </a:majorFont>
      <a:minorFont>
        <a:latin typeface="Peck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653</Words>
  <Application>Microsoft Office PowerPoint</Application>
  <PresentationFormat>On-screen Show (4:3)</PresentationFormat>
  <Paragraphs>116</Paragraphs>
  <Slides>18</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Arial</vt:lpstr>
      <vt:lpstr>Calibri</vt:lpstr>
      <vt:lpstr>Calibri Light</vt:lpstr>
      <vt:lpstr>Century Gothic</vt:lpstr>
      <vt:lpstr>Peckham</vt:lpstr>
      <vt:lpstr>Peckham Black</vt:lpstr>
      <vt:lpstr>Peckham SemiBold</vt:lpstr>
      <vt:lpstr>Office Theme</vt:lpstr>
      <vt:lpstr>All Animals</vt:lpstr>
      <vt:lpstr>1_Office Theme</vt:lpstr>
      <vt:lpstr>PowerPoint Presentation</vt:lpstr>
      <vt:lpstr>PowerPoint Presentation</vt:lpstr>
      <vt:lpstr>What is Agriculture?</vt:lpstr>
      <vt:lpstr>Literacy Enrichment</vt:lpstr>
      <vt:lpstr>My Family’s Farm</vt:lpstr>
      <vt:lpstr>Core Subject Enrichment</vt:lpstr>
      <vt:lpstr>Seed Germination Necklace ~Science~</vt:lpstr>
      <vt:lpstr>Seed Germination Necklace ~Science~</vt:lpstr>
      <vt:lpstr>Build a Calf ~Science and Math~</vt:lpstr>
      <vt:lpstr>Build a Calf ~Science and Math~</vt:lpstr>
      <vt:lpstr>Build a Calf ~Science and Math~</vt:lpstr>
      <vt:lpstr>Product of Dairy Cattle</vt:lpstr>
      <vt:lpstr>Making Butter ~STEM~</vt:lpstr>
      <vt:lpstr>Butter Today</vt:lpstr>
      <vt:lpstr>Making Butter ~STEM~</vt:lpstr>
      <vt:lpstr>IALF Resources</vt:lpstr>
      <vt:lpstr>After School Professional Development Funds: Invite Us Out!</vt:lpstr>
      <vt:lpstr>Get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 Present, and Future of Agriculture</dc:title>
  <dc:creator>Chrissy Rhodes</dc:creator>
  <cp:lastModifiedBy>Cathryn Carney</cp:lastModifiedBy>
  <cp:revision>1</cp:revision>
  <cp:lastPrinted>2021-08-06T19:51:41Z</cp:lastPrinted>
  <dcterms:created xsi:type="dcterms:W3CDTF">2019-05-24T21:43:43Z</dcterms:created>
  <dcterms:modified xsi:type="dcterms:W3CDTF">2021-09-24T14:49:03Z</dcterms:modified>
</cp:coreProperties>
</file>