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webextensions/webextension1.xml" ContentType="application/vnd.ms-office.webextension+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7" r:id="rId5"/>
    <p:sldId id="296" r:id="rId6"/>
    <p:sldId id="259" r:id="rId7"/>
    <p:sldId id="284" r:id="rId8"/>
    <p:sldId id="295" r:id="rId9"/>
    <p:sldId id="262" r:id="rId10"/>
    <p:sldId id="263" r:id="rId11"/>
    <p:sldId id="264" r:id="rId12"/>
    <p:sldId id="265" r:id="rId13"/>
    <p:sldId id="266" r:id="rId14"/>
    <p:sldId id="267" r:id="rId15"/>
    <p:sldId id="268" r:id="rId16"/>
    <p:sldId id="292" r:id="rId17"/>
    <p:sldId id="293" r:id="rId18"/>
    <p:sldId id="270" r:id="rId19"/>
    <p:sldId id="285" r:id="rId20"/>
    <p:sldId id="271" r:id="rId21"/>
    <p:sldId id="272" r:id="rId22"/>
    <p:sldId id="294" r:id="rId23"/>
    <p:sldId id="273" r:id="rId24"/>
    <p:sldId id="275" r:id="rId25"/>
    <p:sldId id="276" r:id="rId26"/>
    <p:sldId id="274" r:id="rId27"/>
    <p:sldId id="277" r:id="rId28"/>
    <p:sldId id="278" r:id="rId29"/>
    <p:sldId id="279" r:id="rId30"/>
    <p:sldId id="280" r:id="rId31"/>
    <p:sldId id="281" r:id="rId32"/>
    <p:sldId id="282" r:id="rId33"/>
    <p:sldId id="286" r:id="rId34"/>
    <p:sldId id="269" r:id="rId35"/>
    <p:sldId id="287" r:id="rId36"/>
    <p:sldId id="288" r:id="rId37"/>
    <p:sldId id="290"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29"/>
    <p:restoredTop sz="95255"/>
  </p:normalViewPr>
  <p:slideViewPr>
    <p:cSldViewPr snapToGrid="0" snapToObjects="1">
      <p:cViewPr varScale="1">
        <p:scale>
          <a:sx n="69" d="100"/>
          <a:sy n="69" d="100"/>
        </p:scale>
        <p:origin x="21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C76BA-2F52-45BD-9123-A5FB7511B5BA}"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533C10FA-BD4B-4540-9423-C76435EA9882}">
      <dgm:prSet/>
      <dgm:spPr/>
      <dgm:t>
        <a:bodyPr/>
        <a:lstStyle/>
        <a:p>
          <a:pPr>
            <a:lnSpc>
              <a:spcPct val="100000"/>
            </a:lnSpc>
          </a:pPr>
          <a:r>
            <a:rPr lang="en-US" dirty="0"/>
            <a:t>BCSD PIECES Afterschool Program</a:t>
          </a:r>
        </a:p>
      </dgm:t>
    </dgm:pt>
    <dgm:pt modelId="{F874764E-4133-4174-92C9-34BDF7FA7E38}" type="parTrans" cxnId="{CC328CB1-86A6-42C8-99D7-F73E7676F44B}">
      <dgm:prSet/>
      <dgm:spPr/>
      <dgm:t>
        <a:bodyPr/>
        <a:lstStyle/>
        <a:p>
          <a:endParaRPr lang="en-US"/>
        </a:p>
      </dgm:t>
    </dgm:pt>
    <dgm:pt modelId="{657FD368-87AE-43D2-ACFD-E1AEE05A16DB}" type="sibTrans" cxnId="{CC328CB1-86A6-42C8-99D7-F73E7676F44B}">
      <dgm:prSet/>
      <dgm:spPr/>
      <dgm:t>
        <a:bodyPr/>
        <a:lstStyle/>
        <a:p>
          <a:endParaRPr lang="en-US"/>
        </a:p>
      </dgm:t>
    </dgm:pt>
    <dgm:pt modelId="{B1E72775-E4F0-4D49-BB5C-A1C6787D3B26}">
      <dgm:prSet/>
      <dgm:spPr/>
      <dgm:t>
        <a:bodyPr/>
        <a:lstStyle/>
        <a:p>
          <a:pPr>
            <a:lnSpc>
              <a:spcPct val="100000"/>
            </a:lnSpc>
          </a:pPr>
          <a:r>
            <a:rPr lang="en-US" dirty="0"/>
            <a:t>BCSD Director of Curriculum</a:t>
          </a:r>
        </a:p>
      </dgm:t>
    </dgm:pt>
    <dgm:pt modelId="{2A13641B-753A-4C15-B9E6-4958CDEDEA1E}" type="parTrans" cxnId="{BC063568-FFB7-4590-9C84-56F9B19FC414}">
      <dgm:prSet/>
      <dgm:spPr/>
      <dgm:t>
        <a:bodyPr/>
        <a:lstStyle/>
        <a:p>
          <a:endParaRPr lang="en-US"/>
        </a:p>
      </dgm:t>
    </dgm:pt>
    <dgm:pt modelId="{6D64C94B-A60F-4720-8B10-DFCA4B8EE01D}" type="sibTrans" cxnId="{BC063568-FFB7-4590-9C84-56F9B19FC414}">
      <dgm:prSet/>
      <dgm:spPr/>
      <dgm:t>
        <a:bodyPr/>
        <a:lstStyle/>
        <a:p>
          <a:endParaRPr lang="en-US"/>
        </a:p>
      </dgm:t>
    </dgm:pt>
    <dgm:pt modelId="{85ABF6CE-CCF9-4B30-B319-81BE5F8828C0}" type="pres">
      <dgm:prSet presAssocID="{B4EC76BA-2F52-45BD-9123-A5FB7511B5BA}" presName="root" presStyleCnt="0">
        <dgm:presLayoutVars>
          <dgm:dir/>
          <dgm:resizeHandles val="exact"/>
        </dgm:presLayoutVars>
      </dgm:prSet>
      <dgm:spPr/>
    </dgm:pt>
    <dgm:pt modelId="{4100359B-9797-4F99-83CD-6EA14B4726A9}" type="pres">
      <dgm:prSet presAssocID="{533C10FA-BD4B-4540-9423-C76435EA9882}" presName="compNode" presStyleCnt="0"/>
      <dgm:spPr/>
    </dgm:pt>
    <dgm:pt modelId="{6E08AD4D-0E62-48EF-8501-33E0B49AF5A8}" type="pres">
      <dgm:prSet presAssocID="{533C10FA-BD4B-4540-9423-C76435EA9882}" presName="bgRect" presStyleLbl="bgShp" presStyleIdx="0" presStyleCnt="2"/>
      <dgm:spPr/>
    </dgm:pt>
    <dgm:pt modelId="{0A2C48C5-1F79-4322-A168-866924968C51}" type="pres">
      <dgm:prSet presAssocID="{533C10FA-BD4B-4540-9423-C76435EA98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19114753-BCAF-482F-95DB-F80C3686B1A8}" type="pres">
      <dgm:prSet presAssocID="{533C10FA-BD4B-4540-9423-C76435EA9882}" presName="spaceRect" presStyleCnt="0"/>
      <dgm:spPr/>
    </dgm:pt>
    <dgm:pt modelId="{4207F919-7ECB-46B2-AFF4-007860EA08F9}" type="pres">
      <dgm:prSet presAssocID="{533C10FA-BD4B-4540-9423-C76435EA9882}" presName="parTx" presStyleLbl="revTx" presStyleIdx="0" presStyleCnt="2">
        <dgm:presLayoutVars>
          <dgm:chMax val="0"/>
          <dgm:chPref val="0"/>
        </dgm:presLayoutVars>
      </dgm:prSet>
      <dgm:spPr/>
    </dgm:pt>
    <dgm:pt modelId="{92291EF3-D3D9-4450-B446-6BD7BEB34592}" type="pres">
      <dgm:prSet presAssocID="{657FD368-87AE-43D2-ACFD-E1AEE05A16DB}" presName="sibTrans" presStyleCnt="0"/>
      <dgm:spPr/>
    </dgm:pt>
    <dgm:pt modelId="{F62553CF-F4ED-45FB-9167-E3019DABAE8A}" type="pres">
      <dgm:prSet presAssocID="{B1E72775-E4F0-4D49-BB5C-A1C6787D3B26}" presName="compNode" presStyleCnt="0"/>
      <dgm:spPr/>
    </dgm:pt>
    <dgm:pt modelId="{88FABC58-E8F3-40A7-9532-8EE5C2462B01}" type="pres">
      <dgm:prSet presAssocID="{B1E72775-E4F0-4D49-BB5C-A1C6787D3B26}" presName="bgRect" presStyleLbl="bgShp" presStyleIdx="1" presStyleCnt="2"/>
      <dgm:spPr/>
    </dgm:pt>
    <dgm:pt modelId="{BDDDCA2C-D69F-49F0-9A72-4EC2749E1681}" type="pres">
      <dgm:prSet presAssocID="{B1E72775-E4F0-4D49-BB5C-A1C6787D3B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F664285-4B8B-45D3-BD3A-789F5C3DC3DA}" type="pres">
      <dgm:prSet presAssocID="{B1E72775-E4F0-4D49-BB5C-A1C6787D3B26}" presName="spaceRect" presStyleCnt="0"/>
      <dgm:spPr/>
    </dgm:pt>
    <dgm:pt modelId="{54CE7401-547B-4AE4-8F0D-C1BD74218548}" type="pres">
      <dgm:prSet presAssocID="{B1E72775-E4F0-4D49-BB5C-A1C6787D3B26}" presName="parTx" presStyleLbl="revTx" presStyleIdx="1" presStyleCnt="2">
        <dgm:presLayoutVars>
          <dgm:chMax val="0"/>
          <dgm:chPref val="0"/>
        </dgm:presLayoutVars>
      </dgm:prSet>
      <dgm:spPr/>
    </dgm:pt>
  </dgm:ptLst>
  <dgm:cxnLst>
    <dgm:cxn modelId="{DD601D46-8464-8F45-9D6C-64655119BB2D}" type="presOf" srcId="{B1E72775-E4F0-4D49-BB5C-A1C6787D3B26}" destId="{54CE7401-547B-4AE4-8F0D-C1BD74218548}" srcOrd="0" destOrd="0" presId="urn:microsoft.com/office/officeart/2018/2/layout/IconVerticalSolidList"/>
    <dgm:cxn modelId="{BC063568-FFB7-4590-9C84-56F9B19FC414}" srcId="{B4EC76BA-2F52-45BD-9123-A5FB7511B5BA}" destId="{B1E72775-E4F0-4D49-BB5C-A1C6787D3B26}" srcOrd="1" destOrd="0" parTransId="{2A13641B-753A-4C15-B9E6-4958CDEDEA1E}" sibTransId="{6D64C94B-A60F-4720-8B10-DFCA4B8EE01D}"/>
    <dgm:cxn modelId="{6EAFFD97-0CC3-2948-B512-36D8A2BA6652}" type="presOf" srcId="{B4EC76BA-2F52-45BD-9123-A5FB7511B5BA}" destId="{85ABF6CE-CCF9-4B30-B319-81BE5F8828C0}" srcOrd="0" destOrd="0" presId="urn:microsoft.com/office/officeart/2018/2/layout/IconVerticalSolidList"/>
    <dgm:cxn modelId="{E0081EA0-1E92-FD45-8F52-1FAAC39B2CFF}" type="presOf" srcId="{533C10FA-BD4B-4540-9423-C76435EA9882}" destId="{4207F919-7ECB-46B2-AFF4-007860EA08F9}" srcOrd="0" destOrd="0" presId="urn:microsoft.com/office/officeart/2018/2/layout/IconVerticalSolidList"/>
    <dgm:cxn modelId="{CC328CB1-86A6-42C8-99D7-F73E7676F44B}" srcId="{B4EC76BA-2F52-45BD-9123-A5FB7511B5BA}" destId="{533C10FA-BD4B-4540-9423-C76435EA9882}" srcOrd="0" destOrd="0" parTransId="{F874764E-4133-4174-92C9-34BDF7FA7E38}" sibTransId="{657FD368-87AE-43D2-ACFD-E1AEE05A16DB}"/>
    <dgm:cxn modelId="{D03D7B17-B3F1-384E-8142-876F06061B67}" type="presParOf" srcId="{85ABF6CE-CCF9-4B30-B319-81BE5F8828C0}" destId="{4100359B-9797-4F99-83CD-6EA14B4726A9}" srcOrd="0" destOrd="0" presId="urn:microsoft.com/office/officeart/2018/2/layout/IconVerticalSolidList"/>
    <dgm:cxn modelId="{13BA95DA-E89F-2444-AE3A-62D444924E4F}" type="presParOf" srcId="{4100359B-9797-4F99-83CD-6EA14B4726A9}" destId="{6E08AD4D-0E62-48EF-8501-33E0B49AF5A8}" srcOrd="0" destOrd="0" presId="urn:microsoft.com/office/officeart/2018/2/layout/IconVerticalSolidList"/>
    <dgm:cxn modelId="{2C39D9C7-1884-1A41-925B-9D8F2201E290}" type="presParOf" srcId="{4100359B-9797-4F99-83CD-6EA14B4726A9}" destId="{0A2C48C5-1F79-4322-A168-866924968C51}" srcOrd="1" destOrd="0" presId="urn:microsoft.com/office/officeart/2018/2/layout/IconVerticalSolidList"/>
    <dgm:cxn modelId="{E38C47AB-FDFF-154B-86DA-A6779E346443}" type="presParOf" srcId="{4100359B-9797-4F99-83CD-6EA14B4726A9}" destId="{19114753-BCAF-482F-95DB-F80C3686B1A8}" srcOrd="2" destOrd="0" presId="urn:microsoft.com/office/officeart/2018/2/layout/IconVerticalSolidList"/>
    <dgm:cxn modelId="{38F3B621-91D1-0545-9C3A-59AB9BE4E96B}" type="presParOf" srcId="{4100359B-9797-4F99-83CD-6EA14B4726A9}" destId="{4207F919-7ECB-46B2-AFF4-007860EA08F9}" srcOrd="3" destOrd="0" presId="urn:microsoft.com/office/officeart/2018/2/layout/IconVerticalSolidList"/>
    <dgm:cxn modelId="{38FA4BDE-1BE9-BF44-9143-CB7D6730C88B}" type="presParOf" srcId="{85ABF6CE-CCF9-4B30-B319-81BE5F8828C0}" destId="{92291EF3-D3D9-4450-B446-6BD7BEB34592}" srcOrd="1" destOrd="0" presId="urn:microsoft.com/office/officeart/2018/2/layout/IconVerticalSolidList"/>
    <dgm:cxn modelId="{FF8FCC52-CF56-D14B-97E1-7967949B1987}" type="presParOf" srcId="{85ABF6CE-CCF9-4B30-B319-81BE5F8828C0}" destId="{F62553CF-F4ED-45FB-9167-E3019DABAE8A}" srcOrd="2" destOrd="0" presId="urn:microsoft.com/office/officeart/2018/2/layout/IconVerticalSolidList"/>
    <dgm:cxn modelId="{C7D898AF-4EE4-2348-9138-30BBC93DF7BC}" type="presParOf" srcId="{F62553CF-F4ED-45FB-9167-E3019DABAE8A}" destId="{88FABC58-E8F3-40A7-9532-8EE5C2462B01}" srcOrd="0" destOrd="0" presId="urn:microsoft.com/office/officeart/2018/2/layout/IconVerticalSolidList"/>
    <dgm:cxn modelId="{E4E600BF-DF1C-C342-ACC7-36CF0ADBE910}" type="presParOf" srcId="{F62553CF-F4ED-45FB-9167-E3019DABAE8A}" destId="{BDDDCA2C-D69F-49F0-9A72-4EC2749E1681}" srcOrd="1" destOrd="0" presId="urn:microsoft.com/office/officeart/2018/2/layout/IconVerticalSolidList"/>
    <dgm:cxn modelId="{EC5353B0-B92B-4544-AD29-37F8CBF69C00}" type="presParOf" srcId="{F62553CF-F4ED-45FB-9167-E3019DABAE8A}" destId="{0F664285-4B8B-45D3-BD3A-789F5C3DC3DA}" srcOrd="2" destOrd="0" presId="urn:microsoft.com/office/officeart/2018/2/layout/IconVerticalSolidList"/>
    <dgm:cxn modelId="{2580F55E-9FBC-8044-857B-DCE74AA7264A}" type="presParOf" srcId="{F62553CF-F4ED-45FB-9167-E3019DABAE8A}" destId="{54CE7401-547B-4AE4-8F0D-C1BD7421854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ACAAD6-6747-4C58-AB23-6C7246E60168}"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17C12D7E-0BC3-4678-BF4B-E42F984DBF4C}">
      <dgm:prSet/>
      <dgm:spPr/>
      <dgm:t>
        <a:bodyPr/>
        <a:lstStyle/>
        <a:p>
          <a:r>
            <a:rPr lang="en-US"/>
            <a:t>Essential Kits - Each student will receive a kit containing 36 different lessons (12 - Math, 12 - Science, 12 - Language Arts). These lessons represent approximately 36 hours of programming. The kits contain the materials the students need to do the activities and variations for at home, on Zoom, and with other students. The cost will be $50 per kit plus shipping and has to be ordered in sets of six. (PDFs lessons only are $20 per student) Sample lesson CLICK HERE.</a:t>
          </a:r>
        </a:p>
      </dgm:t>
    </dgm:pt>
    <dgm:pt modelId="{02A6FAAC-433E-4179-B79B-3F8F8E6D4357}" type="parTrans" cxnId="{CB9CE682-4212-45F9-8B2B-92F034CF0912}">
      <dgm:prSet/>
      <dgm:spPr/>
      <dgm:t>
        <a:bodyPr/>
        <a:lstStyle/>
        <a:p>
          <a:endParaRPr lang="en-US"/>
        </a:p>
      </dgm:t>
    </dgm:pt>
    <dgm:pt modelId="{1E24B178-FEA0-4161-B490-DA95005BD2E8}" type="sibTrans" cxnId="{CB9CE682-4212-45F9-8B2B-92F034CF0912}">
      <dgm:prSet/>
      <dgm:spPr/>
      <dgm:t>
        <a:bodyPr/>
        <a:lstStyle/>
        <a:p>
          <a:endParaRPr lang="en-US"/>
        </a:p>
      </dgm:t>
    </dgm:pt>
    <dgm:pt modelId="{986DE579-94AE-4565-9133-F75CC036F3A4}">
      <dgm:prSet/>
      <dgm:spPr/>
      <dgm:t>
        <a:bodyPr/>
        <a:lstStyle/>
        <a:p>
          <a:r>
            <a:rPr lang="en-US"/>
            <a:t>Project Kits - Each student will receive a kit of high quality art supplies and 6 comprehensive art lessons, each designed to be completed over the course of a week. The art projects are designed for students of all artistic abilities and incorporate elements of STEAM. Culminating activity questions are included for students to reflect on how each activity incorporated elements of STEAM. The cost for each Project kit is $150 per kit plus shipping and has to be ordered in sets of six. (PDFs lessons only are $20 per student) Sample lesson CLICK HERE.</a:t>
          </a:r>
        </a:p>
      </dgm:t>
    </dgm:pt>
    <dgm:pt modelId="{A353D4FD-666D-4836-A1B0-6E186E2604AE}" type="parTrans" cxnId="{C9592AA6-7DEB-47A4-9BFF-A80A5F90B63D}">
      <dgm:prSet/>
      <dgm:spPr/>
      <dgm:t>
        <a:bodyPr/>
        <a:lstStyle/>
        <a:p>
          <a:endParaRPr lang="en-US"/>
        </a:p>
      </dgm:t>
    </dgm:pt>
    <dgm:pt modelId="{7B604B0E-DE69-4B95-99DA-D563CCE1C36F}" type="sibTrans" cxnId="{C9592AA6-7DEB-47A4-9BFF-A80A5F90B63D}">
      <dgm:prSet/>
      <dgm:spPr/>
      <dgm:t>
        <a:bodyPr/>
        <a:lstStyle/>
        <a:p>
          <a:endParaRPr lang="en-US"/>
        </a:p>
      </dgm:t>
    </dgm:pt>
    <dgm:pt modelId="{8DBF3845-AD57-1B4B-8441-06F20C4EFE1C}" type="pres">
      <dgm:prSet presAssocID="{E7ACAAD6-6747-4C58-AB23-6C7246E60168}" presName="hierChild1" presStyleCnt="0">
        <dgm:presLayoutVars>
          <dgm:chPref val="1"/>
          <dgm:dir/>
          <dgm:animOne val="branch"/>
          <dgm:animLvl val="lvl"/>
          <dgm:resizeHandles/>
        </dgm:presLayoutVars>
      </dgm:prSet>
      <dgm:spPr/>
    </dgm:pt>
    <dgm:pt modelId="{9A6B3114-3805-0C42-AC0B-955D59C6A5A5}" type="pres">
      <dgm:prSet presAssocID="{17C12D7E-0BC3-4678-BF4B-E42F984DBF4C}" presName="hierRoot1" presStyleCnt="0"/>
      <dgm:spPr/>
    </dgm:pt>
    <dgm:pt modelId="{728576DC-3754-8E4B-9070-6E8B301D2CC2}" type="pres">
      <dgm:prSet presAssocID="{17C12D7E-0BC3-4678-BF4B-E42F984DBF4C}" presName="composite" presStyleCnt="0"/>
      <dgm:spPr/>
    </dgm:pt>
    <dgm:pt modelId="{FDBC2BFE-3FF1-4347-9B79-985C1B976E1B}" type="pres">
      <dgm:prSet presAssocID="{17C12D7E-0BC3-4678-BF4B-E42F984DBF4C}" presName="background" presStyleLbl="node0" presStyleIdx="0" presStyleCnt="2"/>
      <dgm:spPr/>
    </dgm:pt>
    <dgm:pt modelId="{4D911AD9-B1B2-BE40-AF79-71813792FECD}" type="pres">
      <dgm:prSet presAssocID="{17C12D7E-0BC3-4678-BF4B-E42F984DBF4C}" presName="text" presStyleLbl="fgAcc0" presStyleIdx="0" presStyleCnt="2">
        <dgm:presLayoutVars>
          <dgm:chPref val="3"/>
        </dgm:presLayoutVars>
      </dgm:prSet>
      <dgm:spPr/>
    </dgm:pt>
    <dgm:pt modelId="{3B8F0FCC-F3C8-4A44-96F3-876BC4AB9560}" type="pres">
      <dgm:prSet presAssocID="{17C12D7E-0BC3-4678-BF4B-E42F984DBF4C}" presName="hierChild2" presStyleCnt="0"/>
      <dgm:spPr/>
    </dgm:pt>
    <dgm:pt modelId="{07CDEC1F-C2EA-F145-8F6A-CBF4CD1C38C7}" type="pres">
      <dgm:prSet presAssocID="{986DE579-94AE-4565-9133-F75CC036F3A4}" presName="hierRoot1" presStyleCnt="0"/>
      <dgm:spPr/>
    </dgm:pt>
    <dgm:pt modelId="{7073FAE1-1E99-1D4E-ABCD-7E5DCB8075A5}" type="pres">
      <dgm:prSet presAssocID="{986DE579-94AE-4565-9133-F75CC036F3A4}" presName="composite" presStyleCnt="0"/>
      <dgm:spPr/>
    </dgm:pt>
    <dgm:pt modelId="{7746D64A-3C07-D140-924F-1A2F6B3CE64F}" type="pres">
      <dgm:prSet presAssocID="{986DE579-94AE-4565-9133-F75CC036F3A4}" presName="background" presStyleLbl="node0" presStyleIdx="1" presStyleCnt="2"/>
      <dgm:spPr/>
    </dgm:pt>
    <dgm:pt modelId="{BC83ED09-C632-F04D-A9E5-F90EF67D44D9}" type="pres">
      <dgm:prSet presAssocID="{986DE579-94AE-4565-9133-F75CC036F3A4}" presName="text" presStyleLbl="fgAcc0" presStyleIdx="1" presStyleCnt="2">
        <dgm:presLayoutVars>
          <dgm:chPref val="3"/>
        </dgm:presLayoutVars>
      </dgm:prSet>
      <dgm:spPr/>
    </dgm:pt>
    <dgm:pt modelId="{D49C41A5-B718-A645-BC07-4B11FB863CAD}" type="pres">
      <dgm:prSet presAssocID="{986DE579-94AE-4565-9133-F75CC036F3A4}" presName="hierChild2" presStyleCnt="0"/>
      <dgm:spPr/>
    </dgm:pt>
  </dgm:ptLst>
  <dgm:cxnLst>
    <dgm:cxn modelId="{C6038C0F-43A5-DD4E-88E7-A825F8946744}" type="presOf" srcId="{17C12D7E-0BC3-4678-BF4B-E42F984DBF4C}" destId="{4D911AD9-B1B2-BE40-AF79-71813792FECD}" srcOrd="0" destOrd="0" presId="urn:microsoft.com/office/officeart/2005/8/layout/hierarchy1"/>
    <dgm:cxn modelId="{37A91F2A-C09E-B445-A5B9-58DA1DBF773D}" type="presOf" srcId="{986DE579-94AE-4565-9133-F75CC036F3A4}" destId="{BC83ED09-C632-F04D-A9E5-F90EF67D44D9}" srcOrd="0" destOrd="0" presId="urn:microsoft.com/office/officeart/2005/8/layout/hierarchy1"/>
    <dgm:cxn modelId="{CB9CE682-4212-45F9-8B2B-92F034CF0912}" srcId="{E7ACAAD6-6747-4C58-AB23-6C7246E60168}" destId="{17C12D7E-0BC3-4678-BF4B-E42F984DBF4C}" srcOrd="0" destOrd="0" parTransId="{02A6FAAC-433E-4179-B79B-3F8F8E6D4357}" sibTransId="{1E24B178-FEA0-4161-B490-DA95005BD2E8}"/>
    <dgm:cxn modelId="{2EABFD88-485C-084F-B43E-16F6DBDC2657}" type="presOf" srcId="{E7ACAAD6-6747-4C58-AB23-6C7246E60168}" destId="{8DBF3845-AD57-1B4B-8441-06F20C4EFE1C}" srcOrd="0" destOrd="0" presId="urn:microsoft.com/office/officeart/2005/8/layout/hierarchy1"/>
    <dgm:cxn modelId="{C9592AA6-7DEB-47A4-9BFF-A80A5F90B63D}" srcId="{E7ACAAD6-6747-4C58-AB23-6C7246E60168}" destId="{986DE579-94AE-4565-9133-F75CC036F3A4}" srcOrd="1" destOrd="0" parTransId="{A353D4FD-666D-4836-A1B0-6E186E2604AE}" sibTransId="{7B604B0E-DE69-4B95-99DA-D563CCE1C36F}"/>
    <dgm:cxn modelId="{0E83AC88-7051-1B43-9801-CE16FF3AC1AE}" type="presParOf" srcId="{8DBF3845-AD57-1B4B-8441-06F20C4EFE1C}" destId="{9A6B3114-3805-0C42-AC0B-955D59C6A5A5}" srcOrd="0" destOrd="0" presId="urn:microsoft.com/office/officeart/2005/8/layout/hierarchy1"/>
    <dgm:cxn modelId="{B2FC6F06-E506-E74E-9FC0-03651DDB0ED0}" type="presParOf" srcId="{9A6B3114-3805-0C42-AC0B-955D59C6A5A5}" destId="{728576DC-3754-8E4B-9070-6E8B301D2CC2}" srcOrd="0" destOrd="0" presId="urn:microsoft.com/office/officeart/2005/8/layout/hierarchy1"/>
    <dgm:cxn modelId="{A97C8ACE-CACA-DD44-8336-A8A4CF627212}" type="presParOf" srcId="{728576DC-3754-8E4B-9070-6E8B301D2CC2}" destId="{FDBC2BFE-3FF1-4347-9B79-985C1B976E1B}" srcOrd="0" destOrd="0" presId="urn:microsoft.com/office/officeart/2005/8/layout/hierarchy1"/>
    <dgm:cxn modelId="{BC25C1E2-7792-9547-865C-0AC193DF70E9}" type="presParOf" srcId="{728576DC-3754-8E4B-9070-6E8B301D2CC2}" destId="{4D911AD9-B1B2-BE40-AF79-71813792FECD}" srcOrd="1" destOrd="0" presId="urn:microsoft.com/office/officeart/2005/8/layout/hierarchy1"/>
    <dgm:cxn modelId="{573E91F4-AB98-504C-8A48-BC68C96E5654}" type="presParOf" srcId="{9A6B3114-3805-0C42-AC0B-955D59C6A5A5}" destId="{3B8F0FCC-F3C8-4A44-96F3-876BC4AB9560}" srcOrd="1" destOrd="0" presId="urn:microsoft.com/office/officeart/2005/8/layout/hierarchy1"/>
    <dgm:cxn modelId="{CDF7D4CD-14F3-C247-9E15-5F3457DA53FA}" type="presParOf" srcId="{8DBF3845-AD57-1B4B-8441-06F20C4EFE1C}" destId="{07CDEC1F-C2EA-F145-8F6A-CBF4CD1C38C7}" srcOrd="1" destOrd="0" presId="urn:microsoft.com/office/officeart/2005/8/layout/hierarchy1"/>
    <dgm:cxn modelId="{70C9FE4A-5225-C644-AFA1-221DE1DA5B3D}" type="presParOf" srcId="{07CDEC1F-C2EA-F145-8F6A-CBF4CD1C38C7}" destId="{7073FAE1-1E99-1D4E-ABCD-7E5DCB8075A5}" srcOrd="0" destOrd="0" presId="urn:microsoft.com/office/officeart/2005/8/layout/hierarchy1"/>
    <dgm:cxn modelId="{CB72BE2C-1D03-9B47-B4CF-D1A5CE01609C}" type="presParOf" srcId="{7073FAE1-1E99-1D4E-ABCD-7E5DCB8075A5}" destId="{7746D64A-3C07-D140-924F-1A2F6B3CE64F}" srcOrd="0" destOrd="0" presId="urn:microsoft.com/office/officeart/2005/8/layout/hierarchy1"/>
    <dgm:cxn modelId="{89B6FE4A-06E0-6F48-8F0F-7E49C6B6FF14}" type="presParOf" srcId="{7073FAE1-1E99-1D4E-ABCD-7E5DCB8075A5}" destId="{BC83ED09-C632-F04D-A9E5-F90EF67D44D9}" srcOrd="1" destOrd="0" presId="urn:microsoft.com/office/officeart/2005/8/layout/hierarchy1"/>
    <dgm:cxn modelId="{CEBDBD09-B0A5-404C-A593-08CEA5C42F3B}" type="presParOf" srcId="{07CDEC1F-C2EA-F145-8F6A-CBF4CD1C38C7}" destId="{D49C41A5-B718-A645-BC07-4B11FB863CA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B8280-0F20-CF44-9161-B4C4C145810D}"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5A830E99-73F9-DD44-845E-D77DDC50C007}">
      <dgm:prSet phldrT="[Text]"/>
      <dgm:spPr/>
      <dgm:t>
        <a:bodyPr/>
        <a:lstStyle/>
        <a:p>
          <a:r>
            <a:rPr lang="en-US" dirty="0"/>
            <a:t>A/B</a:t>
          </a:r>
        </a:p>
      </dgm:t>
    </dgm:pt>
    <dgm:pt modelId="{4C2713BB-072C-BB4C-9AC1-EB7D686F2E99}" type="parTrans" cxnId="{426EF428-8837-3543-B55F-CD03E62E91BB}">
      <dgm:prSet/>
      <dgm:spPr/>
      <dgm:t>
        <a:bodyPr/>
        <a:lstStyle/>
        <a:p>
          <a:endParaRPr lang="en-US"/>
        </a:p>
      </dgm:t>
    </dgm:pt>
    <dgm:pt modelId="{2AE057E3-1A56-2A4C-A2CE-21904EAC5D26}" type="sibTrans" cxnId="{426EF428-8837-3543-B55F-CD03E62E91BB}">
      <dgm:prSet/>
      <dgm:spPr/>
      <dgm:t>
        <a:bodyPr/>
        <a:lstStyle/>
        <a:p>
          <a:endParaRPr lang="en-US"/>
        </a:p>
      </dgm:t>
    </dgm:pt>
    <dgm:pt modelId="{833183E1-0834-2A4B-BBC3-151D60E268C5}">
      <dgm:prSet phldrT="[Text]"/>
      <dgm:spPr/>
      <dgm:t>
        <a:bodyPr/>
        <a:lstStyle/>
        <a:p>
          <a:r>
            <a:rPr lang="en-US" dirty="0"/>
            <a:t>Same Lesson 2 days in a row</a:t>
          </a:r>
        </a:p>
      </dgm:t>
    </dgm:pt>
    <dgm:pt modelId="{BAA12900-2BDB-F146-9262-87D092C913E6}" type="parTrans" cxnId="{6446065B-9E7E-6D47-884B-ECB263489252}">
      <dgm:prSet/>
      <dgm:spPr/>
      <dgm:t>
        <a:bodyPr/>
        <a:lstStyle/>
        <a:p>
          <a:endParaRPr lang="en-US"/>
        </a:p>
      </dgm:t>
    </dgm:pt>
    <dgm:pt modelId="{A8D766AB-3F98-0347-8DA4-CE08160A4E54}" type="sibTrans" cxnId="{6446065B-9E7E-6D47-884B-ECB263489252}">
      <dgm:prSet/>
      <dgm:spPr/>
      <dgm:t>
        <a:bodyPr/>
        <a:lstStyle/>
        <a:p>
          <a:endParaRPr lang="en-US"/>
        </a:p>
      </dgm:t>
    </dgm:pt>
    <dgm:pt modelId="{FE3A6E23-3580-0B4F-971E-975E45B63100}">
      <dgm:prSet phldrT="[Text]"/>
      <dgm:spPr/>
      <dgm:t>
        <a:bodyPr/>
        <a:lstStyle/>
        <a:p>
          <a:r>
            <a:rPr lang="en-US" dirty="0"/>
            <a:t>Virtual</a:t>
          </a:r>
        </a:p>
      </dgm:t>
    </dgm:pt>
    <dgm:pt modelId="{30CD825A-95EB-4E42-8CC6-94E7476B0C38}" type="parTrans" cxnId="{E20CB73A-773C-7744-B6FD-C3BF33DCB150}">
      <dgm:prSet/>
      <dgm:spPr/>
      <dgm:t>
        <a:bodyPr/>
        <a:lstStyle/>
        <a:p>
          <a:endParaRPr lang="en-US"/>
        </a:p>
      </dgm:t>
    </dgm:pt>
    <dgm:pt modelId="{F1FEDDBD-B439-A442-AB9B-69E372DD5FDA}" type="sibTrans" cxnId="{E20CB73A-773C-7744-B6FD-C3BF33DCB150}">
      <dgm:prSet/>
      <dgm:spPr/>
      <dgm:t>
        <a:bodyPr/>
        <a:lstStyle/>
        <a:p>
          <a:endParaRPr lang="en-US"/>
        </a:p>
      </dgm:t>
    </dgm:pt>
    <dgm:pt modelId="{74FD7A8B-5A72-8D47-888E-92A719C2CE3E}">
      <dgm:prSet phldrT="[Text]"/>
      <dgm:spPr/>
      <dgm:t>
        <a:bodyPr/>
        <a:lstStyle/>
        <a:p>
          <a:r>
            <a:rPr lang="en-US" dirty="0"/>
            <a:t>Weekly Virtual</a:t>
          </a:r>
        </a:p>
      </dgm:t>
    </dgm:pt>
    <dgm:pt modelId="{55DDF084-8ABF-CF4B-A737-9251B308521D}" type="parTrans" cxnId="{FD012049-8486-2C4C-88E6-F058E99D044F}">
      <dgm:prSet/>
      <dgm:spPr/>
      <dgm:t>
        <a:bodyPr/>
        <a:lstStyle/>
        <a:p>
          <a:endParaRPr lang="en-US"/>
        </a:p>
      </dgm:t>
    </dgm:pt>
    <dgm:pt modelId="{7188AD99-9224-8146-B17C-1A3DD4A2B30E}" type="sibTrans" cxnId="{FD012049-8486-2C4C-88E6-F058E99D044F}">
      <dgm:prSet/>
      <dgm:spPr/>
      <dgm:t>
        <a:bodyPr/>
        <a:lstStyle/>
        <a:p>
          <a:endParaRPr lang="en-US"/>
        </a:p>
      </dgm:t>
    </dgm:pt>
    <dgm:pt modelId="{8A38C7DF-5361-C14F-8215-F86AED5D49D4}">
      <dgm:prSet phldrT="[Text]"/>
      <dgm:spPr/>
      <dgm:t>
        <a:bodyPr/>
        <a:lstStyle/>
        <a:p>
          <a:r>
            <a:rPr lang="en-US" dirty="0"/>
            <a:t>Normal</a:t>
          </a:r>
        </a:p>
      </dgm:t>
    </dgm:pt>
    <dgm:pt modelId="{E0E269D7-4CFD-1B4E-8463-97F17B159E3C}" type="parTrans" cxnId="{7B3C949B-6C24-4D45-AC7C-4D628FCD6D34}">
      <dgm:prSet/>
      <dgm:spPr/>
      <dgm:t>
        <a:bodyPr/>
        <a:lstStyle/>
        <a:p>
          <a:endParaRPr lang="en-US"/>
        </a:p>
      </dgm:t>
    </dgm:pt>
    <dgm:pt modelId="{D0864768-C7A8-FA4F-8902-B3051DE6E00E}" type="sibTrans" cxnId="{7B3C949B-6C24-4D45-AC7C-4D628FCD6D34}">
      <dgm:prSet/>
      <dgm:spPr/>
      <dgm:t>
        <a:bodyPr/>
        <a:lstStyle/>
        <a:p>
          <a:endParaRPr lang="en-US"/>
        </a:p>
      </dgm:t>
    </dgm:pt>
    <dgm:pt modelId="{539E9212-A5B6-A24C-91FC-666934C0C7B2}">
      <dgm:prSet phldrT="[Text]"/>
      <dgm:spPr/>
      <dgm:t>
        <a:bodyPr/>
        <a:lstStyle/>
        <a:p>
          <a:r>
            <a:rPr lang="en-US" dirty="0"/>
            <a:t>Follow typical lesson plan structure</a:t>
          </a:r>
        </a:p>
      </dgm:t>
    </dgm:pt>
    <dgm:pt modelId="{096327A3-C4D2-FA49-85C6-20A6CCDDC867}" type="parTrans" cxnId="{F329F90E-332E-0C43-8F14-977A2F2C4227}">
      <dgm:prSet/>
      <dgm:spPr/>
      <dgm:t>
        <a:bodyPr/>
        <a:lstStyle/>
        <a:p>
          <a:endParaRPr lang="en-US"/>
        </a:p>
      </dgm:t>
    </dgm:pt>
    <dgm:pt modelId="{82BD6E7F-E415-E747-AB46-071959EEA0F2}" type="sibTrans" cxnId="{F329F90E-332E-0C43-8F14-977A2F2C4227}">
      <dgm:prSet/>
      <dgm:spPr/>
      <dgm:t>
        <a:bodyPr/>
        <a:lstStyle/>
        <a:p>
          <a:endParaRPr lang="en-US"/>
        </a:p>
      </dgm:t>
    </dgm:pt>
    <dgm:pt modelId="{5E5CEEDA-2830-2D41-B9AE-2F19CD294D89}">
      <dgm:prSet phldrT="[Text]"/>
      <dgm:spPr/>
      <dgm:t>
        <a:bodyPr/>
        <a:lstStyle/>
        <a:p>
          <a:r>
            <a:rPr lang="en-US" dirty="0"/>
            <a:t>Hybrid</a:t>
          </a:r>
        </a:p>
      </dgm:t>
    </dgm:pt>
    <dgm:pt modelId="{6FC9C9E7-3404-324D-966E-647687D0BC6F}" type="parTrans" cxnId="{E5452B2E-59A4-B549-A474-A2B82CDCEB25}">
      <dgm:prSet/>
      <dgm:spPr/>
      <dgm:t>
        <a:bodyPr/>
        <a:lstStyle/>
        <a:p>
          <a:endParaRPr lang="en-US"/>
        </a:p>
      </dgm:t>
    </dgm:pt>
    <dgm:pt modelId="{20C7F18D-39DE-C148-ACFF-79A4CAD070E1}" type="sibTrans" cxnId="{E5452B2E-59A4-B549-A474-A2B82CDCEB25}">
      <dgm:prSet/>
      <dgm:spPr/>
      <dgm:t>
        <a:bodyPr/>
        <a:lstStyle/>
        <a:p>
          <a:endParaRPr lang="en-US"/>
        </a:p>
      </dgm:t>
    </dgm:pt>
    <dgm:pt modelId="{C6A122FB-0529-1A4C-B8D9-1F41A0C11A85}">
      <dgm:prSet phldrT="[Text]"/>
      <dgm:spPr/>
      <dgm:t>
        <a:bodyPr/>
        <a:lstStyle/>
        <a:p>
          <a:r>
            <a:rPr lang="en-US" dirty="0"/>
            <a:t>Weekly Virtual</a:t>
          </a:r>
        </a:p>
      </dgm:t>
    </dgm:pt>
    <dgm:pt modelId="{7B4FAC71-96F0-BA4E-9CF7-8BE694D2E0C2}" type="parTrans" cxnId="{6283D19C-7DFF-B440-8E63-A51CBB4DC3AD}">
      <dgm:prSet/>
      <dgm:spPr/>
      <dgm:t>
        <a:bodyPr/>
        <a:lstStyle/>
        <a:p>
          <a:endParaRPr lang="en-US"/>
        </a:p>
      </dgm:t>
    </dgm:pt>
    <dgm:pt modelId="{DE813DFD-701A-AB41-9AB8-D0BE7CCDCE9D}" type="sibTrans" cxnId="{6283D19C-7DFF-B440-8E63-A51CBB4DC3AD}">
      <dgm:prSet/>
      <dgm:spPr/>
      <dgm:t>
        <a:bodyPr/>
        <a:lstStyle/>
        <a:p>
          <a:endParaRPr lang="en-US"/>
        </a:p>
      </dgm:t>
    </dgm:pt>
    <dgm:pt modelId="{0A825321-B7B9-344D-A7F8-4656C8233D1C}">
      <dgm:prSet phldrT="[Text]"/>
      <dgm:spPr/>
      <dgm:t>
        <a:bodyPr/>
        <a:lstStyle/>
        <a:p>
          <a:r>
            <a:rPr lang="en-US" dirty="0"/>
            <a:t>Virtual Option</a:t>
          </a:r>
        </a:p>
      </dgm:t>
    </dgm:pt>
    <dgm:pt modelId="{5579009D-9C54-BD49-B7BB-779ED9957F59}" type="parTrans" cxnId="{BC893C8A-2025-4C47-ABA6-05F0AB1BDE50}">
      <dgm:prSet/>
      <dgm:spPr/>
      <dgm:t>
        <a:bodyPr/>
        <a:lstStyle/>
        <a:p>
          <a:endParaRPr lang="en-US"/>
        </a:p>
      </dgm:t>
    </dgm:pt>
    <dgm:pt modelId="{0453B1FC-F5A7-4F4B-B3AA-73C7623791E7}" type="sibTrans" cxnId="{BC893C8A-2025-4C47-ABA6-05F0AB1BDE50}">
      <dgm:prSet/>
      <dgm:spPr/>
      <dgm:t>
        <a:bodyPr/>
        <a:lstStyle/>
        <a:p>
          <a:endParaRPr lang="en-US"/>
        </a:p>
      </dgm:t>
    </dgm:pt>
    <dgm:pt modelId="{B617919D-B3D9-CD46-A270-AF1905E6423F}">
      <dgm:prSet phldrT="[Text]"/>
      <dgm:spPr/>
      <dgm:t>
        <a:bodyPr/>
        <a:lstStyle/>
        <a:p>
          <a:r>
            <a:rPr lang="en-US" dirty="0"/>
            <a:t>Parent Pick up supplies from school site</a:t>
          </a:r>
        </a:p>
      </dgm:t>
    </dgm:pt>
    <dgm:pt modelId="{5FB3300E-30FE-C243-9FB2-9516C719B35F}" type="parTrans" cxnId="{C9844DC8-0E35-AA44-BA02-224657F845C7}">
      <dgm:prSet/>
      <dgm:spPr/>
      <dgm:t>
        <a:bodyPr/>
        <a:lstStyle/>
        <a:p>
          <a:endParaRPr lang="en-US"/>
        </a:p>
      </dgm:t>
    </dgm:pt>
    <dgm:pt modelId="{4B0D7EAA-EBA6-334F-8675-09E416C46C10}" type="sibTrans" cxnId="{C9844DC8-0E35-AA44-BA02-224657F845C7}">
      <dgm:prSet/>
      <dgm:spPr/>
      <dgm:t>
        <a:bodyPr/>
        <a:lstStyle/>
        <a:p>
          <a:endParaRPr lang="en-US"/>
        </a:p>
      </dgm:t>
    </dgm:pt>
    <dgm:pt modelId="{DF4D2241-AD8F-BF43-8AB9-E273C87FDEAD}">
      <dgm:prSet phldrT="[Text]"/>
      <dgm:spPr/>
      <dgm:t>
        <a:bodyPr/>
        <a:lstStyle/>
        <a:p>
          <a:r>
            <a:rPr lang="en-US" dirty="0"/>
            <a:t>Some in person</a:t>
          </a:r>
        </a:p>
      </dgm:t>
    </dgm:pt>
    <dgm:pt modelId="{3AC15BD9-61ED-934D-92E3-4461B40531B2}" type="parTrans" cxnId="{F32C45D0-93F3-F64B-8875-1B67C394D0CB}">
      <dgm:prSet/>
      <dgm:spPr/>
      <dgm:t>
        <a:bodyPr/>
        <a:lstStyle/>
        <a:p>
          <a:endParaRPr lang="en-US"/>
        </a:p>
      </dgm:t>
    </dgm:pt>
    <dgm:pt modelId="{2EDDF221-D010-8543-B22D-E4E293F8101C}" type="sibTrans" cxnId="{F32C45D0-93F3-F64B-8875-1B67C394D0CB}">
      <dgm:prSet/>
      <dgm:spPr/>
      <dgm:t>
        <a:bodyPr/>
        <a:lstStyle/>
        <a:p>
          <a:endParaRPr lang="en-US"/>
        </a:p>
      </dgm:t>
    </dgm:pt>
    <dgm:pt modelId="{EFE4B997-77A3-7D49-9FA5-E020FAF810BE}" type="pres">
      <dgm:prSet presAssocID="{8ACB8280-0F20-CF44-9161-B4C4C145810D}" presName="cycleMatrixDiagram" presStyleCnt="0">
        <dgm:presLayoutVars>
          <dgm:chMax val="1"/>
          <dgm:dir/>
          <dgm:animLvl val="lvl"/>
          <dgm:resizeHandles val="exact"/>
        </dgm:presLayoutVars>
      </dgm:prSet>
      <dgm:spPr/>
    </dgm:pt>
    <dgm:pt modelId="{F70A161D-1F98-694A-BFC8-971141D5838D}" type="pres">
      <dgm:prSet presAssocID="{8ACB8280-0F20-CF44-9161-B4C4C145810D}" presName="children" presStyleCnt="0"/>
      <dgm:spPr/>
    </dgm:pt>
    <dgm:pt modelId="{E7B3FFCE-DBB6-B145-8DE8-011545C231CD}" type="pres">
      <dgm:prSet presAssocID="{8ACB8280-0F20-CF44-9161-B4C4C145810D}" presName="child1group" presStyleCnt="0"/>
      <dgm:spPr/>
    </dgm:pt>
    <dgm:pt modelId="{3B73F6DF-D77C-104F-9978-A012290D02B5}" type="pres">
      <dgm:prSet presAssocID="{8ACB8280-0F20-CF44-9161-B4C4C145810D}" presName="child1" presStyleLbl="bgAcc1" presStyleIdx="0" presStyleCnt="4"/>
      <dgm:spPr/>
    </dgm:pt>
    <dgm:pt modelId="{5D8958E0-68ED-4A49-9B24-E1FAA790993B}" type="pres">
      <dgm:prSet presAssocID="{8ACB8280-0F20-CF44-9161-B4C4C145810D}" presName="child1Text" presStyleLbl="bgAcc1" presStyleIdx="0" presStyleCnt="4">
        <dgm:presLayoutVars>
          <dgm:bulletEnabled val="1"/>
        </dgm:presLayoutVars>
      </dgm:prSet>
      <dgm:spPr/>
    </dgm:pt>
    <dgm:pt modelId="{731771A6-6B5B-9546-8B90-83F3ED2564B2}" type="pres">
      <dgm:prSet presAssocID="{8ACB8280-0F20-CF44-9161-B4C4C145810D}" presName="child2group" presStyleCnt="0"/>
      <dgm:spPr/>
    </dgm:pt>
    <dgm:pt modelId="{58BC819D-072F-8B4F-8F13-5647F63F3CD2}" type="pres">
      <dgm:prSet presAssocID="{8ACB8280-0F20-CF44-9161-B4C4C145810D}" presName="child2" presStyleLbl="bgAcc1" presStyleIdx="1" presStyleCnt="4"/>
      <dgm:spPr/>
    </dgm:pt>
    <dgm:pt modelId="{6023D9FA-C593-DA40-AB59-7FCBE194BBCF}" type="pres">
      <dgm:prSet presAssocID="{8ACB8280-0F20-CF44-9161-B4C4C145810D}" presName="child2Text" presStyleLbl="bgAcc1" presStyleIdx="1" presStyleCnt="4">
        <dgm:presLayoutVars>
          <dgm:bulletEnabled val="1"/>
        </dgm:presLayoutVars>
      </dgm:prSet>
      <dgm:spPr/>
    </dgm:pt>
    <dgm:pt modelId="{53D551AA-9C27-F544-9A18-F328427954ED}" type="pres">
      <dgm:prSet presAssocID="{8ACB8280-0F20-CF44-9161-B4C4C145810D}" presName="child3group" presStyleCnt="0"/>
      <dgm:spPr/>
    </dgm:pt>
    <dgm:pt modelId="{76C731EB-6778-744B-AB13-75385C3673B5}" type="pres">
      <dgm:prSet presAssocID="{8ACB8280-0F20-CF44-9161-B4C4C145810D}" presName="child3" presStyleLbl="bgAcc1" presStyleIdx="2" presStyleCnt="4"/>
      <dgm:spPr/>
    </dgm:pt>
    <dgm:pt modelId="{B2A13CD9-9068-234E-AE3E-2185A3DAFA58}" type="pres">
      <dgm:prSet presAssocID="{8ACB8280-0F20-CF44-9161-B4C4C145810D}" presName="child3Text" presStyleLbl="bgAcc1" presStyleIdx="2" presStyleCnt="4">
        <dgm:presLayoutVars>
          <dgm:bulletEnabled val="1"/>
        </dgm:presLayoutVars>
      </dgm:prSet>
      <dgm:spPr/>
    </dgm:pt>
    <dgm:pt modelId="{E81F4B4D-5907-194A-80B4-9CC72E9B76C1}" type="pres">
      <dgm:prSet presAssocID="{8ACB8280-0F20-CF44-9161-B4C4C145810D}" presName="child4group" presStyleCnt="0"/>
      <dgm:spPr/>
    </dgm:pt>
    <dgm:pt modelId="{0554DC18-AECE-CB4A-93A2-008C8D699F9B}" type="pres">
      <dgm:prSet presAssocID="{8ACB8280-0F20-CF44-9161-B4C4C145810D}" presName="child4" presStyleLbl="bgAcc1" presStyleIdx="3" presStyleCnt="4"/>
      <dgm:spPr/>
    </dgm:pt>
    <dgm:pt modelId="{C8DDA390-7C17-B84D-B42D-D1F33EF00C96}" type="pres">
      <dgm:prSet presAssocID="{8ACB8280-0F20-CF44-9161-B4C4C145810D}" presName="child4Text" presStyleLbl="bgAcc1" presStyleIdx="3" presStyleCnt="4">
        <dgm:presLayoutVars>
          <dgm:bulletEnabled val="1"/>
        </dgm:presLayoutVars>
      </dgm:prSet>
      <dgm:spPr/>
    </dgm:pt>
    <dgm:pt modelId="{8B02ABFC-42B1-F540-AA26-810CD6841663}" type="pres">
      <dgm:prSet presAssocID="{8ACB8280-0F20-CF44-9161-B4C4C145810D}" presName="childPlaceholder" presStyleCnt="0"/>
      <dgm:spPr/>
    </dgm:pt>
    <dgm:pt modelId="{FA827800-01E8-3F48-9D0B-447B983D422B}" type="pres">
      <dgm:prSet presAssocID="{8ACB8280-0F20-CF44-9161-B4C4C145810D}" presName="circle" presStyleCnt="0"/>
      <dgm:spPr/>
    </dgm:pt>
    <dgm:pt modelId="{8541A0CF-2DAA-3B43-A95E-59F1ECC06E41}" type="pres">
      <dgm:prSet presAssocID="{8ACB8280-0F20-CF44-9161-B4C4C145810D}" presName="quadrant1" presStyleLbl="node1" presStyleIdx="0" presStyleCnt="4">
        <dgm:presLayoutVars>
          <dgm:chMax val="1"/>
          <dgm:bulletEnabled val="1"/>
        </dgm:presLayoutVars>
      </dgm:prSet>
      <dgm:spPr/>
    </dgm:pt>
    <dgm:pt modelId="{6C6456B2-67E5-714E-9794-2345A051E0D4}" type="pres">
      <dgm:prSet presAssocID="{8ACB8280-0F20-CF44-9161-B4C4C145810D}" presName="quadrant2" presStyleLbl="node1" presStyleIdx="1" presStyleCnt="4">
        <dgm:presLayoutVars>
          <dgm:chMax val="1"/>
          <dgm:bulletEnabled val="1"/>
        </dgm:presLayoutVars>
      </dgm:prSet>
      <dgm:spPr/>
    </dgm:pt>
    <dgm:pt modelId="{33B6B18E-D2A2-4D4B-AB90-C4E62C0FFD28}" type="pres">
      <dgm:prSet presAssocID="{8ACB8280-0F20-CF44-9161-B4C4C145810D}" presName="quadrant3" presStyleLbl="node1" presStyleIdx="2" presStyleCnt="4">
        <dgm:presLayoutVars>
          <dgm:chMax val="1"/>
          <dgm:bulletEnabled val="1"/>
        </dgm:presLayoutVars>
      </dgm:prSet>
      <dgm:spPr/>
    </dgm:pt>
    <dgm:pt modelId="{3E8E24DA-638E-444D-851C-265B330F171B}" type="pres">
      <dgm:prSet presAssocID="{8ACB8280-0F20-CF44-9161-B4C4C145810D}" presName="quadrant4" presStyleLbl="node1" presStyleIdx="3" presStyleCnt="4">
        <dgm:presLayoutVars>
          <dgm:chMax val="1"/>
          <dgm:bulletEnabled val="1"/>
        </dgm:presLayoutVars>
      </dgm:prSet>
      <dgm:spPr/>
    </dgm:pt>
    <dgm:pt modelId="{3B48BE1D-3B61-F24E-84D4-4F2CB33C76D8}" type="pres">
      <dgm:prSet presAssocID="{8ACB8280-0F20-CF44-9161-B4C4C145810D}" presName="quadrantPlaceholder" presStyleCnt="0"/>
      <dgm:spPr/>
    </dgm:pt>
    <dgm:pt modelId="{1BE75595-C296-5E43-B63A-F78AB7044236}" type="pres">
      <dgm:prSet presAssocID="{8ACB8280-0F20-CF44-9161-B4C4C145810D}" presName="center1" presStyleLbl="fgShp" presStyleIdx="0" presStyleCnt="2"/>
      <dgm:spPr/>
    </dgm:pt>
    <dgm:pt modelId="{F2390D0B-6AAF-0645-9FFE-9A9BFCF42441}" type="pres">
      <dgm:prSet presAssocID="{8ACB8280-0F20-CF44-9161-B4C4C145810D}" presName="center2" presStyleLbl="fgShp" presStyleIdx="1" presStyleCnt="2"/>
      <dgm:spPr/>
    </dgm:pt>
  </dgm:ptLst>
  <dgm:cxnLst>
    <dgm:cxn modelId="{F329F90E-332E-0C43-8F14-977A2F2C4227}" srcId="{8A38C7DF-5361-C14F-8215-F86AED5D49D4}" destId="{539E9212-A5B6-A24C-91FC-666934C0C7B2}" srcOrd="0" destOrd="0" parTransId="{096327A3-C4D2-FA49-85C6-20A6CCDDC867}" sibTransId="{82BD6E7F-E415-E747-AB46-071959EEA0F2}"/>
    <dgm:cxn modelId="{7AB3FC10-151A-0141-8215-507C2EE815B5}" type="presOf" srcId="{DF4D2241-AD8F-BF43-8AB9-E273C87FDEAD}" destId="{C8DDA390-7C17-B84D-B42D-D1F33EF00C96}" srcOrd="1" destOrd="1" presId="urn:microsoft.com/office/officeart/2005/8/layout/cycle4"/>
    <dgm:cxn modelId="{ED82BE1C-3BC2-ED4B-8113-5521F549D5EF}" type="presOf" srcId="{DF4D2241-AD8F-BF43-8AB9-E273C87FDEAD}" destId="{0554DC18-AECE-CB4A-93A2-008C8D699F9B}" srcOrd="0" destOrd="1" presId="urn:microsoft.com/office/officeart/2005/8/layout/cycle4"/>
    <dgm:cxn modelId="{426EF428-8837-3543-B55F-CD03E62E91BB}" srcId="{8ACB8280-0F20-CF44-9161-B4C4C145810D}" destId="{5A830E99-73F9-DD44-845E-D77DDC50C007}" srcOrd="0" destOrd="0" parTransId="{4C2713BB-072C-BB4C-9AC1-EB7D686F2E99}" sibTransId="{2AE057E3-1A56-2A4C-A2CE-21904EAC5D26}"/>
    <dgm:cxn modelId="{23A8D92A-FC8A-D740-897A-B7E7F36C38F2}" type="presOf" srcId="{833183E1-0834-2A4B-BBC3-151D60E268C5}" destId="{3B73F6DF-D77C-104F-9978-A012290D02B5}" srcOrd="0" destOrd="0" presId="urn:microsoft.com/office/officeart/2005/8/layout/cycle4"/>
    <dgm:cxn modelId="{E5452B2E-59A4-B549-A474-A2B82CDCEB25}" srcId="{8ACB8280-0F20-CF44-9161-B4C4C145810D}" destId="{5E5CEEDA-2830-2D41-B9AE-2F19CD294D89}" srcOrd="3" destOrd="0" parTransId="{6FC9C9E7-3404-324D-966E-647687D0BC6F}" sibTransId="{20C7F18D-39DE-C148-ACFF-79A4CAD070E1}"/>
    <dgm:cxn modelId="{C8239536-2C62-A342-96CE-9E5B776867A4}" type="presOf" srcId="{FE3A6E23-3580-0B4F-971E-975E45B63100}" destId="{6C6456B2-67E5-714E-9794-2345A051E0D4}" srcOrd="0" destOrd="0" presId="urn:microsoft.com/office/officeart/2005/8/layout/cycle4"/>
    <dgm:cxn modelId="{360BF438-7B3D-0049-90F4-3868E3811EC9}" type="presOf" srcId="{0A825321-B7B9-344D-A7F8-4656C8233D1C}" destId="{3B73F6DF-D77C-104F-9978-A012290D02B5}" srcOrd="0" destOrd="1" presId="urn:microsoft.com/office/officeart/2005/8/layout/cycle4"/>
    <dgm:cxn modelId="{E20CB73A-773C-7744-B6FD-C3BF33DCB150}" srcId="{8ACB8280-0F20-CF44-9161-B4C4C145810D}" destId="{FE3A6E23-3580-0B4F-971E-975E45B63100}" srcOrd="1" destOrd="0" parTransId="{30CD825A-95EB-4E42-8CC6-94E7476B0C38}" sibTransId="{F1FEDDBD-B439-A442-AB9B-69E372DD5FDA}"/>
    <dgm:cxn modelId="{29E3FA41-5882-6A43-A509-DCFC991DA1B5}" type="presOf" srcId="{B617919D-B3D9-CD46-A270-AF1905E6423F}" destId="{58BC819D-072F-8B4F-8F13-5647F63F3CD2}" srcOrd="0" destOrd="1" presId="urn:microsoft.com/office/officeart/2005/8/layout/cycle4"/>
    <dgm:cxn modelId="{F82BAB43-D2E2-7448-A08D-58AF51A8ED9E}" type="presOf" srcId="{5A830E99-73F9-DD44-845E-D77DDC50C007}" destId="{8541A0CF-2DAA-3B43-A95E-59F1ECC06E41}" srcOrd="0" destOrd="0" presId="urn:microsoft.com/office/officeart/2005/8/layout/cycle4"/>
    <dgm:cxn modelId="{FD012049-8486-2C4C-88E6-F058E99D044F}" srcId="{FE3A6E23-3580-0B4F-971E-975E45B63100}" destId="{74FD7A8B-5A72-8D47-888E-92A719C2CE3E}" srcOrd="0" destOrd="0" parTransId="{55DDF084-8ABF-CF4B-A737-9251B308521D}" sibTransId="{7188AD99-9224-8146-B17C-1A3DD4A2B30E}"/>
    <dgm:cxn modelId="{17435452-A15F-5546-A046-147BD1DCACA7}" type="presOf" srcId="{833183E1-0834-2A4B-BBC3-151D60E268C5}" destId="{5D8958E0-68ED-4A49-9B24-E1FAA790993B}" srcOrd="1" destOrd="0" presId="urn:microsoft.com/office/officeart/2005/8/layout/cycle4"/>
    <dgm:cxn modelId="{6446065B-9E7E-6D47-884B-ECB263489252}" srcId="{5A830E99-73F9-DD44-845E-D77DDC50C007}" destId="{833183E1-0834-2A4B-BBC3-151D60E268C5}" srcOrd="0" destOrd="0" parTransId="{BAA12900-2BDB-F146-9262-87D092C913E6}" sibTransId="{A8D766AB-3F98-0347-8DA4-CE08160A4E54}"/>
    <dgm:cxn modelId="{55968E6A-D506-BC4A-9C2E-6D3768E7972E}" type="presOf" srcId="{539E9212-A5B6-A24C-91FC-666934C0C7B2}" destId="{76C731EB-6778-744B-AB13-75385C3673B5}" srcOrd="0" destOrd="0" presId="urn:microsoft.com/office/officeart/2005/8/layout/cycle4"/>
    <dgm:cxn modelId="{07C5FD6F-38E8-C347-A86B-BEBABBD0F516}" type="presOf" srcId="{8ACB8280-0F20-CF44-9161-B4C4C145810D}" destId="{EFE4B997-77A3-7D49-9FA5-E020FAF810BE}" srcOrd="0" destOrd="0" presId="urn:microsoft.com/office/officeart/2005/8/layout/cycle4"/>
    <dgm:cxn modelId="{BC893C8A-2025-4C47-ABA6-05F0AB1BDE50}" srcId="{5A830E99-73F9-DD44-845E-D77DDC50C007}" destId="{0A825321-B7B9-344D-A7F8-4656C8233D1C}" srcOrd="1" destOrd="0" parTransId="{5579009D-9C54-BD49-B7BB-779ED9957F59}" sibTransId="{0453B1FC-F5A7-4F4B-B3AA-73C7623791E7}"/>
    <dgm:cxn modelId="{7B3C949B-6C24-4D45-AC7C-4D628FCD6D34}" srcId="{8ACB8280-0F20-CF44-9161-B4C4C145810D}" destId="{8A38C7DF-5361-C14F-8215-F86AED5D49D4}" srcOrd="2" destOrd="0" parTransId="{E0E269D7-4CFD-1B4E-8463-97F17B159E3C}" sibTransId="{D0864768-C7A8-FA4F-8902-B3051DE6E00E}"/>
    <dgm:cxn modelId="{6283D19C-7DFF-B440-8E63-A51CBB4DC3AD}" srcId="{5E5CEEDA-2830-2D41-B9AE-2F19CD294D89}" destId="{C6A122FB-0529-1A4C-B8D9-1F41A0C11A85}" srcOrd="0" destOrd="0" parTransId="{7B4FAC71-96F0-BA4E-9CF7-8BE694D2E0C2}" sibTransId="{DE813DFD-701A-AB41-9AB8-D0BE7CCDCE9D}"/>
    <dgm:cxn modelId="{9BC4CCB3-4446-EC47-8C14-FD43966CF5A9}" type="presOf" srcId="{0A825321-B7B9-344D-A7F8-4656C8233D1C}" destId="{5D8958E0-68ED-4A49-9B24-E1FAA790993B}" srcOrd="1" destOrd="1" presId="urn:microsoft.com/office/officeart/2005/8/layout/cycle4"/>
    <dgm:cxn modelId="{411644C1-CBAD-5643-852E-042459F49674}" type="presOf" srcId="{B617919D-B3D9-CD46-A270-AF1905E6423F}" destId="{6023D9FA-C593-DA40-AB59-7FCBE194BBCF}" srcOrd="1" destOrd="1" presId="urn:microsoft.com/office/officeart/2005/8/layout/cycle4"/>
    <dgm:cxn modelId="{A082CEC7-0206-A745-83CE-216C3BB7650E}" type="presOf" srcId="{74FD7A8B-5A72-8D47-888E-92A719C2CE3E}" destId="{58BC819D-072F-8B4F-8F13-5647F63F3CD2}" srcOrd="0" destOrd="0" presId="urn:microsoft.com/office/officeart/2005/8/layout/cycle4"/>
    <dgm:cxn modelId="{C9844DC8-0E35-AA44-BA02-224657F845C7}" srcId="{FE3A6E23-3580-0B4F-971E-975E45B63100}" destId="{B617919D-B3D9-CD46-A270-AF1905E6423F}" srcOrd="1" destOrd="0" parTransId="{5FB3300E-30FE-C243-9FB2-9516C719B35F}" sibTransId="{4B0D7EAA-EBA6-334F-8675-09E416C46C10}"/>
    <dgm:cxn modelId="{B4DD6ECC-85F4-7143-8E3F-2AED1A31B24B}" type="presOf" srcId="{C6A122FB-0529-1A4C-B8D9-1F41A0C11A85}" destId="{C8DDA390-7C17-B84D-B42D-D1F33EF00C96}" srcOrd="1" destOrd="0" presId="urn:microsoft.com/office/officeart/2005/8/layout/cycle4"/>
    <dgm:cxn modelId="{F32C45D0-93F3-F64B-8875-1B67C394D0CB}" srcId="{5E5CEEDA-2830-2D41-B9AE-2F19CD294D89}" destId="{DF4D2241-AD8F-BF43-8AB9-E273C87FDEAD}" srcOrd="1" destOrd="0" parTransId="{3AC15BD9-61ED-934D-92E3-4461B40531B2}" sibTransId="{2EDDF221-D010-8543-B22D-E4E293F8101C}"/>
    <dgm:cxn modelId="{0B1629DD-D041-404C-A39E-314AADDB4CF2}" type="presOf" srcId="{5E5CEEDA-2830-2D41-B9AE-2F19CD294D89}" destId="{3E8E24DA-638E-444D-851C-265B330F171B}" srcOrd="0" destOrd="0" presId="urn:microsoft.com/office/officeart/2005/8/layout/cycle4"/>
    <dgm:cxn modelId="{D7F2C1DD-408E-4241-994A-BCF68397CBC2}" type="presOf" srcId="{C6A122FB-0529-1A4C-B8D9-1F41A0C11A85}" destId="{0554DC18-AECE-CB4A-93A2-008C8D699F9B}" srcOrd="0" destOrd="0" presId="urn:microsoft.com/office/officeart/2005/8/layout/cycle4"/>
    <dgm:cxn modelId="{0A58FCE8-6FBB-E948-920D-8B3006DCEDAC}" type="presOf" srcId="{8A38C7DF-5361-C14F-8215-F86AED5D49D4}" destId="{33B6B18E-D2A2-4D4B-AB90-C4E62C0FFD28}" srcOrd="0" destOrd="0" presId="urn:microsoft.com/office/officeart/2005/8/layout/cycle4"/>
    <dgm:cxn modelId="{4C3D0EEB-10A8-BF41-A63A-E7AC94552667}" type="presOf" srcId="{74FD7A8B-5A72-8D47-888E-92A719C2CE3E}" destId="{6023D9FA-C593-DA40-AB59-7FCBE194BBCF}" srcOrd="1" destOrd="0" presId="urn:microsoft.com/office/officeart/2005/8/layout/cycle4"/>
    <dgm:cxn modelId="{97771CFD-3061-FC40-A245-6114CCC721E0}" type="presOf" srcId="{539E9212-A5B6-A24C-91FC-666934C0C7B2}" destId="{B2A13CD9-9068-234E-AE3E-2185A3DAFA58}" srcOrd="1" destOrd="0" presId="urn:microsoft.com/office/officeart/2005/8/layout/cycle4"/>
    <dgm:cxn modelId="{D994F245-D1DC-E748-9B4A-19740A791D20}" type="presParOf" srcId="{EFE4B997-77A3-7D49-9FA5-E020FAF810BE}" destId="{F70A161D-1F98-694A-BFC8-971141D5838D}" srcOrd="0" destOrd="0" presId="urn:microsoft.com/office/officeart/2005/8/layout/cycle4"/>
    <dgm:cxn modelId="{F33C3A03-42D1-BD4A-B654-2807A7F7AA65}" type="presParOf" srcId="{F70A161D-1F98-694A-BFC8-971141D5838D}" destId="{E7B3FFCE-DBB6-B145-8DE8-011545C231CD}" srcOrd="0" destOrd="0" presId="urn:microsoft.com/office/officeart/2005/8/layout/cycle4"/>
    <dgm:cxn modelId="{9BC04C8C-CEF9-A149-8F60-BA26EE7485F6}" type="presParOf" srcId="{E7B3FFCE-DBB6-B145-8DE8-011545C231CD}" destId="{3B73F6DF-D77C-104F-9978-A012290D02B5}" srcOrd="0" destOrd="0" presId="urn:microsoft.com/office/officeart/2005/8/layout/cycle4"/>
    <dgm:cxn modelId="{86B0DB06-CE27-414A-B377-E512F7C23019}" type="presParOf" srcId="{E7B3FFCE-DBB6-B145-8DE8-011545C231CD}" destId="{5D8958E0-68ED-4A49-9B24-E1FAA790993B}" srcOrd="1" destOrd="0" presId="urn:microsoft.com/office/officeart/2005/8/layout/cycle4"/>
    <dgm:cxn modelId="{2C014FD2-59FD-9848-A0CC-D1CCC0BF6A84}" type="presParOf" srcId="{F70A161D-1F98-694A-BFC8-971141D5838D}" destId="{731771A6-6B5B-9546-8B90-83F3ED2564B2}" srcOrd="1" destOrd="0" presId="urn:microsoft.com/office/officeart/2005/8/layout/cycle4"/>
    <dgm:cxn modelId="{E12C54C9-8E84-314D-8477-41ECE5311C10}" type="presParOf" srcId="{731771A6-6B5B-9546-8B90-83F3ED2564B2}" destId="{58BC819D-072F-8B4F-8F13-5647F63F3CD2}" srcOrd="0" destOrd="0" presId="urn:microsoft.com/office/officeart/2005/8/layout/cycle4"/>
    <dgm:cxn modelId="{176E6B4F-ECAF-AE47-A911-F2E1C6FBA2FA}" type="presParOf" srcId="{731771A6-6B5B-9546-8B90-83F3ED2564B2}" destId="{6023D9FA-C593-DA40-AB59-7FCBE194BBCF}" srcOrd="1" destOrd="0" presId="urn:microsoft.com/office/officeart/2005/8/layout/cycle4"/>
    <dgm:cxn modelId="{EA1E54A0-B20E-3441-A860-805A0307F74E}" type="presParOf" srcId="{F70A161D-1F98-694A-BFC8-971141D5838D}" destId="{53D551AA-9C27-F544-9A18-F328427954ED}" srcOrd="2" destOrd="0" presId="urn:microsoft.com/office/officeart/2005/8/layout/cycle4"/>
    <dgm:cxn modelId="{16FA60CB-2A99-664B-A4CE-EA8AFB2B947C}" type="presParOf" srcId="{53D551AA-9C27-F544-9A18-F328427954ED}" destId="{76C731EB-6778-744B-AB13-75385C3673B5}" srcOrd="0" destOrd="0" presId="urn:microsoft.com/office/officeart/2005/8/layout/cycle4"/>
    <dgm:cxn modelId="{D96B24E4-BB03-6845-8AD0-CFAB9AF4F7FC}" type="presParOf" srcId="{53D551AA-9C27-F544-9A18-F328427954ED}" destId="{B2A13CD9-9068-234E-AE3E-2185A3DAFA58}" srcOrd="1" destOrd="0" presId="urn:microsoft.com/office/officeart/2005/8/layout/cycle4"/>
    <dgm:cxn modelId="{9A7A935F-260F-3943-BAA9-5954B30B44FA}" type="presParOf" srcId="{F70A161D-1F98-694A-BFC8-971141D5838D}" destId="{E81F4B4D-5907-194A-80B4-9CC72E9B76C1}" srcOrd="3" destOrd="0" presId="urn:microsoft.com/office/officeart/2005/8/layout/cycle4"/>
    <dgm:cxn modelId="{5F2F1928-48BA-3649-B43A-3C7AE9F96FF1}" type="presParOf" srcId="{E81F4B4D-5907-194A-80B4-9CC72E9B76C1}" destId="{0554DC18-AECE-CB4A-93A2-008C8D699F9B}" srcOrd="0" destOrd="0" presId="urn:microsoft.com/office/officeart/2005/8/layout/cycle4"/>
    <dgm:cxn modelId="{161A49EF-BAB3-C44D-8F43-6A2ECE6CBE23}" type="presParOf" srcId="{E81F4B4D-5907-194A-80B4-9CC72E9B76C1}" destId="{C8DDA390-7C17-B84D-B42D-D1F33EF00C96}" srcOrd="1" destOrd="0" presId="urn:microsoft.com/office/officeart/2005/8/layout/cycle4"/>
    <dgm:cxn modelId="{00A6E3AB-37BB-8C4C-B725-6949E9AE0EB1}" type="presParOf" srcId="{F70A161D-1F98-694A-BFC8-971141D5838D}" destId="{8B02ABFC-42B1-F540-AA26-810CD6841663}" srcOrd="4" destOrd="0" presId="urn:microsoft.com/office/officeart/2005/8/layout/cycle4"/>
    <dgm:cxn modelId="{7815EA7C-9835-E042-A4EB-0ADDFB71E4FA}" type="presParOf" srcId="{EFE4B997-77A3-7D49-9FA5-E020FAF810BE}" destId="{FA827800-01E8-3F48-9D0B-447B983D422B}" srcOrd="1" destOrd="0" presId="urn:microsoft.com/office/officeart/2005/8/layout/cycle4"/>
    <dgm:cxn modelId="{B6564FEA-28BE-0242-8ACF-2148CE21BD0F}" type="presParOf" srcId="{FA827800-01E8-3F48-9D0B-447B983D422B}" destId="{8541A0CF-2DAA-3B43-A95E-59F1ECC06E41}" srcOrd="0" destOrd="0" presId="urn:microsoft.com/office/officeart/2005/8/layout/cycle4"/>
    <dgm:cxn modelId="{3BC9968D-97D5-AF4A-8768-DE4E1BA2F7D3}" type="presParOf" srcId="{FA827800-01E8-3F48-9D0B-447B983D422B}" destId="{6C6456B2-67E5-714E-9794-2345A051E0D4}" srcOrd="1" destOrd="0" presId="urn:microsoft.com/office/officeart/2005/8/layout/cycle4"/>
    <dgm:cxn modelId="{928D955A-CD0E-4340-9A6B-AC7323A43D65}" type="presParOf" srcId="{FA827800-01E8-3F48-9D0B-447B983D422B}" destId="{33B6B18E-D2A2-4D4B-AB90-C4E62C0FFD28}" srcOrd="2" destOrd="0" presId="urn:microsoft.com/office/officeart/2005/8/layout/cycle4"/>
    <dgm:cxn modelId="{8A785E67-1BC8-5B4C-A897-77DCB0E2FD37}" type="presParOf" srcId="{FA827800-01E8-3F48-9D0B-447B983D422B}" destId="{3E8E24DA-638E-444D-851C-265B330F171B}" srcOrd="3" destOrd="0" presId="urn:microsoft.com/office/officeart/2005/8/layout/cycle4"/>
    <dgm:cxn modelId="{5971F1A4-4903-D14B-AE39-22FEA71C8376}" type="presParOf" srcId="{FA827800-01E8-3F48-9D0B-447B983D422B}" destId="{3B48BE1D-3B61-F24E-84D4-4F2CB33C76D8}" srcOrd="4" destOrd="0" presId="urn:microsoft.com/office/officeart/2005/8/layout/cycle4"/>
    <dgm:cxn modelId="{4F36421E-18E1-3E44-BB94-7DCD82242189}" type="presParOf" srcId="{EFE4B997-77A3-7D49-9FA5-E020FAF810BE}" destId="{1BE75595-C296-5E43-B63A-F78AB7044236}" srcOrd="2" destOrd="0" presId="urn:microsoft.com/office/officeart/2005/8/layout/cycle4"/>
    <dgm:cxn modelId="{09AA8D20-8762-7A4D-9343-36457F946903}" type="presParOf" srcId="{EFE4B997-77A3-7D49-9FA5-E020FAF810BE}" destId="{F2390D0B-6AAF-0645-9FFE-9A9BFCF4244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E17EA-0FF5-4676-8631-BADB683A5CBD}"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FA1CF3D4-4A92-4E12-9519-D3BD2B845EBE}">
      <dgm:prSet phldrT="[Text]"/>
      <dgm:spPr/>
      <dgm:t>
        <a:bodyPr/>
        <a:lstStyle/>
        <a:p>
          <a:r>
            <a:rPr lang="en-US" dirty="0"/>
            <a:t>Legal Considerations</a:t>
          </a:r>
        </a:p>
      </dgm:t>
    </dgm:pt>
    <dgm:pt modelId="{F87B3A05-3AD4-49EA-8F90-16BFE97960AE}" type="parTrans" cxnId="{86E18E3A-E296-4D78-B784-321B0E139F2C}">
      <dgm:prSet/>
      <dgm:spPr/>
      <dgm:t>
        <a:bodyPr/>
        <a:lstStyle/>
        <a:p>
          <a:endParaRPr lang="en-US"/>
        </a:p>
      </dgm:t>
    </dgm:pt>
    <dgm:pt modelId="{16A1AE26-E79A-4B9E-A227-827D51B6C9F0}" type="sibTrans" cxnId="{86E18E3A-E296-4D78-B784-321B0E139F2C}">
      <dgm:prSet/>
      <dgm:spPr/>
      <dgm:t>
        <a:bodyPr/>
        <a:lstStyle/>
        <a:p>
          <a:endParaRPr lang="en-US"/>
        </a:p>
      </dgm:t>
    </dgm:pt>
    <dgm:pt modelId="{F66FADF3-A35D-4A9C-B1B7-B744CC6082D5}">
      <dgm:prSet phldrT="[Text]"/>
      <dgm:spPr/>
      <dgm:t>
        <a:bodyPr/>
        <a:lstStyle/>
        <a:p>
          <a:r>
            <a:rPr lang="en-US" dirty="0"/>
            <a:t>Student Considerations</a:t>
          </a:r>
        </a:p>
      </dgm:t>
    </dgm:pt>
    <dgm:pt modelId="{B6CBE7F2-7233-4DFD-A64D-F14997A4678E}" type="parTrans" cxnId="{77E601F3-1D55-4F9C-BC82-050D7FB44B1D}">
      <dgm:prSet/>
      <dgm:spPr/>
      <dgm:t>
        <a:bodyPr/>
        <a:lstStyle/>
        <a:p>
          <a:endParaRPr lang="en-US"/>
        </a:p>
      </dgm:t>
    </dgm:pt>
    <dgm:pt modelId="{AD72F8C5-71B2-4072-908D-C96E5C6367A3}" type="sibTrans" cxnId="{77E601F3-1D55-4F9C-BC82-050D7FB44B1D}">
      <dgm:prSet/>
      <dgm:spPr/>
      <dgm:t>
        <a:bodyPr/>
        <a:lstStyle/>
        <a:p>
          <a:endParaRPr lang="en-US"/>
        </a:p>
      </dgm:t>
    </dgm:pt>
    <dgm:pt modelId="{74E3F0CC-8FA7-43DB-85C8-1E545C4C1CCF}">
      <dgm:prSet phldrT="[Text]"/>
      <dgm:spPr/>
      <dgm:t>
        <a:bodyPr/>
        <a:lstStyle/>
        <a:p>
          <a:r>
            <a:rPr lang="en-US" dirty="0"/>
            <a:t>Staff Considerations</a:t>
          </a:r>
        </a:p>
      </dgm:t>
    </dgm:pt>
    <dgm:pt modelId="{CAAE02C1-AF76-49AA-94CD-477DE481F75E}" type="parTrans" cxnId="{81E6841C-911C-4A10-9DAC-3A6D9555477D}">
      <dgm:prSet/>
      <dgm:spPr/>
      <dgm:t>
        <a:bodyPr/>
        <a:lstStyle/>
        <a:p>
          <a:endParaRPr lang="en-US"/>
        </a:p>
      </dgm:t>
    </dgm:pt>
    <dgm:pt modelId="{8032DE9E-2BB3-4802-9268-AD67FA99815B}" type="sibTrans" cxnId="{81E6841C-911C-4A10-9DAC-3A6D9555477D}">
      <dgm:prSet/>
      <dgm:spPr/>
      <dgm:t>
        <a:bodyPr/>
        <a:lstStyle/>
        <a:p>
          <a:endParaRPr lang="en-US"/>
        </a:p>
      </dgm:t>
    </dgm:pt>
    <dgm:pt modelId="{1810C1B2-110A-4FA8-8EA9-B1072162A039}" type="pres">
      <dgm:prSet presAssocID="{E10E17EA-0FF5-4676-8631-BADB683A5CBD}" presName="Name0" presStyleCnt="0">
        <dgm:presLayoutVars>
          <dgm:chMax val="7"/>
          <dgm:dir/>
          <dgm:resizeHandles val="exact"/>
        </dgm:presLayoutVars>
      </dgm:prSet>
      <dgm:spPr/>
    </dgm:pt>
    <dgm:pt modelId="{F59A8EC9-B933-4CE6-A24F-16F3CC7AA05F}" type="pres">
      <dgm:prSet presAssocID="{E10E17EA-0FF5-4676-8631-BADB683A5CBD}" presName="ellipse1" presStyleLbl="vennNode1" presStyleIdx="0" presStyleCnt="3" custScaleX="123663" custScaleY="117196">
        <dgm:presLayoutVars>
          <dgm:bulletEnabled val="1"/>
        </dgm:presLayoutVars>
      </dgm:prSet>
      <dgm:spPr/>
    </dgm:pt>
    <dgm:pt modelId="{DEAEF527-2BCA-4768-AB32-CB91C6DF4B60}" type="pres">
      <dgm:prSet presAssocID="{E10E17EA-0FF5-4676-8631-BADB683A5CBD}" presName="ellipse2" presStyleLbl="vennNode1" presStyleIdx="1" presStyleCnt="3" custScaleX="132576" custScaleY="127755" custLinFactNeighborY="-5363">
        <dgm:presLayoutVars>
          <dgm:bulletEnabled val="1"/>
        </dgm:presLayoutVars>
      </dgm:prSet>
      <dgm:spPr/>
    </dgm:pt>
    <dgm:pt modelId="{043D60FB-270B-434E-9BE8-A0F841D852A5}" type="pres">
      <dgm:prSet presAssocID="{E10E17EA-0FF5-4676-8631-BADB683A5CBD}" presName="ellipse3" presStyleLbl="vennNode1" presStyleIdx="2" presStyleCnt="3" custScaleX="118205" custScaleY="117196">
        <dgm:presLayoutVars>
          <dgm:bulletEnabled val="1"/>
        </dgm:presLayoutVars>
      </dgm:prSet>
      <dgm:spPr/>
    </dgm:pt>
  </dgm:ptLst>
  <dgm:cxnLst>
    <dgm:cxn modelId="{81E6841C-911C-4A10-9DAC-3A6D9555477D}" srcId="{E10E17EA-0FF5-4676-8631-BADB683A5CBD}" destId="{74E3F0CC-8FA7-43DB-85C8-1E545C4C1CCF}" srcOrd="2" destOrd="0" parTransId="{CAAE02C1-AF76-49AA-94CD-477DE481F75E}" sibTransId="{8032DE9E-2BB3-4802-9268-AD67FA99815B}"/>
    <dgm:cxn modelId="{86E18E3A-E296-4D78-B784-321B0E139F2C}" srcId="{E10E17EA-0FF5-4676-8631-BADB683A5CBD}" destId="{FA1CF3D4-4A92-4E12-9519-D3BD2B845EBE}" srcOrd="0" destOrd="0" parTransId="{F87B3A05-3AD4-49EA-8F90-16BFE97960AE}" sibTransId="{16A1AE26-E79A-4B9E-A227-827D51B6C9F0}"/>
    <dgm:cxn modelId="{104FD563-6ACC-4DA7-93F3-B4005096F0B5}" type="presOf" srcId="{E10E17EA-0FF5-4676-8631-BADB683A5CBD}" destId="{1810C1B2-110A-4FA8-8EA9-B1072162A039}" srcOrd="0" destOrd="0" presId="urn:microsoft.com/office/officeart/2005/8/layout/rings+Icon"/>
    <dgm:cxn modelId="{CEDB2564-F69C-485C-89FE-FE2F5E9D4583}" type="presOf" srcId="{74E3F0CC-8FA7-43DB-85C8-1E545C4C1CCF}" destId="{043D60FB-270B-434E-9BE8-A0F841D852A5}" srcOrd="0" destOrd="0" presId="urn:microsoft.com/office/officeart/2005/8/layout/rings+Icon"/>
    <dgm:cxn modelId="{402EB57A-9963-477A-8DA2-F3ED44994A81}" type="presOf" srcId="{F66FADF3-A35D-4A9C-B1B7-B744CC6082D5}" destId="{DEAEF527-2BCA-4768-AB32-CB91C6DF4B60}" srcOrd="0" destOrd="0" presId="urn:microsoft.com/office/officeart/2005/8/layout/rings+Icon"/>
    <dgm:cxn modelId="{A672D1A3-EC8F-4A68-B504-7797DC615D49}" type="presOf" srcId="{FA1CF3D4-4A92-4E12-9519-D3BD2B845EBE}" destId="{F59A8EC9-B933-4CE6-A24F-16F3CC7AA05F}" srcOrd="0" destOrd="0" presId="urn:microsoft.com/office/officeart/2005/8/layout/rings+Icon"/>
    <dgm:cxn modelId="{77E601F3-1D55-4F9C-BC82-050D7FB44B1D}" srcId="{E10E17EA-0FF5-4676-8631-BADB683A5CBD}" destId="{F66FADF3-A35D-4A9C-B1B7-B744CC6082D5}" srcOrd="1" destOrd="0" parTransId="{B6CBE7F2-7233-4DFD-A64D-F14997A4678E}" sibTransId="{AD72F8C5-71B2-4072-908D-C96E5C6367A3}"/>
    <dgm:cxn modelId="{66162E4F-F7F5-47C9-B8AF-DED65CD45489}" type="presParOf" srcId="{1810C1B2-110A-4FA8-8EA9-B1072162A039}" destId="{F59A8EC9-B933-4CE6-A24F-16F3CC7AA05F}" srcOrd="0" destOrd="0" presId="urn:microsoft.com/office/officeart/2005/8/layout/rings+Icon"/>
    <dgm:cxn modelId="{06EA3A7A-A4EB-44C4-BB4B-9E13AC91E9A6}" type="presParOf" srcId="{1810C1B2-110A-4FA8-8EA9-B1072162A039}" destId="{DEAEF527-2BCA-4768-AB32-CB91C6DF4B60}" srcOrd="1" destOrd="0" presId="urn:microsoft.com/office/officeart/2005/8/layout/rings+Icon"/>
    <dgm:cxn modelId="{EDF24627-F642-4C26-80D4-03875A67B544}" type="presParOf" srcId="{1810C1B2-110A-4FA8-8EA9-B1072162A039}" destId="{043D60FB-270B-434E-9BE8-A0F841D852A5}"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AD4D-0E62-48EF-8501-33E0B49AF5A8}">
      <dsp:nvSpPr>
        <dsp:cNvPr id="0" name=""/>
        <dsp:cNvSpPr/>
      </dsp:nvSpPr>
      <dsp:spPr>
        <a:xfrm>
          <a:off x="0" y="560724"/>
          <a:ext cx="3525184" cy="103518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C48C5-1F79-4322-A168-866924968C51}">
      <dsp:nvSpPr>
        <dsp:cNvPr id="0" name=""/>
        <dsp:cNvSpPr/>
      </dsp:nvSpPr>
      <dsp:spPr>
        <a:xfrm>
          <a:off x="313143" y="793640"/>
          <a:ext cx="569351" cy="569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7F919-7ECB-46B2-AFF4-007860EA08F9}">
      <dsp:nvSpPr>
        <dsp:cNvPr id="0" name=""/>
        <dsp:cNvSpPr/>
      </dsp:nvSpPr>
      <dsp:spPr>
        <a:xfrm>
          <a:off x="1195637" y="560724"/>
          <a:ext cx="2329546" cy="103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marL="0" lvl="0" indent="0" algn="l" defTabSz="844550">
            <a:lnSpc>
              <a:spcPct val="100000"/>
            </a:lnSpc>
            <a:spcBef>
              <a:spcPct val="0"/>
            </a:spcBef>
            <a:spcAft>
              <a:spcPct val="35000"/>
            </a:spcAft>
            <a:buNone/>
          </a:pPr>
          <a:r>
            <a:rPr lang="en-US" sz="1900" kern="1200" dirty="0"/>
            <a:t>BCSD PIECES Afterschool Program</a:t>
          </a:r>
        </a:p>
      </dsp:txBody>
      <dsp:txXfrm>
        <a:off x="1195637" y="560724"/>
        <a:ext cx="2329546" cy="1035183"/>
      </dsp:txXfrm>
    </dsp:sp>
    <dsp:sp modelId="{88FABC58-E8F3-40A7-9532-8EE5C2462B01}">
      <dsp:nvSpPr>
        <dsp:cNvPr id="0" name=""/>
        <dsp:cNvSpPr/>
      </dsp:nvSpPr>
      <dsp:spPr>
        <a:xfrm>
          <a:off x="0" y="1854704"/>
          <a:ext cx="3525184" cy="103518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DCA2C-D69F-49F0-9A72-4EC2749E1681}">
      <dsp:nvSpPr>
        <dsp:cNvPr id="0" name=""/>
        <dsp:cNvSpPr/>
      </dsp:nvSpPr>
      <dsp:spPr>
        <a:xfrm>
          <a:off x="313143" y="2087620"/>
          <a:ext cx="569351" cy="569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CE7401-547B-4AE4-8F0D-C1BD74218548}">
      <dsp:nvSpPr>
        <dsp:cNvPr id="0" name=""/>
        <dsp:cNvSpPr/>
      </dsp:nvSpPr>
      <dsp:spPr>
        <a:xfrm>
          <a:off x="1195637" y="1854704"/>
          <a:ext cx="2329546" cy="103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marL="0" lvl="0" indent="0" algn="l" defTabSz="844550">
            <a:lnSpc>
              <a:spcPct val="100000"/>
            </a:lnSpc>
            <a:spcBef>
              <a:spcPct val="0"/>
            </a:spcBef>
            <a:spcAft>
              <a:spcPct val="35000"/>
            </a:spcAft>
            <a:buNone/>
          </a:pPr>
          <a:r>
            <a:rPr lang="en-US" sz="1900" kern="1200" dirty="0"/>
            <a:t>BCSD Director of Curriculum</a:t>
          </a:r>
        </a:p>
      </dsp:txBody>
      <dsp:txXfrm>
        <a:off x="1195637" y="1854704"/>
        <a:ext cx="2329546" cy="103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C2BFE-3FF1-4347-9B79-985C1B976E1B}">
      <dsp:nvSpPr>
        <dsp:cNvPr id="0" name=""/>
        <dsp:cNvSpPr/>
      </dsp:nvSpPr>
      <dsp:spPr>
        <a:xfrm>
          <a:off x="1172"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911AD9-B1B2-BE40-AF79-71813792FECD}">
      <dsp:nvSpPr>
        <dsp:cNvPr id="0" name=""/>
        <dsp:cNvSpPr/>
      </dsp:nvSpPr>
      <dsp:spPr>
        <a:xfrm>
          <a:off x="458411"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Essential Kits - Each student will receive a kit containing 36 different lessons (12 - Math, 12 - Science, 12 - Language Arts). These lessons represent approximately 36 hours of programming. The kits contain the materials the students need to do the activities and variations for at home, on Zoom, and with other students. The cost will be $50 per kit plus shipping and has to be ordered in sets of six. (PDFs lessons only are $20 per student) Sample lesson CLICK HERE.</a:t>
          </a:r>
        </a:p>
      </dsp:txBody>
      <dsp:txXfrm>
        <a:off x="534947" y="649409"/>
        <a:ext cx="3962083" cy="2460051"/>
      </dsp:txXfrm>
    </dsp:sp>
    <dsp:sp modelId="{7746D64A-3C07-D140-924F-1A2F6B3CE64F}">
      <dsp:nvSpPr>
        <dsp:cNvPr id="0" name=""/>
        <dsp:cNvSpPr/>
      </dsp:nvSpPr>
      <dsp:spPr>
        <a:xfrm>
          <a:off x="5030807"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C83ED09-C632-F04D-A9E5-F90EF67D44D9}">
      <dsp:nvSpPr>
        <dsp:cNvPr id="0" name=""/>
        <dsp:cNvSpPr/>
      </dsp:nvSpPr>
      <dsp:spPr>
        <a:xfrm>
          <a:off x="5488046"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Project Kits - Each student will receive a kit of high quality art supplies and 6 comprehensive art lessons, each designed to be completed over the course of a week. The art projects are designed for students of all artistic abilities and incorporate elements of STEAM. Culminating activity questions are included for students to reflect on how each activity incorporated elements of STEAM. The cost for each Project kit is $150 per kit plus shipping and has to be ordered in sets of six. (PDFs lessons only are $20 per student) Sample lesson CLICK HERE.</a:t>
          </a:r>
        </a:p>
      </dsp:txBody>
      <dsp:txXfrm>
        <a:off x="5564582" y="649409"/>
        <a:ext cx="3962083" cy="2460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731EB-6778-744B-AB13-75385C3673B5}">
      <dsp:nvSpPr>
        <dsp:cNvPr id="0" name=""/>
        <dsp:cNvSpPr/>
      </dsp:nvSpPr>
      <dsp:spPr>
        <a:xfrm>
          <a:off x="6125927" y="3488897"/>
          <a:ext cx="2534581" cy="16418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Follow typical lesson plan structure</a:t>
          </a:r>
        </a:p>
      </dsp:txBody>
      <dsp:txXfrm>
        <a:off x="6922367" y="3935421"/>
        <a:ext cx="1702074" cy="1159243"/>
      </dsp:txXfrm>
    </dsp:sp>
    <dsp:sp modelId="{0554DC18-AECE-CB4A-93A2-008C8D699F9B}">
      <dsp:nvSpPr>
        <dsp:cNvPr id="0" name=""/>
        <dsp:cNvSpPr/>
      </dsp:nvSpPr>
      <dsp:spPr>
        <a:xfrm>
          <a:off x="1990558" y="3488897"/>
          <a:ext cx="2534581" cy="16418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Weekly Virtual</a:t>
          </a:r>
        </a:p>
        <a:p>
          <a:pPr marL="171450" lvl="1" indent="-171450" algn="l" defTabSz="755650">
            <a:lnSpc>
              <a:spcPct val="90000"/>
            </a:lnSpc>
            <a:spcBef>
              <a:spcPct val="0"/>
            </a:spcBef>
            <a:spcAft>
              <a:spcPct val="15000"/>
            </a:spcAft>
            <a:buChar char="•"/>
          </a:pPr>
          <a:r>
            <a:rPr lang="en-US" sz="1700" kern="1200" dirty="0"/>
            <a:t>Some in person</a:t>
          </a:r>
        </a:p>
      </dsp:txBody>
      <dsp:txXfrm>
        <a:off x="2026624" y="3935421"/>
        <a:ext cx="1702074" cy="1159243"/>
      </dsp:txXfrm>
    </dsp:sp>
    <dsp:sp modelId="{58BC819D-072F-8B4F-8F13-5647F63F3CD2}">
      <dsp:nvSpPr>
        <dsp:cNvPr id="0" name=""/>
        <dsp:cNvSpPr/>
      </dsp:nvSpPr>
      <dsp:spPr>
        <a:xfrm>
          <a:off x="6125927" y="0"/>
          <a:ext cx="2534581" cy="16418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Weekly Virtual</a:t>
          </a:r>
        </a:p>
        <a:p>
          <a:pPr marL="171450" lvl="1" indent="-171450" algn="l" defTabSz="755650">
            <a:lnSpc>
              <a:spcPct val="90000"/>
            </a:lnSpc>
            <a:spcBef>
              <a:spcPct val="0"/>
            </a:spcBef>
            <a:spcAft>
              <a:spcPct val="15000"/>
            </a:spcAft>
            <a:buChar char="•"/>
          </a:pPr>
          <a:r>
            <a:rPr lang="en-US" sz="1700" kern="1200" dirty="0"/>
            <a:t>Parent Pick up supplies from school site</a:t>
          </a:r>
        </a:p>
      </dsp:txBody>
      <dsp:txXfrm>
        <a:off x="6922367" y="36066"/>
        <a:ext cx="1702074" cy="1159243"/>
      </dsp:txXfrm>
    </dsp:sp>
    <dsp:sp modelId="{3B73F6DF-D77C-104F-9978-A012290D02B5}">
      <dsp:nvSpPr>
        <dsp:cNvPr id="0" name=""/>
        <dsp:cNvSpPr/>
      </dsp:nvSpPr>
      <dsp:spPr>
        <a:xfrm>
          <a:off x="1990558" y="0"/>
          <a:ext cx="2534581" cy="16418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Same Lesson 2 days in a row</a:t>
          </a:r>
        </a:p>
        <a:p>
          <a:pPr marL="171450" lvl="1" indent="-171450" algn="l" defTabSz="755650">
            <a:lnSpc>
              <a:spcPct val="90000"/>
            </a:lnSpc>
            <a:spcBef>
              <a:spcPct val="0"/>
            </a:spcBef>
            <a:spcAft>
              <a:spcPct val="15000"/>
            </a:spcAft>
            <a:buChar char="•"/>
          </a:pPr>
          <a:r>
            <a:rPr lang="en-US" sz="1700" kern="1200" dirty="0"/>
            <a:t>Virtual Option</a:t>
          </a:r>
        </a:p>
      </dsp:txBody>
      <dsp:txXfrm>
        <a:off x="2026624" y="36066"/>
        <a:ext cx="1702074" cy="1159243"/>
      </dsp:txXfrm>
    </dsp:sp>
    <dsp:sp modelId="{8541A0CF-2DAA-3B43-A95E-59F1ECC06E41}">
      <dsp:nvSpPr>
        <dsp:cNvPr id="0" name=""/>
        <dsp:cNvSpPr/>
      </dsp:nvSpPr>
      <dsp:spPr>
        <a:xfrm>
          <a:off x="3052619" y="292451"/>
          <a:ext cx="2221606" cy="22216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A/B</a:t>
          </a:r>
        </a:p>
      </dsp:txBody>
      <dsp:txXfrm>
        <a:off x="3703312" y="943144"/>
        <a:ext cx="1570913" cy="1570913"/>
      </dsp:txXfrm>
    </dsp:sp>
    <dsp:sp modelId="{6C6456B2-67E5-714E-9794-2345A051E0D4}">
      <dsp:nvSpPr>
        <dsp:cNvPr id="0" name=""/>
        <dsp:cNvSpPr/>
      </dsp:nvSpPr>
      <dsp:spPr>
        <a:xfrm rot="5400000">
          <a:off x="5376840" y="292451"/>
          <a:ext cx="2221606" cy="22216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Virtual</a:t>
          </a:r>
        </a:p>
      </dsp:txBody>
      <dsp:txXfrm rot="-5400000">
        <a:off x="5376840" y="943144"/>
        <a:ext cx="1570913" cy="1570913"/>
      </dsp:txXfrm>
    </dsp:sp>
    <dsp:sp modelId="{33B6B18E-D2A2-4D4B-AB90-C4E62C0FFD28}">
      <dsp:nvSpPr>
        <dsp:cNvPr id="0" name=""/>
        <dsp:cNvSpPr/>
      </dsp:nvSpPr>
      <dsp:spPr>
        <a:xfrm rot="10800000">
          <a:off x="5376840" y="2616672"/>
          <a:ext cx="2221606" cy="22216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Normal</a:t>
          </a:r>
        </a:p>
      </dsp:txBody>
      <dsp:txXfrm rot="10800000">
        <a:off x="5376840" y="2616672"/>
        <a:ext cx="1570913" cy="1570913"/>
      </dsp:txXfrm>
    </dsp:sp>
    <dsp:sp modelId="{3E8E24DA-638E-444D-851C-265B330F171B}">
      <dsp:nvSpPr>
        <dsp:cNvPr id="0" name=""/>
        <dsp:cNvSpPr/>
      </dsp:nvSpPr>
      <dsp:spPr>
        <a:xfrm rot="16200000">
          <a:off x="3052619" y="2616672"/>
          <a:ext cx="2221606" cy="22216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Hybrid</a:t>
          </a:r>
        </a:p>
      </dsp:txBody>
      <dsp:txXfrm rot="5400000">
        <a:off x="3703312" y="2616672"/>
        <a:ext cx="1570913" cy="1570913"/>
      </dsp:txXfrm>
    </dsp:sp>
    <dsp:sp modelId="{1BE75595-C296-5E43-B63A-F78AB7044236}">
      <dsp:nvSpPr>
        <dsp:cNvPr id="0" name=""/>
        <dsp:cNvSpPr/>
      </dsp:nvSpPr>
      <dsp:spPr>
        <a:xfrm>
          <a:off x="4942011" y="2103599"/>
          <a:ext cx="767044" cy="666995"/>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90D0B-6AAF-0645-9FFE-9A9BFCF42441}">
      <dsp:nvSpPr>
        <dsp:cNvPr id="0" name=""/>
        <dsp:cNvSpPr/>
      </dsp:nvSpPr>
      <dsp:spPr>
        <a:xfrm rot="10800000">
          <a:off x="4942011" y="2360136"/>
          <a:ext cx="767044" cy="666995"/>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A8EC9-B933-4CE6-A24F-16F3CC7AA05F}">
      <dsp:nvSpPr>
        <dsp:cNvPr id="0" name=""/>
        <dsp:cNvSpPr/>
      </dsp:nvSpPr>
      <dsp:spPr>
        <a:xfrm>
          <a:off x="934409" y="-377804"/>
          <a:ext cx="4157517" cy="394004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Legal Considerations</a:t>
          </a:r>
        </a:p>
      </dsp:txBody>
      <dsp:txXfrm>
        <a:off x="1543263" y="199202"/>
        <a:ext cx="2939809" cy="2786030"/>
      </dsp:txXfrm>
    </dsp:sp>
    <dsp:sp modelId="{DEAEF527-2BCA-4768-AB32-CB91C6DF4B60}">
      <dsp:nvSpPr>
        <dsp:cNvPr id="0" name=""/>
        <dsp:cNvSpPr/>
      </dsp:nvSpPr>
      <dsp:spPr>
        <a:xfrm>
          <a:off x="2515020" y="1506619"/>
          <a:ext cx="4457170" cy="429502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Considerations</a:t>
          </a:r>
        </a:p>
      </dsp:txBody>
      <dsp:txXfrm>
        <a:off x="3167757" y="2135611"/>
        <a:ext cx="3151696" cy="3037043"/>
      </dsp:txXfrm>
    </dsp:sp>
    <dsp:sp modelId="{043D60FB-270B-434E-9BE8-A0F841D852A5}">
      <dsp:nvSpPr>
        <dsp:cNvPr id="0" name=""/>
        <dsp:cNvSpPr/>
      </dsp:nvSpPr>
      <dsp:spPr>
        <a:xfrm>
          <a:off x="4484986" y="-377804"/>
          <a:ext cx="3974020" cy="394004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Staff Considerations</a:t>
          </a:r>
        </a:p>
      </dsp:txBody>
      <dsp:txXfrm>
        <a:off x="5066968" y="199202"/>
        <a:ext cx="2810056" cy="27860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7/13/20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7/13/20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sites.google.com/iowa.gov/returntolearn/leadership-infrastructure?authuser=0" TargetMode="External"/><Relationship Id="rId1" Type="http://schemas.openxmlformats.org/officeDocument/2006/relationships/slideLayout" Target="../slideLayouts/slideLayout2.xml"/><Relationship Id="rId4" Type="http://schemas.openxmlformats.org/officeDocument/2006/relationships/hyperlink" Target="http://ricardoloorsolorzano.blogspot.com/2013/09/herramientas-y-recursos-para-prevencio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ites.google.com/iowa.gov/returntolearn/health-safety?authuser=0" TargetMode="External"/><Relationship Id="rId1" Type="http://schemas.openxmlformats.org/officeDocument/2006/relationships/slideLayout" Target="../slideLayouts/slideLayout2.xml"/><Relationship Id="rId4" Type="http://schemas.openxmlformats.org/officeDocument/2006/relationships/hyperlink" Target="http://www.pngall.com/health-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sites.google.com/iowa.gov/returntolearn/iowa-academic-standards-equity?authuser=0" TargetMode="Externa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drdeborahserani.blogspot.com/2010/04/six-drug-free-ways-to-boost-your-brain.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ites.google.com/iowa.gov/returntolearn/social-emotional-behavioral-health-equity?authuser=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sites.google.com/iowa.gov/returntolearn/special-education?authuser=0" TargetMode="External"/><Relationship Id="rId1" Type="http://schemas.openxmlformats.org/officeDocument/2006/relationships/slideLayout" Target="../slideLayouts/slideLayout2.xml"/><Relationship Id="rId4" Type="http://schemas.openxmlformats.org/officeDocument/2006/relationships/hyperlink" Target="https://www.mynextmove.org/profile/summary/25-2011.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yQjvoEsQrCqk4_JMe_3-wQSp9MF_m0F8-CqWjz2cc9M/edit?usp=sharing" TargetMode="External"/><Relationship Id="rId7" Type="http://schemas.openxmlformats.org/officeDocument/2006/relationships/hyperlink" Target="https://creativecommons.org/licenses/by-sa/3.0/" TargetMode="External"/><Relationship Id="rId2" Type="http://schemas.openxmlformats.org/officeDocument/2006/relationships/hyperlink" Target="https://docs.google.com/document/d/1dGvbbUTDfrXWF0ih0CcI61b4ihZDFHxNZlmhezGrxmE/edit#heading=h.2k6df3sk67ds" TargetMode="External"/><Relationship Id="rId1" Type="http://schemas.openxmlformats.org/officeDocument/2006/relationships/slideLayout" Target="../slideLayouts/slideLayout2.xml"/><Relationship Id="rId6" Type="http://schemas.openxmlformats.org/officeDocument/2006/relationships/hyperlink" Target="http://www.thebluediamondgallery.com/handwriting/d/data.html" TargetMode="External"/><Relationship Id="rId5" Type="http://schemas.openxmlformats.org/officeDocument/2006/relationships/image" Target="../media/image16.jpg"/><Relationship Id="rId4" Type="http://schemas.openxmlformats.org/officeDocument/2006/relationships/hyperlink" Target="https://docs.google.com/document/d/13c5IAaj7k4Zx9t5kfCywZmsjokd61iQGjekt3kZgYIM/edit#heading=h.978jqak7xxv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ducateiowa.gov/pk-12/student-assessment/formative-assessment" TargetMode="External"/><Relationship Id="rId2" Type="http://schemas.openxmlformats.org/officeDocument/2006/relationships/hyperlink" Target="https://educateiowa.gov/pk-12/student-assessment/summative-assessment" TargetMode="External"/><Relationship Id="rId1" Type="http://schemas.openxmlformats.org/officeDocument/2006/relationships/slideLayout" Target="../slideLayouts/slideLayout2.xml"/><Relationship Id="rId6" Type="http://schemas.openxmlformats.org/officeDocument/2006/relationships/hyperlink" Target="https://educateiowa.gov/pk-12/student-assessment/assessment-learning-formative-assessment#Professional_Development" TargetMode="External"/><Relationship Id="rId5" Type="http://schemas.openxmlformats.org/officeDocument/2006/relationships/hyperlink" Target="https://educateiowa.gov/pk-12/student-assessment/assessment-learning-formative-assessment#Connections" TargetMode="External"/><Relationship Id="rId4" Type="http://schemas.openxmlformats.org/officeDocument/2006/relationships/hyperlink" Target="https://educateiowa.gov/pk-12/student-assessment/assessment-learning-summative-assessment#exampl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pXw7LYWNi5E?feature=oembed"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cs.google.com/spreadsheets/d/1nNnxMnbE76Tg3qgt_XCHQovHS0BjJHN2V-moouEKSfU/edit#gid=200924610" TargetMode="External"/><Relationship Id="rId1" Type="http://schemas.openxmlformats.org/officeDocument/2006/relationships/slideLayout" Target="../slideLayouts/slideLayout7.xml"/><Relationship Id="rId4" Type="http://schemas.openxmlformats.org/officeDocument/2006/relationships/hyperlink" Target="https://www.iowa21cclc.com/program-suppor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riterfighter.wordpress.com/2015/02/21/favourite-american-tv-shows-ended/" TargetMode="External"/><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stemfinity.com/virtual-steam" TargetMode="External"/><Relationship Id="rId1" Type="http://schemas.openxmlformats.org/officeDocument/2006/relationships/slideLayout" Target="../slideLayouts/slideLayout2.xml"/><Relationship Id="rId4" Type="http://schemas.openxmlformats.org/officeDocument/2006/relationships/hyperlink" Target="http://langwitches.org/blog/2010/03/27/geography-is-a-separate-subject-really/"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xZzEzDkeHzI?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s://in5d.com/how-to-change-the-future/fdhthd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educateiowa.gov/documents/pk-12/2020/07/2020-2021-school-year-covid-19-iowa-open-enrollment-application-online" TargetMode="External"/><Relationship Id="rId3" Type="http://schemas.openxmlformats.org/officeDocument/2006/relationships/hyperlink" Target="https://educateiowa.gov/article/2020/06/25/covid-19-guidance-and-information" TargetMode="External"/><Relationship Id="rId7" Type="http://schemas.openxmlformats.org/officeDocument/2006/relationships/hyperlink" Target="https://www.legis.iowa.gov/legislation/BillBook?ga=88&amp;ba=sf2310" TargetMode="External"/><Relationship Id="rId2" Type="http://schemas.openxmlformats.org/officeDocument/2006/relationships/hyperlink" Target="https://sites.google.com/iowa.gov/returntolearn" TargetMode="External"/><Relationship Id="rId1" Type="http://schemas.openxmlformats.org/officeDocument/2006/relationships/slideLayout" Target="../slideLayouts/slideLayout2.xml"/><Relationship Id="rId6" Type="http://schemas.openxmlformats.org/officeDocument/2006/relationships/hyperlink" Target="https://educateiowa.gov/documents/pk-12/2020/07/open-enrollment-guidance-sf-2310" TargetMode="External"/><Relationship Id="rId5" Type="http://schemas.openxmlformats.org/officeDocument/2006/relationships/hyperlink" Target="https://educateiowa.gov/documents/pk-12/2020/07/2020-21-early-literacy-implementation-eli-guidance" TargetMode="External"/><Relationship Id="rId4" Type="http://schemas.openxmlformats.org/officeDocument/2006/relationships/hyperlink" Target="https://educateiowa.gov/sites/files/ed/documents/2020-06-25_ReopeningGuidanceforSchool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video" Target="https://www.youtube.com/embed/n67RYI_0sc0?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4BC4-60D0-A147-A542-3BF94BB19840}"/>
              </a:ext>
            </a:extLst>
          </p:cNvPr>
          <p:cNvSpPr>
            <a:spLocks noGrp="1"/>
          </p:cNvSpPr>
          <p:nvPr>
            <p:ph type="ctrTitle"/>
          </p:nvPr>
        </p:nvSpPr>
        <p:spPr>
          <a:xfrm>
            <a:off x="1955223" y="251465"/>
            <a:ext cx="9244134" cy="2541431"/>
          </a:xfrm>
        </p:spPr>
        <p:txBody>
          <a:bodyPr>
            <a:normAutofit fontScale="90000"/>
          </a:bodyPr>
          <a:lstStyle/>
          <a:p>
            <a:r>
              <a:rPr lang="en-US"/>
              <a:t>Return to learn</a:t>
            </a:r>
            <a:br>
              <a:rPr lang="en-US"/>
            </a:br>
            <a:r>
              <a:rPr lang="en-US" sz="6000"/>
              <a:t>Afterschool planning</a:t>
            </a:r>
            <a:endParaRPr lang="en-US" dirty="0"/>
          </a:p>
        </p:txBody>
      </p:sp>
      <p:sp>
        <p:nvSpPr>
          <p:cNvPr id="3" name="Subtitle 2">
            <a:extLst>
              <a:ext uri="{FF2B5EF4-FFF2-40B4-BE49-F238E27FC236}">
                <a16:creationId xmlns:a16="http://schemas.microsoft.com/office/drawing/2014/main" id="{B48A369F-7187-1240-9CA0-6470F75602AC}"/>
              </a:ext>
            </a:extLst>
          </p:cNvPr>
          <p:cNvSpPr>
            <a:spLocks noGrp="1"/>
          </p:cNvSpPr>
          <p:nvPr>
            <p:ph type="subTitle" idx="1"/>
          </p:nvPr>
        </p:nvSpPr>
        <p:spPr>
          <a:xfrm>
            <a:off x="2417780" y="3531203"/>
            <a:ext cx="9244134" cy="2541431"/>
          </a:xfrm>
        </p:spPr>
        <p:txBody>
          <a:bodyPr>
            <a:normAutofit/>
          </a:bodyPr>
          <a:lstStyle/>
          <a:p>
            <a:r>
              <a:rPr lang="en-US"/>
              <a:t>Presented by:</a:t>
            </a:r>
          </a:p>
          <a:p>
            <a:r>
              <a:rPr lang="en-US"/>
              <a:t>Cassie Gerst, Burlington community school district</a:t>
            </a:r>
          </a:p>
          <a:p>
            <a:endParaRPr lang="en-US"/>
          </a:p>
          <a:p>
            <a:r>
              <a:rPr lang="en-US"/>
              <a:t>Cory Johnson, Burlington community school district</a:t>
            </a:r>
          </a:p>
          <a:p>
            <a:r>
              <a:rPr lang="en-US"/>
              <a:t>Director of curriculum</a:t>
            </a:r>
          </a:p>
          <a:p>
            <a:endParaRPr lang="en-US"/>
          </a:p>
          <a:p>
            <a:endParaRPr lang="en-US" dirty="0"/>
          </a:p>
        </p:txBody>
      </p:sp>
    </p:spTree>
    <p:extLst>
      <p:ext uri="{BB962C8B-B14F-4D97-AF65-F5344CB8AC3E}">
        <p14:creationId xmlns:p14="http://schemas.microsoft.com/office/powerpoint/2010/main" val="188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1CA2-CF34-FD4C-A791-7E5723AB8E4C}"/>
              </a:ext>
            </a:extLst>
          </p:cNvPr>
          <p:cNvSpPr>
            <a:spLocks noGrp="1"/>
          </p:cNvSpPr>
          <p:nvPr>
            <p:ph type="title"/>
          </p:nvPr>
        </p:nvSpPr>
        <p:spPr/>
        <p:txBody>
          <a:bodyPr/>
          <a:lstStyle/>
          <a:p>
            <a:r>
              <a:rPr lang="en-US" dirty="0"/>
              <a:t>Leadership and infrastructure</a:t>
            </a:r>
          </a:p>
        </p:txBody>
      </p:sp>
      <p:sp>
        <p:nvSpPr>
          <p:cNvPr id="3" name="Content Placeholder 2">
            <a:extLst>
              <a:ext uri="{FF2B5EF4-FFF2-40B4-BE49-F238E27FC236}">
                <a16:creationId xmlns:a16="http://schemas.microsoft.com/office/drawing/2014/main" id="{163794C2-6504-004E-BDE1-41DD7C2CE2D1}"/>
              </a:ext>
            </a:extLst>
          </p:cNvPr>
          <p:cNvSpPr>
            <a:spLocks noGrp="1"/>
          </p:cNvSpPr>
          <p:nvPr>
            <p:ph idx="1"/>
          </p:nvPr>
        </p:nvSpPr>
        <p:spPr/>
        <p:txBody>
          <a:bodyPr/>
          <a:lstStyle/>
          <a:p>
            <a:r>
              <a:rPr lang="en-US" dirty="0">
                <a:hlinkClick r:id="rId2"/>
              </a:rPr>
              <a:t>https://sites.google.com/iowa.gov/returntolearn/leadership-infrastructure?authuser=0</a:t>
            </a:r>
            <a:endParaRPr lang="en-US" dirty="0"/>
          </a:p>
          <a:p>
            <a:endParaRPr lang="en-US" dirty="0"/>
          </a:p>
          <a:p>
            <a:pPr marL="0" indent="0">
              <a:buNone/>
            </a:pPr>
            <a:r>
              <a:rPr lang="en-US" b="1" dirty="0"/>
              <a:t>Leadership </a:t>
            </a:r>
            <a:r>
              <a:rPr lang="en-US" dirty="0"/>
              <a:t>actions</a:t>
            </a:r>
            <a:r>
              <a:rPr lang="en-US" b="1" dirty="0"/>
              <a:t> </a:t>
            </a:r>
            <a:r>
              <a:rPr lang="en-US" dirty="0"/>
              <a:t>are: </a:t>
            </a:r>
          </a:p>
          <a:p>
            <a:r>
              <a:rPr lang="en-US" dirty="0"/>
              <a:t>A. Establish a DLT; </a:t>
            </a:r>
          </a:p>
          <a:p>
            <a:r>
              <a:rPr lang="en-US" dirty="0"/>
              <a:t>B. Use a Continuous Improvement Process to develop, implement, and monitor the </a:t>
            </a:r>
            <a:r>
              <a:rPr lang="en-US" i="1" dirty="0"/>
              <a:t>Return-to-Learn Plan</a:t>
            </a:r>
            <a:r>
              <a:rPr lang="en-US" dirty="0"/>
              <a:t>; and </a:t>
            </a:r>
          </a:p>
          <a:p>
            <a:r>
              <a:rPr lang="en-US" dirty="0"/>
              <a:t>C. Develop and support an effective communication plan. </a:t>
            </a:r>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B901E048-8C10-A74E-973E-FA25B5EC0C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86848" y="227598"/>
            <a:ext cx="1707145" cy="1707145"/>
          </a:xfrm>
          <a:prstGeom prst="rect">
            <a:avLst/>
          </a:prstGeom>
        </p:spPr>
      </p:pic>
    </p:spTree>
    <p:extLst>
      <p:ext uri="{BB962C8B-B14F-4D97-AF65-F5344CB8AC3E}">
        <p14:creationId xmlns:p14="http://schemas.microsoft.com/office/powerpoint/2010/main" val="51773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A3B2-B2E0-8647-B63C-7D3466F68DF6}"/>
              </a:ext>
            </a:extLst>
          </p:cNvPr>
          <p:cNvSpPr>
            <a:spLocks noGrp="1"/>
          </p:cNvSpPr>
          <p:nvPr>
            <p:ph type="title"/>
          </p:nvPr>
        </p:nvSpPr>
        <p:spPr/>
        <p:txBody>
          <a:bodyPr/>
          <a:lstStyle/>
          <a:p>
            <a:r>
              <a:rPr lang="en-US" dirty="0"/>
              <a:t>Health and safety</a:t>
            </a:r>
          </a:p>
        </p:txBody>
      </p:sp>
      <p:sp>
        <p:nvSpPr>
          <p:cNvPr id="3" name="Content Placeholder 2">
            <a:extLst>
              <a:ext uri="{FF2B5EF4-FFF2-40B4-BE49-F238E27FC236}">
                <a16:creationId xmlns:a16="http://schemas.microsoft.com/office/drawing/2014/main" id="{7C793B4C-20FA-0F4E-B173-D6A7152D2030}"/>
              </a:ext>
            </a:extLst>
          </p:cNvPr>
          <p:cNvSpPr>
            <a:spLocks noGrp="1"/>
          </p:cNvSpPr>
          <p:nvPr>
            <p:ph idx="1"/>
          </p:nvPr>
        </p:nvSpPr>
        <p:spPr/>
        <p:txBody>
          <a:bodyPr>
            <a:normAutofit fontScale="92500"/>
          </a:bodyPr>
          <a:lstStyle/>
          <a:p>
            <a:r>
              <a:rPr lang="en-US" dirty="0"/>
              <a:t>The health and safety of Iowa’s teachers, staff, students, and families </a:t>
            </a:r>
            <a:r>
              <a:rPr lang="en-US" u="sng" dirty="0"/>
              <a:t>are first and foremost </a:t>
            </a:r>
            <a:r>
              <a:rPr lang="en-US" dirty="0"/>
              <a:t>in planning for the 2020-2021 school year. There are several considerations that cut across delivery models; however, Hybrid and On-Site learning pose the most challenges and need for careful consideration and planning.</a:t>
            </a:r>
          </a:p>
          <a:p>
            <a:r>
              <a:rPr lang="en-US" dirty="0"/>
              <a:t>Please note that the considerations embedded in the resources below are not a replacement of a district’s emergency, crisis, or safety plan(s) and in no way are these considerations an exhaustive list of health and safety needs. Rather, these are specific additional considerations due to the current COVID-19 crisis that should be noted in any </a:t>
            </a:r>
            <a:r>
              <a:rPr lang="en-US" i="1" dirty="0"/>
              <a:t>Return-to-Learn Plan.</a:t>
            </a:r>
            <a:endParaRPr lang="en-US" dirty="0"/>
          </a:p>
          <a:p>
            <a:r>
              <a:rPr lang="en-US" dirty="0">
                <a:hlinkClick r:id="rId2"/>
              </a:rPr>
              <a:t>https://sites.google.com/iowa.gov/returntolearn/health-safety?authuser=0</a:t>
            </a:r>
            <a:endParaRPr lang="en-US" dirty="0"/>
          </a:p>
        </p:txBody>
      </p:sp>
      <p:pic>
        <p:nvPicPr>
          <p:cNvPr id="5" name="Picture 4" descr="A picture containing sitting, table&#10;&#10;Description automatically generated">
            <a:extLst>
              <a:ext uri="{FF2B5EF4-FFF2-40B4-BE49-F238E27FC236}">
                <a16:creationId xmlns:a16="http://schemas.microsoft.com/office/drawing/2014/main" id="{A8427758-C5F2-FA41-B8E9-35477D7C3B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69208" y="0"/>
            <a:ext cx="3258207" cy="2438400"/>
          </a:xfrm>
          <a:prstGeom prst="rect">
            <a:avLst/>
          </a:prstGeom>
        </p:spPr>
      </p:pic>
    </p:spTree>
    <p:extLst>
      <p:ext uri="{BB962C8B-B14F-4D97-AF65-F5344CB8AC3E}">
        <p14:creationId xmlns:p14="http://schemas.microsoft.com/office/powerpoint/2010/main" val="305560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33E2-A39F-7245-AB43-CDC8032A6127}"/>
              </a:ext>
            </a:extLst>
          </p:cNvPr>
          <p:cNvSpPr>
            <a:spLocks noGrp="1"/>
          </p:cNvSpPr>
          <p:nvPr>
            <p:ph type="title"/>
          </p:nvPr>
        </p:nvSpPr>
        <p:spPr/>
        <p:txBody>
          <a:bodyPr/>
          <a:lstStyle/>
          <a:p>
            <a:r>
              <a:rPr lang="en-US" dirty="0"/>
              <a:t>Iowa academic standards (equity)</a:t>
            </a:r>
          </a:p>
        </p:txBody>
      </p:sp>
      <p:sp>
        <p:nvSpPr>
          <p:cNvPr id="3" name="Content Placeholder 2">
            <a:extLst>
              <a:ext uri="{FF2B5EF4-FFF2-40B4-BE49-F238E27FC236}">
                <a16:creationId xmlns:a16="http://schemas.microsoft.com/office/drawing/2014/main" id="{E561D132-38DA-0743-AB61-AAE852017D12}"/>
              </a:ext>
            </a:extLst>
          </p:cNvPr>
          <p:cNvSpPr>
            <a:spLocks noGrp="1"/>
          </p:cNvSpPr>
          <p:nvPr>
            <p:ph idx="1"/>
          </p:nvPr>
        </p:nvSpPr>
        <p:spPr/>
        <p:txBody>
          <a:bodyPr>
            <a:normAutofit fontScale="92500"/>
          </a:bodyPr>
          <a:lstStyle/>
          <a:p>
            <a:r>
              <a:rPr lang="en-US" dirty="0"/>
              <a:t>Academic learning will continue to be a priority, regardless of the methods by which students return to learning for the 2020-2021 school year. While some planning considerations will be similar across different return to learning delivery models, there are also </a:t>
            </a:r>
            <a:r>
              <a:rPr lang="en-US" u="sng" dirty="0"/>
              <a:t>unique factors that need to be considered by districts in their planning depending on the approach taken for returning to learning</a:t>
            </a:r>
            <a:r>
              <a:rPr lang="en-US" dirty="0"/>
              <a:t>. Planning should also take into account other guidance regarding grading, credits, and learning requirements defined in federal law and state code. </a:t>
            </a:r>
          </a:p>
          <a:p>
            <a:endParaRPr lang="en-US" dirty="0"/>
          </a:p>
          <a:p>
            <a:r>
              <a:rPr lang="en-US" dirty="0">
                <a:hlinkClick r:id="rId2"/>
              </a:rPr>
              <a:t>https://sites.google.com/iowa.gov/returntolearn/iowa-academic-standards-equity?authuser=0</a:t>
            </a:r>
            <a:endParaRPr lang="en-US" dirty="0"/>
          </a:p>
        </p:txBody>
      </p:sp>
      <p:pic>
        <p:nvPicPr>
          <p:cNvPr id="5" name="Picture 4" descr="A picture containing toy, table&#10;&#10;Description automatically generated">
            <a:extLst>
              <a:ext uri="{FF2B5EF4-FFF2-40B4-BE49-F238E27FC236}">
                <a16:creationId xmlns:a16="http://schemas.microsoft.com/office/drawing/2014/main" id="{1C2A3525-C0D2-634E-863B-A2A173771F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2132370"/>
            <a:ext cx="1608667" cy="1608667"/>
          </a:xfrm>
          <a:prstGeom prst="rect">
            <a:avLst/>
          </a:prstGeom>
        </p:spPr>
      </p:pic>
      <p:sp>
        <p:nvSpPr>
          <p:cNvPr id="6" name="TextBox 5">
            <a:extLst>
              <a:ext uri="{FF2B5EF4-FFF2-40B4-BE49-F238E27FC236}">
                <a16:creationId xmlns:a16="http://schemas.microsoft.com/office/drawing/2014/main" id="{4D7D077B-07EB-6A41-AF7A-8FE2B2F1A3BB}"/>
              </a:ext>
            </a:extLst>
          </p:cNvPr>
          <p:cNvSpPr txBox="1"/>
          <p:nvPr/>
        </p:nvSpPr>
        <p:spPr>
          <a:xfrm>
            <a:off x="3898900" y="5626100"/>
            <a:ext cx="4394200" cy="230832"/>
          </a:xfrm>
          <a:prstGeom prst="rect">
            <a:avLst/>
          </a:prstGeom>
          <a:noFill/>
        </p:spPr>
        <p:txBody>
          <a:bodyPr wrap="square" rtlCol="0">
            <a:spAutoFit/>
          </a:bodyPr>
          <a:lstStyle/>
          <a:p>
            <a:r>
              <a:rPr lang="en-US" sz="900">
                <a:hlinkClick r:id="rId4" tooltip="http://drdeborahserani.blogspot.com/2010/04/six-drug-free-ways-to-boost-your-brain.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99718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3A70-E0C1-E449-AA17-7099AB9489DA}"/>
              </a:ext>
            </a:extLst>
          </p:cNvPr>
          <p:cNvSpPr>
            <a:spLocks noGrp="1"/>
          </p:cNvSpPr>
          <p:nvPr>
            <p:ph type="title"/>
          </p:nvPr>
        </p:nvSpPr>
        <p:spPr/>
        <p:txBody>
          <a:bodyPr/>
          <a:lstStyle/>
          <a:p>
            <a:r>
              <a:rPr lang="en-US" dirty="0"/>
              <a:t>Social emotional behavioral health</a:t>
            </a:r>
          </a:p>
        </p:txBody>
      </p:sp>
      <p:sp>
        <p:nvSpPr>
          <p:cNvPr id="3" name="Content Placeholder 2">
            <a:extLst>
              <a:ext uri="{FF2B5EF4-FFF2-40B4-BE49-F238E27FC236}">
                <a16:creationId xmlns:a16="http://schemas.microsoft.com/office/drawing/2014/main" id="{A20486A1-5726-2743-9736-3B65F778048A}"/>
              </a:ext>
            </a:extLst>
          </p:cNvPr>
          <p:cNvSpPr>
            <a:spLocks noGrp="1"/>
          </p:cNvSpPr>
          <p:nvPr>
            <p:ph idx="1"/>
          </p:nvPr>
        </p:nvSpPr>
        <p:spPr/>
        <p:txBody>
          <a:bodyPr/>
          <a:lstStyle/>
          <a:p>
            <a:r>
              <a:rPr lang="en-US" dirty="0"/>
              <a:t>The social-emotional-behavioral health (SEBH) of Iowa’s teachers, staff, students, and families are </a:t>
            </a:r>
            <a:r>
              <a:rPr lang="en-US" u="sng" dirty="0"/>
              <a:t>first and foremost </a:t>
            </a:r>
            <a:r>
              <a:rPr lang="en-US" dirty="0"/>
              <a:t>in planning for the 2020-2021 school year. Thinking about supporting SEBH at this time may seem a daunting task; however, the critical focus is securing and enhancing supportive relationships with staff, students, and their families during this crisis.</a:t>
            </a:r>
          </a:p>
          <a:p>
            <a:endParaRPr lang="en-US" dirty="0"/>
          </a:p>
          <a:p>
            <a:r>
              <a:rPr lang="en-US" dirty="0">
                <a:hlinkClick r:id="rId2"/>
              </a:rPr>
              <a:t>https://sites.google.com/iowa.gov/returntolearn/social-emotional-behavioral-health-equity?authuser=0</a:t>
            </a:r>
            <a:endParaRPr lang="en-US" dirty="0"/>
          </a:p>
        </p:txBody>
      </p:sp>
      <p:sp>
        <p:nvSpPr>
          <p:cNvPr id="4" name="Heart 3">
            <a:extLst>
              <a:ext uri="{FF2B5EF4-FFF2-40B4-BE49-F238E27FC236}">
                <a16:creationId xmlns:a16="http://schemas.microsoft.com/office/drawing/2014/main" id="{F95F84A3-D964-444A-A617-C38EA344B0DC}"/>
              </a:ext>
            </a:extLst>
          </p:cNvPr>
          <p:cNvSpPr/>
          <p:nvPr/>
        </p:nvSpPr>
        <p:spPr>
          <a:xfrm>
            <a:off x="0" y="1113183"/>
            <a:ext cx="1775791" cy="16035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89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4361-D5E7-C74C-8964-B2E1B465361B}"/>
              </a:ext>
            </a:extLst>
          </p:cNvPr>
          <p:cNvSpPr>
            <a:spLocks noGrp="1"/>
          </p:cNvSpPr>
          <p:nvPr>
            <p:ph type="title"/>
          </p:nvPr>
        </p:nvSpPr>
        <p:spPr/>
        <p:txBody>
          <a:bodyPr/>
          <a:lstStyle/>
          <a:p>
            <a:r>
              <a:rPr lang="en-US" dirty="0"/>
              <a:t>Special education</a:t>
            </a:r>
          </a:p>
        </p:txBody>
      </p:sp>
      <p:sp>
        <p:nvSpPr>
          <p:cNvPr id="3" name="Content Placeholder 2">
            <a:extLst>
              <a:ext uri="{FF2B5EF4-FFF2-40B4-BE49-F238E27FC236}">
                <a16:creationId xmlns:a16="http://schemas.microsoft.com/office/drawing/2014/main" id="{91A0DED0-80E6-B04B-9741-2422454A8487}"/>
              </a:ext>
            </a:extLst>
          </p:cNvPr>
          <p:cNvSpPr>
            <a:spLocks noGrp="1"/>
          </p:cNvSpPr>
          <p:nvPr>
            <p:ph idx="1"/>
          </p:nvPr>
        </p:nvSpPr>
        <p:spPr/>
        <p:txBody>
          <a:bodyPr>
            <a:normAutofit fontScale="92500" lnSpcReduction="20000"/>
          </a:bodyPr>
          <a:lstStyle/>
          <a:p>
            <a:r>
              <a:rPr lang="en-US" dirty="0"/>
              <a:t>Creating equitable learning opportunities is of the utmost importance to Iowa’s educators and families. The Department recognizes districts, schools, and families are at different places in their capacity to provide distance learning. Equity in this context is focused on ensuring all students:</a:t>
            </a:r>
          </a:p>
          <a:p>
            <a:pPr lvl="1"/>
            <a:r>
              <a:rPr lang="en-US" dirty="0"/>
              <a:t>Have access to a free and appropriate public education (FAPE),</a:t>
            </a:r>
          </a:p>
          <a:p>
            <a:pPr lvl="1"/>
            <a:r>
              <a:rPr lang="en-US" dirty="0"/>
              <a:t>Are able to access the Iowa Content Standards, and</a:t>
            </a:r>
          </a:p>
          <a:p>
            <a:pPr lvl="1"/>
            <a:r>
              <a:rPr lang="en-US" dirty="0"/>
              <a:t>Have the supports needed to progress in their learning.</a:t>
            </a:r>
          </a:p>
          <a:p>
            <a:r>
              <a:rPr lang="en-US" dirty="0"/>
              <a:t>There are some common considerations across subgroups, as well as specific considerations within the following populations: students with individualized education programs (IEPs), English learners, students at-risk (broadly defined), and gifted and talented. </a:t>
            </a:r>
          </a:p>
          <a:p>
            <a:endParaRPr lang="en-US" dirty="0"/>
          </a:p>
        </p:txBody>
      </p:sp>
      <p:sp>
        <p:nvSpPr>
          <p:cNvPr id="4" name="Rectangle 3">
            <a:extLst>
              <a:ext uri="{FF2B5EF4-FFF2-40B4-BE49-F238E27FC236}">
                <a16:creationId xmlns:a16="http://schemas.microsoft.com/office/drawing/2014/main" id="{D8E0F9E4-834C-6140-8069-3860778FB7FB}"/>
              </a:ext>
            </a:extLst>
          </p:cNvPr>
          <p:cNvSpPr/>
          <p:nvPr/>
        </p:nvSpPr>
        <p:spPr>
          <a:xfrm>
            <a:off x="2692733" y="5443657"/>
            <a:ext cx="8362121" cy="369332"/>
          </a:xfrm>
          <a:prstGeom prst="rect">
            <a:avLst/>
          </a:prstGeom>
        </p:spPr>
        <p:txBody>
          <a:bodyPr wrap="square">
            <a:spAutoFit/>
          </a:bodyPr>
          <a:lstStyle/>
          <a:p>
            <a:r>
              <a:rPr lang="en-US" dirty="0">
                <a:hlinkClick r:id="rId2"/>
              </a:rPr>
              <a:t>https://sites.google.com/iowa.gov/returntolearn/special-education?authuser=0</a:t>
            </a:r>
            <a:endParaRPr lang="en-US" dirty="0"/>
          </a:p>
        </p:txBody>
      </p:sp>
      <p:pic>
        <p:nvPicPr>
          <p:cNvPr id="6" name="Picture 5" descr="A group of people sitting at a table&#10;&#10;Description automatically generated">
            <a:extLst>
              <a:ext uri="{FF2B5EF4-FFF2-40B4-BE49-F238E27FC236}">
                <a16:creationId xmlns:a16="http://schemas.microsoft.com/office/drawing/2014/main" id="{C351BFE0-F26B-174F-A7F1-CBB69CD90A8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85840" y="127000"/>
            <a:ext cx="2482240" cy="1396260"/>
          </a:xfrm>
          <a:prstGeom prst="rect">
            <a:avLst/>
          </a:prstGeom>
        </p:spPr>
      </p:pic>
    </p:spTree>
    <p:extLst>
      <p:ext uri="{BB962C8B-B14F-4D97-AF65-F5344CB8AC3E}">
        <p14:creationId xmlns:p14="http://schemas.microsoft.com/office/powerpoint/2010/main" val="264805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25EA-4A2F-124F-B223-8EDA86089992}"/>
              </a:ext>
            </a:extLst>
          </p:cNvPr>
          <p:cNvSpPr>
            <a:spLocks noGrp="1"/>
          </p:cNvSpPr>
          <p:nvPr>
            <p:ph type="title"/>
          </p:nvPr>
        </p:nvSpPr>
        <p:spPr/>
        <p:txBody>
          <a:bodyPr/>
          <a:lstStyle/>
          <a:p>
            <a:r>
              <a:rPr lang="en-US" dirty="0"/>
              <a:t>Data: district and community capacity </a:t>
            </a:r>
          </a:p>
        </p:txBody>
      </p:sp>
      <p:sp>
        <p:nvSpPr>
          <p:cNvPr id="3" name="Content Placeholder 2">
            <a:extLst>
              <a:ext uri="{FF2B5EF4-FFF2-40B4-BE49-F238E27FC236}">
                <a16:creationId xmlns:a16="http://schemas.microsoft.com/office/drawing/2014/main" id="{86B64E46-3371-E04C-9C6B-CA39F540EC18}"/>
              </a:ext>
            </a:extLst>
          </p:cNvPr>
          <p:cNvSpPr>
            <a:spLocks noGrp="1"/>
          </p:cNvSpPr>
          <p:nvPr>
            <p:ph idx="1"/>
          </p:nvPr>
        </p:nvSpPr>
        <p:spPr/>
        <p:txBody>
          <a:bodyPr>
            <a:normAutofit fontScale="85000" lnSpcReduction="20000"/>
          </a:bodyPr>
          <a:lstStyle/>
          <a:p>
            <a:pPr marL="0" indent="0">
              <a:buNone/>
            </a:pPr>
            <a:r>
              <a:rPr lang="en-US" dirty="0"/>
              <a:t>Designed to help districts organize and interpret their </a:t>
            </a:r>
            <a:r>
              <a:rPr lang="en-US" b="1" u="sng" dirty="0"/>
              <a:t>local survey data and identify community and school resources to meet those needs. </a:t>
            </a:r>
            <a:r>
              <a:rPr lang="en-US" dirty="0"/>
              <a:t>The questions included in the Resources and Needs Survey were designed to provide data relative to the specific areas in Return-to-Learn plans. The original surveys are described and found in the </a:t>
            </a:r>
            <a:r>
              <a:rPr lang="en-US" u="sng" dirty="0">
                <a:hlinkClick r:id="rId2"/>
              </a:rPr>
              <a:t>Resources and Needs Survey</a:t>
            </a:r>
            <a:r>
              <a:rPr lang="en-US" dirty="0"/>
              <a:t> on the Iowa Return-to-Learn Support site. The staff, family and learner surveys provided were built using items from the </a:t>
            </a:r>
            <a:r>
              <a:rPr lang="en-US" u="sng" dirty="0">
                <a:hlinkClick r:id="rId3"/>
              </a:rPr>
              <a:t>Survey Question Bank</a:t>
            </a:r>
            <a:r>
              <a:rPr lang="en-US" dirty="0"/>
              <a:t>. Use of the survey and data tables is </a:t>
            </a:r>
            <a:r>
              <a:rPr lang="en-US" u="sng" dirty="0"/>
              <a:t>not</a:t>
            </a:r>
            <a:r>
              <a:rPr lang="en-US" dirty="0"/>
              <a:t> required, yet are available.  </a:t>
            </a:r>
          </a:p>
          <a:p>
            <a:r>
              <a:rPr lang="en-US" dirty="0"/>
              <a:t>The survey items are organized to put similar items for family, learner and teacher together for interpretation. The order and grouping places more basic needs (such as food and shelter) at the beginning of each section then progresses to more advanced needs throughout the section. </a:t>
            </a:r>
          </a:p>
          <a:p>
            <a:pPr marL="0" indent="0">
              <a:buNone/>
            </a:pPr>
            <a:br>
              <a:rPr lang="en-US" dirty="0"/>
            </a:br>
            <a:r>
              <a:rPr lang="en-US" dirty="0"/>
              <a:t>Before School Begins, After School Begins, Resources</a:t>
            </a:r>
          </a:p>
        </p:txBody>
      </p:sp>
      <p:sp>
        <p:nvSpPr>
          <p:cNvPr id="4" name="Rectangle 3">
            <a:extLst>
              <a:ext uri="{FF2B5EF4-FFF2-40B4-BE49-F238E27FC236}">
                <a16:creationId xmlns:a16="http://schemas.microsoft.com/office/drawing/2014/main" id="{F0EC4F13-CB20-7041-AAAE-239030DF409C}"/>
              </a:ext>
            </a:extLst>
          </p:cNvPr>
          <p:cNvSpPr/>
          <p:nvPr/>
        </p:nvSpPr>
        <p:spPr>
          <a:xfrm>
            <a:off x="1669774" y="5466345"/>
            <a:ext cx="10522226" cy="338554"/>
          </a:xfrm>
          <a:prstGeom prst="rect">
            <a:avLst/>
          </a:prstGeom>
        </p:spPr>
        <p:txBody>
          <a:bodyPr wrap="square">
            <a:spAutoFit/>
          </a:bodyPr>
          <a:lstStyle/>
          <a:p>
            <a:r>
              <a:rPr lang="en-US" sz="1600" dirty="0">
                <a:hlinkClick r:id="rId4"/>
              </a:rPr>
              <a:t>https://docs.google.com/document/d/13c5IAaj7k4Zx9t5kfCywZmsjokd61iQGjekt3kZgYIM/edit#heading=h.978jqak7xxvy</a:t>
            </a:r>
            <a:endParaRPr lang="en-US" sz="1600" dirty="0"/>
          </a:p>
        </p:txBody>
      </p:sp>
      <p:pic>
        <p:nvPicPr>
          <p:cNvPr id="6" name="Picture 5" descr="A picture containing holding, phone, person, drawing&#10;&#10;Description automatically generated">
            <a:extLst>
              <a:ext uri="{FF2B5EF4-FFF2-40B4-BE49-F238E27FC236}">
                <a16:creationId xmlns:a16="http://schemas.microsoft.com/office/drawing/2014/main" id="{5B6242C7-6451-9649-8CAA-CAD4DD12D2C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734435" y="195654"/>
            <a:ext cx="2300931" cy="1533954"/>
          </a:xfrm>
          <a:prstGeom prst="rect">
            <a:avLst/>
          </a:prstGeom>
        </p:spPr>
      </p:pic>
      <p:sp>
        <p:nvSpPr>
          <p:cNvPr id="7" name="TextBox 6">
            <a:extLst>
              <a:ext uri="{FF2B5EF4-FFF2-40B4-BE49-F238E27FC236}">
                <a16:creationId xmlns:a16="http://schemas.microsoft.com/office/drawing/2014/main" id="{7FD76816-5F44-E648-8EDB-E3A047EB0DDD}"/>
              </a:ext>
            </a:extLst>
          </p:cNvPr>
          <p:cNvSpPr txBox="1"/>
          <p:nvPr/>
        </p:nvSpPr>
        <p:spPr>
          <a:xfrm>
            <a:off x="952500" y="6858000"/>
            <a:ext cx="10287000" cy="230832"/>
          </a:xfrm>
          <a:prstGeom prst="rect">
            <a:avLst/>
          </a:prstGeom>
          <a:noFill/>
        </p:spPr>
        <p:txBody>
          <a:bodyPr wrap="square" rtlCol="0">
            <a:spAutoFit/>
          </a:bodyPr>
          <a:lstStyle/>
          <a:p>
            <a:r>
              <a:rPr lang="en-US" sz="900">
                <a:hlinkClick r:id="rId6" tooltip="http://www.thebluediamondgallery.com/handwriting/d/data.html"/>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33952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699C-609E-654B-91D0-FD6C78EDC63D}"/>
              </a:ext>
            </a:extLst>
          </p:cNvPr>
          <p:cNvSpPr>
            <a:spLocks noGrp="1"/>
          </p:cNvSpPr>
          <p:nvPr>
            <p:ph type="title"/>
          </p:nvPr>
        </p:nvSpPr>
        <p:spPr/>
        <p:txBody>
          <a:bodyPr/>
          <a:lstStyle/>
          <a:p>
            <a:r>
              <a:rPr lang="en-US" dirty="0"/>
              <a:t>Data….local conversation</a:t>
            </a:r>
          </a:p>
        </p:txBody>
      </p:sp>
      <p:sp>
        <p:nvSpPr>
          <p:cNvPr id="3" name="Content Placeholder 2">
            <a:extLst>
              <a:ext uri="{FF2B5EF4-FFF2-40B4-BE49-F238E27FC236}">
                <a16:creationId xmlns:a16="http://schemas.microsoft.com/office/drawing/2014/main" id="{000976AB-62CA-D741-9B2A-4D2BE8742746}"/>
              </a:ext>
            </a:extLst>
          </p:cNvPr>
          <p:cNvSpPr>
            <a:spLocks noGrp="1"/>
          </p:cNvSpPr>
          <p:nvPr>
            <p:ph idx="1"/>
          </p:nvPr>
        </p:nvSpPr>
        <p:spPr>
          <a:xfrm>
            <a:off x="406401" y="2015732"/>
            <a:ext cx="3832734" cy="3450613"/>
          </a:xfrm>
        </p:spPr>
        <p:txBody>
          <a:bodyPr/>
          <a:lstStyle/>
          <a:p>
            <a:r>
              <a:rPr lang="en-US" dirty="0"/>
              <a:t>FAST in one school year</a:t>
            </a:r>
          </a:p>
          <a:p>
            <a:pPr lvl="1"/>
            <a:r>
              <a:rPr lang="en-US" dirty="0"/>
              <a:t>Reading and Math scores by students</a:t>
            </a:r>
          </a:p>
          <a:p>
            <a:r>
              <a:rPr lang="en-US" dirty="0"/>
              <a:t>Grades?</a:t>
            </a:r>
          </a:p>
          <a:p>
            <a:pPr marL="0" indent="0">
              <a:buNone/>
            </a:pPr>
            <a:endParaRPr lang="en-US" dirty="0"/>
          </a:p>
          <a:p>
            <a:pPr lvl="1"/>
            <a:endParaRPr lang="en-US" dirty="0"/>
          </a:p>
        </p:txBody>
      </p:sp>
      <p:graphicFrame>
        <p:nvGraphicFramePr>
          <p:cNvPr id="4" name="Table 3">
            <a:extLst>
              <a:ext uri="{FF2B5EF4-FFF2-40B4-BE49-F238E27FC236}">
                <a16:creationId xmlns:a16="http://schemas.microsoft.com/office/drawing/2014/main" id="{CA57395E-23BE-F446-83CE-7606F6F0A093}"/>
              </a:ext>
            </a:extLst>
          </p:cNvPr>
          <p:cNvGraphicFramePr>
            <a:graphicFrameLocks noGrp="1"/>
          </p:cNvGraphicFramePr>
          <p:nvPr>
            <p:extLst>
              <p:ext uri="{D42A27DB-BD31-4B8C-83A1-F6EECF244321}">
                <p14:modId xmlns:p14="http://schemas.microsoft.com/office/powerpoint/2010/main" val="181595276"/>
              </p:ext>
            </p:extLst>
          </p:nvPr>
        </p:nvGraphicFramePr>
        <p:xfrm>
          <a:off x="4239133" y="2008903"/>
          <a:ext cx="7665000" cy="4044578"/>
        </p:xfrm>
        <a:graphic>
          <a:graphicData uri="http://schemas.openxmlformats.org/drawingml/2006/table">
            <a:tbl>
              <a:tblPr/>
              <a:tblGrid>
                <a:gridCol w="3832500">
                  <a:extLst>
                    <a:ext uri="{9D8B030D-6E8A-4147-A177-3AD203B41FA5}">
                      <a16:colId xmlns:a16="http://schemas.microsoft.com/office/drawing/2014/main" val="2341540097"/>
                    </a:ext>
                  </a:extLst>
                </a:gridCol>
                <a:gridCol w="3832500">
                  <a:extLst>
                    <a:ext uri="{9D8B030D-6E8A-4147-A177-3AD203B41FA5}">
                      <a16:colId xmlns:a16="http://schemas.microsoft.com/office/drawing/2014/main" val="1819255853"/>
                    </a:ext>
                  </a:extLst>
                </a:gridCol>
              </a:tblGrid>
              <a:tr h="343470">
                <a:tc>
                  <a:txBody>
                    <a:bodyPr/>
                    <a:lstStyle/>
                    <a:p>
                      <a:pPr algn="ctr"/>
                      <a:r>
                        <a:rPr lang="en-US" sz="1600" b="1">
                          <a:solidFill>
                            <a:srgbClr val="265199"/>
                          </a:solidFill>
                          <a:effectLst/>
                          <a:hlinkClick r:id="rId2"/>
                        </a:rPr>
                        <a:t>Summative Assessment</a:t>
                      </a:r>
                      <a:endParaRPr lang="en-US" sz="1600">
                        <a:effectLst/>
                      </a:endParaRPr>
                    </a:p>
                  </a:txBody>
                  <a:tcPr marL="55639" marR="55639" marT="27820" marB="27820" anchor="ctr">
                    <a:lnL>
                      <a:noFill/>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800" b="1" dirty="0">
                          <a:solidFill>
                            <a:srgbClr val="265199"/>
                          </a:solidFill>
                          <a:effectLst/>
                          <a:hlinkClick r:id="rId3"/>
                        </a:rPr>
                        <a:t>Formative Assessment</a:t>
                      </a:r>
                      <a:endParaRPr lang="en-US" sz="1800" dirty="0">
                        <a:effectLst/>
                      </a:endParaRPr>
                    </a:p>
                  </a:txBody>
                  <a:tcPr marL="55639" marR="55639" marT="27820" marB="27820" anchor="ctr">
                    <a:lnL w="9525" cap="flat" cmpd="sng" algn="ctr">
                      <a:solidFill>
                        <a:srgbClr val="DDDDDD"/>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22585813"/>
                  </a:ext>
                </a:extLst>
              </a:tr>
              <a:tr h="3701108">
                <a:tc>
                  <a:txBody>
                    <a:bodyPr/>
                    <a:lstStyle/>
                    <a:p>
                      <a:pPr algn="l"/>
                      <a:r>
                        <a:rPr lang="en-US" sz="1800" dirty="0">
                          <a:effectLst/>
                        </a:rPr>
                        <a:t>Summative Assessments are assessments OF learning and are given at a point in time to measure and monitor student learning. They provide the feedback to educators, students, parents, and community members and are used to make adjustments in instructional programs, report student progress, identify and place students, and grade students.</a:t>
                      </a:r>
                    </a:p>
                    <a:p>
                      <a:pPr algn="l">
                        <a:buFont typeface="Arial" panose="020B0604020202020204" pitchFamily="34" charset="0"/>
                        <a:buChar char="•"/>
                      </a:pPr>
                      <a:r>
                        <a:rPr lang="en-US" sz="1600" dirty="0">
                          <a:solidFill>
                            <a:srgbClr val="265199"/>
                          </a:solidFill>
                          <a:effectLst/>
                          <a:hlinkClick r:id="rId4"/>
                        </a:rPr>
                        <a:t>Examples</a:t>
                      </a:r>
                      <a:endParaRPr lang="en-US" sz="1600" dirty="0">
                        <a:effectLst/>
                      </a:endParaRPr>
                    </a:p>
                  </a:txBody>
                  <a:tcPr marL="55639" marR="55639" marT="27820" marB="27820">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r>
                        <a:rPr lang="en-US" sz="1600" dirty="0">
                          <a:effectLst/>
                        </a:rPr>
                        <a:t>Formative Assessment is assessment FOR learning. It is a process used by teachers and students as part of instruction that provides feedback to adjust ongoing teaching and learning to improve students’ achievement of core content. Formative assessment practices provide students with clear learning targets, examples and models of strong and weak work, regular descriptive feedback, and the ability to self-assess, track learning, and set goals. (Adapted from Council of Chief State School Officers, FAST SCASS)</a:t>
                      </a:r>
                    </a:p>
                    <a:p>
                      <a:pPr>
                        <a:buFont typeface="Arial" panose="020B0604020202020204" pitchFamily="34" charset="0"/>
                        <a:buChar char="•"/>
                      </a:pPr>
                      <a:r>
                        <a:rPr lang="en-US" sz="1100" dirty="0">
                          <a:solidFill>
                            <a:srgbClr val="265199"/>
                          </a:solidFill>
                          <a:effectLst/>
                          <a:hlinkClick r:id="rId5"/>
                        </a:rPr>
                        <a:t>Connections</a:t>
                      </a:r>
                      <a:endParaRPr lang="en-US" sz="1100" dirty="0">
                        <a:effectLst/>
                      </a:endParaRPr>
                    </a:p>
                    <a:p>
                      <a:pPr>
                        <a:buFont typeface="Arial" panose="020B0604020202020204" pitchFamily="34" charset="0"/>
                        <a:buChar char="•"/>
                      </a:pPr>
                      <a:r>
                        <a:rPr lang="en-US" sz="1100" dirty="0">
                          <a:solidFill>
                            <a:srgbClr val="265199"/>
                          </a:solidFill>
                          <a:effectLst/>
                          <a:hlinkClick r:id="rId6"/>
                        </a:rPr>
                        <a:t>Professional Development</a:t>
                      </a:r>
                      <a:endParaRPr lang="en-US" sz="1100" dirty="0">
                        <a:effectLst/>
                      </a:endParaRPr>
                    </a:p>
                  </a:txBody>
                  <a:tcPr marL="55639" marR="55639" marT="27820" marB="27820">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extLst>
                  <a:ext uri="{0D108BD9-81ED-4DB2-BD59-A6C34878D82A}">
                    <a16:rowId xmlns:a16="http://schemas.microsoft.com/office/drawing/2014/main" val="3353114323"/>
                  </a:ext>
                </a:extLst>
              </a:tr>
            </a:tbl>
          </a:graphicData>
        </a:graphic>
      </p:graphicFrame>
    </p:spTree>
    <p:extLst>
      <p:ext uri="{BB962C8B-B14F-4D97-AF65-F5344CB8AC3E}">
        <p14:creationId xmlns:p14="http://schemas.microsoft.com/office/powerpoint/2010/main" val="3683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54DE-E3EC-F742-8B09-C5541568C0C4}"/>
              </a:ext>
            </a:extLst>
          </p:cNvPr>
          <p:cNvSpPr>
            <a:spLocks noGrp="1"/>
          </p:cNvSpPr>
          <p:nvPr>
            <p:ph type="title"/>
          </p:nvPr>
        </p:nvSpPr>
        <p:spPr/>
        <p:txBody>
          <a:bodyPr/>
          <a:lstStyle/>
          <a:p>
            <a:r>
              <a:rPr lang="en-US" dirty="0"/>
              <a:t>Data examples of each</a:t>
            </a:r>
          </a:p>
        </p:txBody>
      </p:sp>
      <p:sp>
        <p:nvSpPr>
          <p:cNvPr id="3" name="Content Placeholder 2">
            <a:extLst>
              <a:ext uri="{FF2B5EF4-FFF2-40B4-BE49-F238E27FC236}">
                <a16:creationId xmlns:a16="http://schemas.microsoft.com/office/drawing/2014/main" id="{BBDD750A-4335-3348-B625-90C1DAB19105}"/>
              </a:ext>
            </a:extLst>
          </p:cNvPr>
          <p:cNvSpPr>
            <a:spLocks noGrp="1"/>
          </p:cNvSpPr>
          <p:nvPr>
            <p:ph sz="half" idx="1"/>
          </p:nvPr>
        </p:nvSpPr>
        <p:spPr>
          <a:xfrm>
            <a:off x="1328798" y="2017343"/>
            <a:ext cx="4645152" cy="3448595"/>
          </a:xfrm>
        </p:spPr>
        <p:txBody>
          <a:bodyPr/>
          <a:lstStyle/>
          <a:p>
            <a:r>
              <a:rPr lang="en-US" dirty="0"/>
              <a:t>Summative</a:t>
            </a:r>
          </a:p>
          <a:p>
            <a:pPr lvl="1"/>
            <a:r>
              <a:rPr lang="en-US" dirty="0"/>
              <a:t>ACT/ SAT</a:t>
            </a:r>
          </a:p>
          <a:p>
            <a:pPr lvl="1"/>
            <a:r>
              <a:rPr lang="en-US" dirty="0"/>
              <a:t>ISASP</a:t>
            </a:r>
          </a:p>
          <a:p>
            <a:pPr lvl="1"/>
            <a:r>
              <a:rPr lang="en-US" dirty="0"/>
              <a:t>ELL (ELPA21)</a:t>
            </a:r>
          </a:p>
          <a:p>
            <a:pPr marL="457200" lvl="1" indent="0">
              <a:buNone/>
            </a:pPr>
            <a:r>
              <a:rPr lang="en-US" dirty="0"/>
              <a:t>		</a:t>
            </a:r>
          </a:p>
        </p:txBody>
      </p:sp>
      <p:sp>
        <p:nvSpPr>
          <p:cNvPr id="4" name="Content Placeholder 3">
            <a:extLst>
              <a:ext uri="{FF2B5EF4-FFF2-40B4-BE49-F238E27FC236}">
                <a16:creationId xmlns:a16="http://schemas.microsoft.com/office/drawing/2014/main" id="{9F63047F-6889-E140-8E0D-75C0552900C6}"/>
              </a:ext>
            </a:extLst>
          </p:cNvPr>
          <p:cNvSpPr>
            <a:spLocks noGrp="1"/>
          </p:cNvSpPr>
          <p:nvPr>
            <p:ph sz="half" idx="2"/>
          </p:nvPr>
        </p:nvSpPr>
        <p:spPr/>
        <p:txBody>
          <a:bodyPr/>
          <a:lstStyle/>
          <a:p>
            <a:r>
              <a:rPr lang="en-US" dirty="0"/>
              <a:t>Formative</a:t>
            </a:r>
          </a:p>
          <a:p>
            <a:pPr lvl="1"/>
            <a:r>
              <a:rPr lang="en-US" dirty="0"/>
              <a:t>Non-graded quizzes</a:t>
            </a:r>
          </a:p>
          <a:p>
            <a:pPr lvl="1"/>
            <a:r>
              <a:rPr lang="en-US" dirty="0"/>
              <a:t>Pretests</a:t>
            </a:r>
          </a:p>
          <a:p>
            <a:pPr lvl="1"/>
            <a:r>
              <a:rPr lang="en-US" dirty="0"/>
              <a:t>Progress Monitoring</a:t>
            </a:r>
          </a:p>
          <a:p>
            <a:pPr lvl="1"/>
            <a:r>
              <a:rPr lang="en-US" dirty="0"/>
              <a:t>Learning Logs</a:t>
            </a:r>
          </a:p>
          <a:p>
            <a:pPr lvl="1"/>
            <a:r>
              <a:rPr lang="en-US" dirty="0"/>
              <a:t>MTSS (</a:t>
            </a:r>
            <a:r>
              <a:rPr lang="en-US" dirty="0" err="1"/>
              <a:t>RtI</a:t>
            </a:r>
            <a:r>
              <a:rPr lang="en-US" dirty="0"/>
              <a:t>)</a:t>
            </a:r>
          </a:p>
        </p:txBody>
      </p:sp>
      <p:sp>
        <p:nvSpPr>
          <p:cNvPr id="5" name="Left Brace 4">
            <a:extLst>
              <a:ext uri="{FF2B5EF4-FFF2-40B4-BE49-F238E27FC236}">
                <a16:creationId xmlns:a16="http://schemas.microsoft.com/office/drawing/2014/main" id="{99320B9C-715D-0A4F-BB9C-17042F4B65A1}"/>
              </a:ext>
            </a:extLst>
          </p:cNvPr>
          <p:cNvSpPr/>
          <p:nvPr/>
        </p:nvSpPr>
        <p:spPr>
          <a:xfrm rot="6327296">
            <a:off x="6229912" y="2113712"/>
            <a:ext cx="959820" cy="45633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7CEFDFC9-DE8B-BF46-836D-DAF217B541B8}"/>
              </a:ext>
            </a:extLst>
          </p:cNvPr>
          <p:cNvSpPr txBox="1"/>
          <p:nvPr/>
        </p:nvSpPr>
        <p:spPr>
          <a:xfrm>
            <a:off x="4569420" y="4418758"/>
            <a:ext cx="3688702" cy="1200329"/>
          </a:xfrm>
          <a:prstGeom prst="rect">
            <a:avLst/>
          </a:prstGeom>
          <a:noFill/>
        </p:spPr>
        <p:txBody>
          <a:bodyPr wrap="none" rtlCol="0">
            <a:spAutoFit/>
          </a:bodyPr>
          <a:lstStyle/>
          <a:p>
            <a:r>
              <a:rPr lang="en-US" dirty="0"/>
              <a:t>To increase students’ learning</a:t>
            </a:r>
          </a:p>
          <a:p>
            <a:r>
              <a:rPr lang="en-US" dirty="0"/>
              <a:t>To adjust instructions</a:t>
            </a:r>
          </a:p>
          <a:p>
            <a:r>
              <a:rPr lang="en-US" dirty="0"/>
              <a:t>To diagnosis student needs</a:t>
            </a:r>
          </a:p>
          <a:p>
            <a:r>
              <a:rPr lang="en-US" dirty="0"/>
              <a:t>To improve the instructional program</a:t>
            </a:r>
          </a:p>
        </p:txBody>
      </p:sp>
      <p:sp>
        <p:nvSpPr>
          <p:cNvPr id="7" name="Left Brace 6">
            <a:extLst>
              <a:ext uri="{FF2B5EF4-FFF2-40B4-BE49-F238E27FC236}">
                <a16:creationId xmlns:a16="http://schemas.microsoft.com/office/drawing/2014/main" id="{05A68546-7090-6C41-8928-831AE9D32DC0}"/>
              </a:ext>
            </a:extLst>
          </p:cNvPr>
          <p:cNvSpPr/>
          <p:nvPr/>
        </p:nvSpPr>
        <p:spPr>
          <a:xfrm rot="6327296">
            <a:off x="1882032" y="3063430"/>
            <a:ext cx="433162" cy="1565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5C106D74-AD2C-3849-BA43-DF12DE2D74D2}"/>
              </a:ext>
            </a:extLst>
          </p:cNvPr>
          <p:cNvSpPr txBox="1"/>
          <p:nvPr/>
        </p:nvSpPr>
        <p:spPr>
          <a:xfrm>
            <a:off x="254001" y="4395364"/>
            <a:ext cx="3461358" cy="1200329"/>
          </a:xfrm>
          <a:prstGeom prst="rect">
            <a:avLst/>
          </a:prstGeom>
          <a:noFill/>
        </p:spPr>
        <p:txBody>
          <a:bodyPr wrap="square" rtlCol="0">
            <a:spAutoFit/>
          </a:bodyPr>
          <a:lstStyle/>
          <a:p>
            <a:r>
              <a:rPr lang="en-US" dirty="0"/>
              <a:t>Point in time</a:t>
            </a:r>
          </a:p>
          <a:p>
            <a:r>
              <a:rPr lang="en-US" dirty="0"/>
              <a:t>Measure students’ achievements</a:t>
            </a:r>
          </a:p>
          <a:p>
            <a:r>
              <a:rPr lang="en-US" dirty="0"/>
              <a:t>      compared to defined set of </a:t>
            </a:r>
          </a:p>
          <a:p>
            <a:r>
              <a:rPr lang="en-US" dirty="0"/>
              <a:t>      standards</a:t>
            </a:r>
          </a:p>
        </p:txBody>
      </p:sp>
    </p:spTree>
    <p:extLst>
      <p:ext uri="{BB962C8B-B14F-4D97-AF65-F5344CB8AC3E}">
        <p14:creationId xmlns:p14="http://schemas.microsoft.com/office/powerpoint/2010/main" val="149053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43">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45">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EFAC8A26-46B8-5B42-BE88-59FD1D1C136E}"/>
              </a:ext>
            </a:extLst>
          </p:cNvPr>
          <p:cNvPicPr>
            <a:picLocks noChangeAspect="1"/>
          </p:cNvPicPr>
          <p:nvPr/>
        </p:nvPicPr>
        <p:blipFill rotWithShape="1">
          <a:blip r:embed="rId3"/>
          <a:srcRect l="6667" t="16927" r="9270" b="338"/>
          <a:stretch/>
        </p:blipFill>
        <p:spPr>
          <a:xfrm>
            <a:off x="489486" y="134522"/>
            <a:ext cx="10248618" cy="5825067"/>
          </a:xfrm>
          <a:prstGeom prst="rect">
            <a:avLst/>
          </a:prstGeom>
        </p:spPr>
      </p:pic>
      <p:sp>
        <p:nvSpPr>
          <p:cNvPr id="50" name="Rectangle 49">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B8131-3494-264F-8A48-9C4D90F6650B}"/>
              </a:ext>
            </a:extLst>
          </p:cNvPr>
          <p:cNvSpPr>
            <a:spLocks noGrp="1"/>
          </p:cNvSpPr>
          <p:nvPr>
            <p:ph type="title"/>
          </p:nvPr>
        </p:nvSpPr>
        <p:spPr>
          <a:xfrm>
            <a:off x="4060512" y="5241371"/>
            <a:ext cx="6835556" cy="954556"/>
          </a:xfrm>
        </p:spPr>
        <p:txBody>
          <a:bodyPr vert="horz" lIns="91440" tIns="45720" rIns="91440" bIns="45720" rtlCol="0" anchor="t">
            <a:normAutofit/>
          </a:bodyPr>
          <a:lstStyle/>
          <a:p>
            <a:r>
              <a:rPr lang="en-US">
                <a:solidFill>
                  <a:srgbClr val="FFFFFE"/>
                </a:solidFill>
              </a:rPr>
              <a:t>you tube</a:t>
            </a:r>
          </a:p>
        </p:txBody>
      </p:sp>
      <p:cxnSp>
        <p:nvCxnSpPr>
          <p:cNvPr id="52" name="Straight Connector 51">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a:solidFill>
              <a:srgbClr val="5FA3F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655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4"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5679EC6-DD23-6541-A38E-7D24666B563F}"/>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800"/>
              <a:t>Instructions</a:t>
            </a:r>
          </a:p>
        </p:txBody>
      </p:sp>
      <p:cxnSp>
        <p:nvCxnSpPr>
          <p:cNvPr id="36"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7"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Giving Instructions in the Classroom">
            <a:hlinkClick r:id="" action="ppaction://media"/>
            <a:extLst>
              <a:ext uri="{FF2B5EF4-FFF2-40B4-BE49-F238E27FC236}">
                <a16:creationId xmlns:a16="http://schemas.microsoft.com/office/drawing/2014/main" id="{7549D8B0-A995-A843-80BD-737C442D4D47}"/>
              </a:ext>
            </a:extLst>
          </p:cNvPr>
          <p:cNvPicPr>
            <a:picLocks noRot="1" noChangeAspect="1"/>
          </p:cNvPicPr>
          <p:nvPr>
            <a:videoFile r:link="rId1"/>
          </p:nvPr>
        </p:nvPicPr>
        <p:blipFill>
          <a:blip r:embed="rId4"/>
          <a:stretch>
            <a:fillRect/>
          </a:stretch>
        </p:blipFill>
        <p:spPr>
          <a:xfrm>
            <a:off x="5182385" y="1116345"/>
            <a:ext cx="5154896" cy="3866172"/>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6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DB11B611-1B79-4ABC-8D72-4DC85A2A5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3">
            <a:extLst>
              <a:ext uri="{FF2B5EF4-FFF2-40B4-BE49-F238E27FC236}">
                <a16:creationId xmlns:a16="http://schemas.microsoft.com/office/drawing/2014/main" id="{D9447CC7-2393-417B-A420-7853BF787D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3BCB882-98AC-5B4E-A753-F077532A6B57}"/>
              </a:ext>
            </a:extLst>
          </p:cNvPr>
          <p:cNvSpPr>
            <a:spLocks noGrp="1"/>
          </p:cNvSpPr>
          <p:nvPr>
            <p:ph type="title"/>
          </p:nvPr>
        </p:nvSpPr>
        <p:spPr>
          <a:xfrm>
            <a:off x="1451580" y="804519"/>
            <a:ext cx="3525184" cy="1049235"/>
          </a:xfrm>
        </p:spPr>
        <p:txBody>
          <a:bodyPr>
            <a:normAutofit/>
          </a:bodyPr>
          <a:lstStyle/>
          <a:p>
            <a:r>
              <a:rPr lang="en-US" dirty="0"/>
              <a:t>Agenda for today</a:t>
            </a:r>
          </a:p>
        </p:txBody>
      </p:sp>
      <p:sp>
        <p:nvSpPr>
          <p:cNvPr id="28" name="Rectangle 15">
            <a:extLst>
              <a:ext uri="{FF2B5EF4-FFF2-40B4-BE49-F238E27FC236}">
                <a16:creationId xmlns:a16="http://schemas.microsoft.com/office/drawing/2014/main" id="{49954531-3F27-4E48-83B1-1123C5BA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9" name="Group 17">
            <a:extLst>
              <a:ext uri="{FF2B5EF4-FFF2-40B4-BE49-F238E27FC236}">
                <a16:creationId xmlns:a16="http://schemas.microsoft.com/office/drawing/2014/main" id="{2C74BA31-6766-4A2B-9C20-5195543DDA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0" name="Rectangle 18">
              <a:extLst>
                <a:ext uri="{FF2B5EF4-FFF2-40B4-BE49-F238E27FC236}">
                  <a16:creationId xmlns:a16="http://schemas.microsoft.com/office/drawing/2014/main" id="{C635B37E-B8F5-4D8A-ADB2-572417C0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BF36B717-38D8-434E-A5DF-D49C8F807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7EFA9FB-EAFC-1942-A419-AF3867AD82DC}"/>
              </a:ext>
            </a:extLst>
          </p:cNvPr>
          <p:cNvPicPr>
            <a:picLocks noChangeAspect="1"/>
          </p:cNvPicPr>
          <p:nvPr/>
        </p:nvPicPr>
        <p:blipFill rotWithShape="1">
          <a:blip r:embed="rId2"/>
          <a:srcRect l="12113" r="10598"/>
          <a:stretch/>
        </p:blipFill>
        <p:spPr>
          <a:xfrm>
            <a:off x="6094411" y="1116346"/>
            <a:ext cx="2328669" cy="3865108"/>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FC677E3D-4E80-EA4E-8861-CDF4FB22BC24}"/>
              </a:ext>
            </a:extLst>
          </p:cNvPr>
          <p:cNvPicPr>
            <a:picLocks noChangeAspect="1"/>
          </p:cNvPicPr>
          <p:nvPr/>
        </p:nvPicPr>
        <p:blipFill rotWithShape="1">
          <a:blip r:embed="rId3"/>
          <a:srcRect l="1979" r="11334" b="2"/>
          <a:stretch/>
        </p:blipFill>
        <p:spPr>
          <a:xfrm>
            <a:off x="8586806" y="1116345"/>
            <a:ext cx="2328670" cy="3865108"/>
          </a:xfrm>
          <a:prstGeom prst="rect">
            <a:avLst/>
          </a:prstGeom>
        </p:spPr>
      </p:pic>
      <p:pic>
        <p:nvPicPr>
          <p:cNvPr id="32" name="Picture 21">
            <a:extLst>
              <a:ext uri="{FF2B5EF4-FFF2-40B4-BE49-F238E27FC236}">
                <a16:creationId xmlns:a16="http://schemas.microsoft.com/office/drawing/2014/main" id="{9724DFD3-2F3F-4857-946B-042FDED8F4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23">
            <a:extLst>
              <a:ext uri="{FF2B5EF4-FFF2-40B4-BE49-F238E27FC236}">
                <a16:creationId xmlns:a16="http://schemas.microsoft.com/office/drawing/2014/main" id="{FB6E0628-52CF-4950-8D4E-4345202603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C741AF6-438C-4E16-9CAE-63D6EEA830D4}"/>
              </a:ext>
            </a:extLst>
          </p:cNvPr>
          <p:cNvGraphicFramePr>
            <a:graphicFrameLocks noGrp="1"/>
          </p:cNvGraphicFramePr>
          <p:nvPr>
            <p:ph idx="1"/>
            <p:extLst>
              <p:ext uri="{D42A27DB-BD31-4B8C-83A1-F6EECF244321}">
                <p14:modId xmlns:p14="http://schemas.microsoft.com/office/powerpoint/2010/main" val="169829415"/>
              </p:ext>
            </p:extLst>
          </p:nvPr>
        </p:nvGraphicFramePr>
        <p:xfrm>
          <a:off x="1451580" y="2015732"/>
          <a:ext cx="3525184"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524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C18FBA62-B3A0-B343-99A2-D46CBABE22C1}"/>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dirty="0"/>
              <a:t>DOE to plan PIECES</a:t>
            </a:r>
          </a:p>
        </p:txBody>
      </p:sp>
      <p:sp>
        <p:nvSpPr>
          <p:cNvPr id="3" name="Text Placeholder 2">
            <a:extLst>
              <a:ext uri="{FF2B5EF4-FFF2-40B4-BE49-F238E27FC236}">
                <a16:creationId xmlns:a16="http://schemas.microsoft.com/office/drawing/2014/main" id="{F5841B79-83E5-DF47-8426-C0EA24247C0A}"/>
              </a:ext>
            </a:extLst>
          </p:cNvPr>
          <p:cNvSpPr>
            <a:spLocks noGrp="1"/>
          </p:cNvSpPr>
          <p:nvPr>
            <p:ph type="body" idx="1"/>
          </p:nvPr>
        </p:nvSpPr>
        <p:spPr>
          <a:xfrm>
            <a:off x="8453071" y="964028"/>
            <a:ext cx="2770873" cy="4196299"/>
          </a:xfrm>
        </p:spPr>
        <p:txBody>
          <a:bodyPr vert="horz" lIns="91440" tIns="91440" rIns="91440" bIns="91440" rtlCol="0" anchor="ctr">
            <a:normAutofit/>
          </a:bodyPr>
          <a:lstStyle/>
          <a:p>
            <a:r>
              <a:rPr lang="en-US" cap="all"/>
              <a:t>What BCSD’s PIECES did next….</a:t>
            </a:r>
          </a:p>
        </p:txBody>
      </p:sp>
      <p:cxnSp>
        <p:nvCxnSpPr>
          <p:cNvPr id="20" name="Straight Connector 19">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067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29A8-A7F2-9246-8068-E130E3AE7524}"/>
              </a:ext>
            </a:extLst>
          </p:cNvPr>
          <p:cNvSpPr>
            <a:spLocks noGrp="1"/>
          </p:cNvSpPr>
          <p:nvPr>
            <p:ph type="title"/>
          </p:nvPr>
        </p:nvSpPr>
        <p:spPr/>
        <p:txBody>
          <a:bodyPr/>
          <a:lstStyle/>
          <a:p>
            <a:r>
              <a:rPr lang="en-US" dirty="0"/>
              <a:t>Prepare for change…..and pivot</a:t>
            </a:r>
          </a:p>
        </p:txBody>
      </p:sp>
      <p:sp>
        <p:nvSpPr>
          <p:cNvPr id="3" name="Content Placeholder 2">
            <a:extLst>
              <a:ext uri="{FF2B5EF4-FFF2-40B4-BE49-F238E27FC236}">
                <a16:creationId xmlns:a16="http://schemas.microsoft.com/office/drawing/2014/main" id="{13A44518-3E01-A345-A1A6-3460B94A323B}"/>
              </a:ext>
            </a:extLst>
          </p:cNvPr>
          <p:cNvSpPr>
            <a:spLocks noGrp="1"/>
          </p:cNvSpPr>
          <p:nvPr>
            <p:ph idx="1"/>
          </p:nvPr>
        </p:nvSpPr>
        <p:spPr>
          <a:xfrm>
            <a:off x="1451578" y="1853754"/>
            <a:ext cx="9603275" cy="4199727"/>
          </a:xfrm>
        </p:spPr>
        <p:txBody>
          <a:bodyPr>
            <a:normAutofit lnSpcReduction="10000"/>
          </a:bodyPr>
          <a:lstStyle/>
          <a:p>
            <a:r>
              <a:rPr lang="en-US" sz="2800" dirty="0"/>
              <a:t>Decisions to be made and a Task Force with Stakeholders was best option</a:t>
            </a:r>
          </a:p>
          <a:p>
            <a:pPr lvl="1"/>
            <a:r>
              <a:rPr lang="en-US" sz="2400" dirty="0"/>
              <a:t>Community Partners, Parents, Staff, Administration, and Student Input</a:t>
            </a:r>
          </a:p>
          <a:p>
            <a:r>
              <a:rPr lang="en-US" sz="2800" dirty="0"/>
              <a:t>To determine suggestions for all aspects of program and varying models</a:t>
            </a:r>
          </a:p>
          <a:p>
            <a:r>
              <a:rPr lang="en-US" sz="2800" dirty="0"/>
              <a:t>PIECES is a School District program using the school buildings, classrooms and staff</a:t>
            </a:r>
          </a:p>
          <a:p>
            <a:pPr lvl="1"/>
            <a:r>
              <a:rPr lang="en-US" sz="2400" dirty="0"/>
              <a:t>Planning and Pivoting is going to be necessary </a:t>
            </a:r>
          </a:p>
        </p:txBody>
      </p:sp>
    </p:spTree>
    <p:extLst>
      <p:ext uri="{BB962C8B-B14F-4D97-AF65-F5344CB8AC3E}">
        <p14:creationId xmlns:p14="http://schemas.microsoft.com/office/powerpoint/2010/main" val="168473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3B81B3-0C0C-6B43-8832-32EF0DA8B717}"/>
              </a:ext>
            </a:extLst>
          </p:cNvPr>
          <p:cNvSpPr/>
          <p:nvPr/>
        </p:nvSpPr>
        <p:spPr>
          <a:xfrm>
            <a:off x="491067" y="157945"/>
            <a:ext cx="1134534" cy="2246769"/>
          </a:xfrm>
          <a:prstGeom prst="rect">
            <a:avLst/>
          </a:prstGeom>
        </p:spPr>
        <p:txBody>
          <a:bodyPr wrap="square">
            <a:spAutoFit/>
          </a:bodyPr>
          <a:lstStyle/>
          <a:p>
            <a:r>
              <a:rPr lang="en-US" sz="1400" dirty="0">
                <a:hlinkClick r:id="rId2"/>
              </a:rPr>
              <a:t>https://docs.google.com/spreadsheets/d/1nNnxMnbE76Tg3qgt_XCHQovHS0BjJHN2V-moouEKSfU/edit#gid=200924610</a:t>
            </a:r>
            <a:endParaRPr lang="en-US" sz="1400" dirty="0"/>
          </a:p>
        </p:txBody>
      </p:sp>
      <p:pic>
        <p:nvPicPr>
          <p:cNvPr id="4" name="Picture 3" descr="A screenshot of a computer&#10;&#10;Description automatically generated">
            <a:extLst>
              <a:ext uri="{FF2B5EF4-FFF2-40B4-BE49-F238E27FC236}">
                <a16:creationId xmlns:a16="http://schemas.microsoft.com/office/drawing/2014/main" id="{897126A8-0C48-7340-ADFA-FC9BF58F1EED}"/>
              </a:ext>
            </a:extLst>
          </p:cNvPr>
          <p:cNvPicPr>
            <a:picLocks noChangeAspect="1"/>
          </p:cNvPicPr>
          <p:nvPr/>
        </p:nvPicPr>
        <p:blipFill rotWithShape="1">
          <a:blip r:embed="rId3"/>
          <a:srcRect l="1389" t="14568" r="27932" b="6914"/>
          <a:stretch/>
        </p:blipFill>
        <p:spPr>
          <a:xfrm>
            <a:off x="2150533" y="311834"/>
            <a:ext cx="9398001" cy="6525250"/>
          </a:xfrm>
          <a:prstGeom prst="rect">
            <a:avLst/>
          </a:prstGeom>
        </p:spPr>
      </p:pic>
      <p:sp>
        <p:nvSpPr>
          <p:cNvPr id="7" name="Rectangle 6">
            <a:extLst>
              <a:ext uri="{FF2B5EF4-FFF2-40B4-BE49-F238E27FC236}">
                <a16:creationId xmlns:a16="http://schemas.microsoft.com/office/drawing/2014/main" id="{FA05501D-E072-8448-B722-773D6141B367}"/>
              </a:ext>
            </a:extLst>
          </p:cNvPr>
          <p:cNvSpPr/>
          <p:nvPr/>
        </p:nvSpPr>
        <p:spPr>
          <a:xfrm>
            <a:off x="7664607" y="501134"/>
            <a:ext cx="4527393" cy="369332"/>
          </a:xfrm>
          <a:prstGeom prst="rect">
            <a:avLst/>
          </a:prstGeom>
        </p:spPr>
        <p:txBody>
          <a:bodyPr wrap="none">
            <a:spAutoFit/>
          </a:bodyPr>
          <a:lstStyle/>
          <a:p>
            <a:r>
              <a:rPr lang="en-US" dirty="0">
                <a:hlinkClick r:id="rId4"/>
              </a:rPr>
              <a:t>https://www.iowa21cclc.com/program-support</a:t>
            </a:r>
            <a:endParaRPr lang="en-US" dirty="0"/>
          </a:p>
        </p:txBody>
      </p:sp>
    </p:spTree>
    <p:extLst>
      <p:ext uri="{BB962C8B-B14F-4D97-AF65-F5344CB8AC3E}">
        <p14:creationId xmlns:p14="http://schemas.microsoft.com/office/powerpoint/2010/main" val="9810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3" name="Rectangle 2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2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2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2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7" name="Rectangle 30">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32">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0F888C7-0D7B-2248-A1BE-55A62674EC4B}"/>
              </a:ext>
            </a:extLst>
          </p:cNvPr>
          <p:cNvSpPr>
            <a:spLocks noGrp="1"/>
          </p:cNvSpPr>
          <p:nvPr>
            <p:ph type="title"/>
          </p:nvPr>
        </p:nvSpPr>
        <p:spPr>
          <a:xfrm>
            <a:off x="8654612" y="983658"/>
            <a:ext cx="2543682" cy="2502651"/>
          </a:xfrm>
        </p:spPr>
        <p:txBody>
          <a:bodyPr vert="horz" lIns="91440" tIns="45720" rIns="91440" bIns="0" rtlCol="0" anchor="b">
            <a:normAutofit fontScale="90000"/>
          </a:bodyPr>
          <a:lstStyle/>
          <a:p>
            <a:r>
              <a:rPr lang="en-US" sz="4800" dirty="0"/>
              <a:t>Things to think about</a:t>
            </a:r>
          </a:p>
        </p:txBody>
      </p:sp>
      <p:cxnSp>
        <p:nvCxnSpPr>
          <p:cNvPr id="79" name="Straight Connector 34">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0" name="Picture 36">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1" name="Straight Connector 38">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a:extLst>
              <a:ext uri="{FF2B5EF4-FFF2-40B4-BE49-F238E27FC236}">
                <a16:creationId xmlns:a16="http://schemas.microsoft.com/office/drawing/2014/main" id="{9C31905D-C583-CD4F-BAE9-E5479015AC82}"/>
              </a:ext>
            </a:extLst>
          </p:cNvPr>
          <p:cNvGraphicFramePr>
            <a:graphicFrameLocks/>
          </p:cNvGraphicFramePr>
          <p:nvPr>
            <p:extLst>
              <p:ext uri="{D42A27DB-BD31-4B8C-83A1-F6EECF244321}">
                <p14:modId xmlns:p14="http://schemas.microsoft.com/office/powerpoint/2010/main" val="2859623225"/>
              </p:ext>
            </p:extLst>
          </p:nvPr>
        </p:nvGraphicFramePr>
        <p:xfrm>
          <a:off x="203201" y="118558"/>
          <a:ext cx="8009466" cy="6066535"/>
        </p:xfrm>
        <a:graphic>
          <a:graphicData uri="http://schemas.openxmlformats.org/drawingml/2006/table">
            <a:tbl>
              <a:tblPr/>
              <a:tblGrid>
                <a:gridCol w="8009466">
                  <a:extLst>
                    <a:ext uri="{9D8B030D-6E8A-4147-A177-3AD203B41FA5}">
                      <a16:colId xmlns:a16="http://schemas.microsoft.com/office/drawing/2014/main" val="2870435568"/>
                    </a:ext>
                  </a:extLst>
                </a:gridCol>
              </a:tblGrid>
              <a:tr h="230559">
                <a:tc>
                  <a:txBody>
                    <a:bodyPr/>
                    <a:lstStyle/>
                    <a:p>
                      <a:pPr algn="ctr" rtl="0" fontAlgn="b"/>
                      <a:r>
                        <a:rPr lang="en-US" sz="1400" b="1" dirty="0">
                          <a:effectLst/>
                        </a:rPr>
                        <a:t>Thoughts and Ideas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089174976"/>
                  </a:ext>
                </a:extLst>
              </a:tr>
              <a:tr h="254185">
                <a:tc>
                  <a:txBody>
                    <a:bodyPr/>
                    <a:lstStyle/>
                    <a:p>
                      <a:pPr rtl="0" fontAlgn="b"/>
                      <a:endParaRPr lang="en-US" sz="1600" dirty="0">
                        <a:effectLst/>
                      </a:endParaRP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52790722"/>
                  </a:ext>
                </a:extLst>
              </a:tr>
              <a:tr h="230559">
                <a:tc>
                  <a:txBody>
                    <a:bodyPr/>
                    <a:lstStyle/>
                    <a:p>
                      <a:pPr rtl="0" fontAlgn="b"/>
                      <a:r>
                        <a:rPr lang="en-US" sz="1600">
                          <a:effectLst/>
                        </a:rPr>
                        <a:t>Put masking tape on ground to denote 6 feet apart when leading group activities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28213375"/>
                  </a:ext>
                </a:extLst>
              </a:tr>
              <a:tr h="230559">
                <a:tc>
                  <a:txBody>
                    <a:bodyPr/>
                    <a:lstStyle/>
                    <a:p>
                      <a:pPr rtl="0" fontAlgn="b"/>
                      <a:r>
                        <a:rPr lang="en-US" sz="1600">
                          <a:effectLst/>
                        </a:rPr>
                        <a:t>Disinfect materials after finished (stay later)</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5770825"/>
                  </a:ext>
                </a:extLst>
              </a:tr>
              <a:tr h="407751">
                <a:tc>
                  <a:txBody>
                    <a:bodyPr/>
                    <a:lstStyle/>
                    <a:p>
                      <a:pPr rtl="0" fontAlgn="b"/>
                      <a:r>
                        <a:rPr lang="en-US" sz="1600">
                          <a:effectLst/>
                        </a:rPr>
                        <a:t>Think about what the parents and students are thinking/feeling (anxious, fear, concern)</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5282110"/>
                  </a:ext>
                </a:extLst>
              </a:tr>
              <a:tr h="254185">
                <a:tc>
                  <a:txBody>
                    <a:bodyPr/>
                    <a:lstStyle/>
                    <a:p>
                      <a:pPr rtl="0" fontAlgn="b"/>
                      <a:endParaRPr lang="en-US" sz="1600">
                        <a:effectLst/>
                      </a:endParaRP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44435905"/>
                  </a:ext>
                </a:extLst>
              </a:tr>
              <a:tr h="230559">
                <a:tc>
                  <a:txBody>
                    <a:bodyPr/>
                    <a:lstStyle/>
                    <a:p>
                      <a:pPr rtl="0" fontAlgn="b"/>
                      <a:r>
                        <a:rPr lang="en-US" sz="1600" b="1">
                          <a:effectLst/>
                        </a:rPr>
                        <a:t>In Person Guidelines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extLst>
                  <a:ext uri="{0D108BD9-81ED-4DB2-BD59-A6C34878D82A}">
                    <a16:rowId xmlns:a16="http://schemas.microsoft.com/office/drawing/2014/main" val="3981579978"/>
                  </a:ext>
                </a:extLst>
              </a:tr>
              <a:tr h="230559">
                <a:tc>
                  <a:txBody>
                    <a:bodyPr/>
                    <a:lstStyle/>
                    <a:p>
                      <a:pPr rtl="0" fontAlgn="b"/>
                      <a:r>
                        <a:rPr lang="en-US" sz="1600">
                          <a:effectLst/>
                        </a:rPr>
                        <a:t>Keep students together and minimzie exposure to other children and staff</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54305350"/>
                  </a:ext>
                </a:extLst>
              </a:tr>
              <a:tr h="230559">
                <a:tc>
                  <a:txBody>
                    <a:bodyPr/>
                    <a:lstStyle/>
                    <a:p>
                      <a:pPr rtl="0" fontAlgn="b"/>
                      <a:r>
                        <a:rPr lang="en-US" sz="1600">
                          <a:effectLst/>
                        </a:rPr>
                        <a:t>Monitor the flow of students in/out as they pass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59876969"/>
                  </a:ext>
                </a:extLst>
              </a:tr>
              <a:tr h="230559">
                <a:tc>
                  <a:txBody>
                    <a:bodyPr/>
                    <a:lstStyle/>
                    <a:p>
                      <a:pPr rtl="0" fontAlgn="b"/>
                      <a:r>
                        <a:rPr lang="en-US" sz="1600">
                          <a:effectLst/>
                        </a:rPr>
                        <a:t>Have students use the same props over and over and not share with other groups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12185835"/>
                  </a:ext>
                </a:extLst>
              </a:tr>
              <a:tr h="230559">
                <a:tc>
                  <a:txBody>
                    <a:bodyPr/>
                    <a:lstStyle/>
                    <a:p>
                      <a:pPr rtl="0" fontAlgn="b"/>
                      <a:r>
                        <a:rPr lang="en-US" sz="1600">
                          <a:effectLst/>
                        </a:rPr>
                        <a:t>Keep track of people for contact tracing</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99020360"/>
                  </a:ext>
                </a:extLst>
              </a:tr>
              <a:tr h="254185">
                <a:tc>
                  <a:txBody>
                    <a:bodyPr/>
                    <a:lstStyle/>
                    <a:p>
                      <a:pPr rtl="0" fontAlgn="b"/>
                      <a:endParaRPr lang="en-US" sz="1600">
                        <a:effectLst/>
                      </a:endParaRP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78455367"/>
                  </a:ext>
                </a:extLst>
              </a:tr>
              <a:tr h="230559">
                <a:tc>
                  <a:txBody>
                    <a:bodyPr/>
                    <a:lstStyle/>
                    <a:p>
                      <a:pPr rtl="0" fontAlgn="b"/>
                      <a:r>
                        <a:rPr lang="en-US" sz="1600" b="1">
                          <a:effectLst/>
                        </a:rPr>
                        <a:t>Greetings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extLst>
                  <a:ext uri="{0D108BD9-81ED-4DB2-BD59-A6C34878D82A}">
                    <a16:rowId xmlns:a16="http://schemas.microsoft.com/office/drawing/2014/main" val="1802976445"/>
                  </a:ext>
                </a:extLst>
              </a:tr>
              <a:tr h="230559">
                <a:tc>
                  <a:txBody>
                    <a:bodyPr/>
                    <a:lstStyle/>
                    <a:p>
                      <a:pPr rtl="0" fontAlgn="b"/>
                      <a:r>
                        <a:rPr lang="en-US" sz="1600">
                          <a:effectLst/>
                        </a:rPr>
                        <a:t>Hula Hoops for social distancing instruction (teaching tool)</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90312407"/>
                  </a:ext>
                </a:extLst>
              </a:tr>
              <a:tr h="230559">
                <a:tc>
                  <a:txBody>
                    <a:bodyPr/>
                    <a:lstStyle/>
                    <a:p>
                      <a:pPr rtl="0" fontAlgn="b"/>
                      <a:r>
                        <a:rPr lang="en-US" sz="1600">
                          <a:effectLst/>
                        </a:rPr>
                        <a:t>Laminate everything for ease of cleaning</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74323997"/>
                  </a:ext>
                </a:extLst>
              </a:tr>
              <a:tr h="254185">
                <a:tc>
                  <a:txBody>
                    <a:bodyPr/>
                    <a:lstStyle/>
                    <a:p>
                      <a:pPr rtl="0" fontAlgn="b"/>
                      <a:endParaRPr lang="en-US" sz="1600">
                        <a:effectLst/>
                      </a:endParaRP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3518733"/>
                  </a:ext>
                </a:extLst>
              </a:tr>
              <a:tr h="254185">
                <a:tc>
                  <a:txBody>
                    <a:bodyPr/>
                    <a:lstStyle/>
                    <a:p>
                      <a:pPr rtl="0" fontAlgn="b"/>
                      <a:endParaRPr lang="en-US" sz="1600">
                        <a:effectLst/>
                      </a:endParaRP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50799449"/>
                  </a:ext>
                </a:extLst>
              </a:tr>
              <a:tr h="230559">
                <a:tc>
                  <a:txBody>
                    <a:bodyPr/>
                    <a:lstStyle/>
                    <a:p>
                      <a:pPr rtl="0" fontAlgn="b"/>
                      <a:r>
                        <a:rPr lang="en-US" sz="1600" b="1">
                          <a:effectLst/>
                        </a:rPr>
                        <a:t>Change of Doing Daily Activities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3917306739"/>
                  </a:ext>
                </a:extLst>
              </a:tr>
              <a:tr h="230559">
                <a:tc>
                  <a:txBody>
                    <a:bodyPr/>
                    <a:lstStyle/>
                    <a:p>
                      <a:pPr rtl="0" fontAlgn="b"/>
                      <a:r>
                        <a:rPr lang="en-US" sz="1600">
                          <a:effectLst/>
                        </a:rPr>
                        <a:t>How to change greetings at door</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58651839"/>
                  </a:ext>
                </a:extLst>
              </a:tr>
              <a:tr h="230559">
                <a:tc>
                  <a:txBody>
                    <a:bodyPr/>
                    <a:lstStyle/>
                    <a:p>
                      <a:pPr rtl="0" fontAlgn="b"/>
                      <a:r>
                        <a:rPr lang="en-US" sz="1600">
                          <a:effectLst/>
                        </a:rPr>
                        <a:t>Job Board changes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80800323"/>
                  </a:ext>
                </a:extLst>
              </a:tr>
              <a:tr h="230559">
                <a:tc>
                  <a:txBody>
                    <a:bodyPr/>
                    <a:lstStyle/>
                    <a:p>
                      <a:pPr rtl="0" fontAlgn="b"/>
                      <a:r>
                        <a:rPr lang="en-US" sz="1600">
                          <a:effectLst/>
                        </a:rPr>
                        <a:t>Safe Space changes (no soft items or carpets)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07526192"/>
                  </a:ext>
                </a:extLst>
              </a:tr>
              <a:tr h="230559">
                <a:tc>
                  <a:txBody>
                    <a:bodyPr/>
                    <a:lstStyle/>
                    <a:p>
                      <a:pPr rtl="0" fontAlgn="b"/>
                      <a:r>
                        <a:rPr lang="en-US" sz="1600" dirty="0">
                          <a:effectLst/>
                        </a:rPr>
                        <a:t>Parent Check-In and Dismissals</a:t>
                      </a: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98193976"/>
                  </a:ext>
                </a:extLst>
              </a:tr>
              <a:tr h="254185">
                <a:tc>
                  <a:txBody>
                    <a:bodyPr/>
                    <a:lstStyle/>
                    <a:p>
                      <a:pPr rtl="0" fontAlgn="b"/>
                      <a:endParaRPr lang="en-US" sz="1000" dirty="0">
                        <a:effectLst/>
                      </a:endParaRPr>
                    </a:p>
                  </a:txBody>
                  <a:tcPr marL="11146" marR="11146" marT="7431" marB="743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05299977"/>
                  </a:ext>
                </a:extLst>
              </a:tr>
            </a:tbl>
          </a:graphicData>
        </a:graphic>
      </p:graphicFrame>
    </p:spTree>
    <p:extLst>
      <p:ext uri="{BB962C8B-B14F-4D97-AF65-F5344CB8AC3E}">
        <p14:creationId xmlns:p14="http://schemas.microsoft.com/office/powerpoint/2010/main" val="328595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53CE-8DB2-F540-AAA9-087D14C3A790}"/>
              </a:ext>
            </a:extLst>
          </p:cNvPr>
          <p:cNvSpPr>
            <a:spLocks noGrp="1"/>
          </p:cNvSpPr>
          <p:nvPr>
            <p:ph type="title"/>
          </p:nvPr>
        </p:nvSpPr>
        <p:spPr/>
        <p:txBody>
          <a:bodyPr/>
          <a:lstStyle/>
          <a:p>
            <a:r>
              <a:rPr lang="en-US" dirty="0"/>
              <a:t>Projected models</a:t>
            </a:r>
            <a:br>
              <a:rPr lang="en-US" dirty="0"/>
            </a:br>
            <a:r>
              <a:rPr lang="en-US" sz="1400" dirty="0"/>
              <a:t>idea one and two…..</a:t>
            </a:r>
            <a:endParaRPr lang="en-US" dirty="0"/>
          </a:p>
        </p:txBody>
      </p:sp>
      <p:sp>
        <p:nvSpPr>
          <p:cNvPr id="3" name="Text Placeholder 2">
            <a:extLst>
              <a:ext uri="{FF2B5EF4-FFF2-40B4-BE49-F238E27FC236}">
                <a16:creationId xmlns:a16="http://schemas.microsoft.com/office/drawing/2014/main" id="{A76FC06A-2EFB-994A-83BA-01984BC40127}"/>
              </a:ext>
            </a:extLst>
          </p:cNvPr>
          <p:cNvSpPr>
            <a:spLocks noGrp="1"/>
          </p:cNvSpPr>
          <p:nvPr>
            <p:ph type="body" idx="1"/>
          </p:nvPr>
        </p:nvSpPr>
        <p:spPr/>
        <p:txBody>
          <a:bodyPr/>
          <a:lstStyle/>
          <a:p>
            <a:r>
              <a:rPr lang="en-US" dirty="0"/>
              <a:t>A, b rotation?</a:t>
            </a:r>
          </a:p>
        </p:txBody>
      </p:sp>
      <p:sp>
        <p:nvSpPr>
          <p:cNvPr id="4" name="Content Placeholder 3">
            <a:extLst>
              <a:ext uri="{FF2B5EF4-FFF2-40B4-BE49-F238E27FC236}">
                <a16:creationId xmlns:a16="http://schemas.microsoft.com/office/drawing/2014/main" id="{67DFE76A-3F2D-CF43-B305-FAFE10FA87DC}"/>
              </a:ext>
            </a:extLst>
          </p:cNvPr>
          <p:cNvSpPr>
            <a:spLocks noGrp="1"/>
          </p:cNvSpPr>
          <p:nvPr>
            <p:ph sz="half" idx="2"/>
          </p:nvPr>
        </p:nvSpPr>
        <p:spPr/>
        <p:txBody>
          <a:bodyPr>
            <a:normAutofit fontScale="92500"/>
          </a:bodyPr>
          <a:lstStyle/>
          <a:p>
            <a:r>
              <a:rPr lang="en-US" dirty="0"/>
              <a:t>What does program look like if we only have half the students?</a:t>
            </a:r>
          </a:p>
          <a:p>
            <a:r>
              <a:rPr lang="en-US" dirty="0"/>
              <a:t>Can we run program only for students there?</a:t>
            </a:r>
          </a:p>
          <a:p>
            <a:r>
              <a:rPr lang="en-US" dirty="0"/>
              <a:t>What happens to students not in school?</a:t>
            </a:r>
          </a:p>
        </p:txBody>
      </p:sp>
      <p:sp>
        <p:nvSpPr>
          <p:cNvPr id="5" name="Text Placeholder 4">
            <a:extLst>
              <a:ext uri="{FF2B5EF4-FFF2-40B4-BE49-F238E27FC236}">
                <a16:creationId xmlns:a16="http://schemas.microsoft.com/office/drawing/2014/main" id="{7F45A883-3EFC-DF40-A495-CC44D0B93286}"/>
              </a:ext>
            </a:extLst>
          </p:cNvPr>
          <p:cNvSpPr>
            <a:spLocks noGrp="1"/>
          </p:cNvSpPr>
          <p:nvPr>
            <p:ph type="body" sz="quarter" idx="3"/>
          </p:nvPr>
        </p:nvSpPr>
        <p:spPr/>
        <p:txBody>
          <a:bodyPr/>
          <a:lstStyle/>
          <a:p>
            <a:r>
              <a:rPr lang="en-US" dirty="0"/>
              <a:t>All virtual?</a:t>
            </a:r>
          </a:p>
        </p:txBody>
      </p:sp>
      <p:sp>
        <p:nvSpPr>
          <p:cNvPr id="6" name="Content Placeholder 5">
            <a:extLst>
              <a:ext uri="{FF2B5EF4-FFF2-40B4-BE49-F238E27FC236}">
                <a16:creationId xmlns:a16="http://schemas.microsoft.com/office/drawing/2014/main" id="{8F71516A-982A-C848-9379-EA7840809B3E}"/>
              </a:ext>
            </a:extLst>
          </p:cNvPr>
          <p:cNvSpPr>
            <a:spLocks noGrp="1"/>
          </p:cNvSpPr>
          <p:nvPr>
            <p:ph sz="quarter" idx="4"/>
          </p:nvPr>
        </p:nvSpPr>
        <p:spPr/>
        <p:txBody>
          <a:bodyPr>
            <a:normAutofit fontScale="92500"/>
          </a:bodyPr>
          <a:lstStyle/>
          <a:p>
            <a:r>
              <a:rPr lang="en-US" dirty="0"/>
              <a:t>Can we move to virtual all day every day?</a:t>
            </a:r>
          </a:p>
          <a:p>
            <a:r>
              <a:rPr lang="en-US" dirty="0"/>
              <a:t>Do we want a virtual option when students are not there?</a:t>
            </a:r>
          </a:p>
          <a:p>
            <a:r>
              <a:rPr lang="en-US" dirty="0"/>
              <a:t>Do we conduct weekly/daily activities?</a:t>
            </a:r>
          </a:p>
          <a:p>
            <a:r>
              <a:rPr lang="en-US" dirty="0"/>
              <a:t>Do we have staff who specialize in virtual programming?</a:t>
            </a:r>
          </a:p>
        </p:txBody>
      </p:sp>
    </p:spTree>
    <p:extLst>
      <p:ext uri="{BB962C8B-B14F-4D97-AF65-F5344CB8AC3E}">
        <p14:creationId xmlns:p14="http://schemas.microsoft.com/office/powerpoint/2010/main" val="25062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C962-4368-2E4F-BDD4-0B4F55572466}"/>
              </a:ext>
            </a:extLst>
          </p:cNvPr>
          <p:cNvSpPr>
            <a:spLocks noGrp="1"/>
          </p:cNvSpPr>
          <p:nvPr>
            <p:ph type="title"/>
          </p:nvPr>
        </p:nvSpPr>
        <p:spPr/>
        <p:txBody>
          <a:bodyPr/>
          <a:lstStyle/>
          <a:p>
            <a:r>
              <a:rPr lang="en-US" dirty="0"/>
              <a:t>More considerations</a:t>
            </a:r>
            <a:br>
              <a:rPr lang="en-US" dirty="0"/>
            </a:br>
            <a:r>
              <a:rPr lang="en-US" sz="1100" dirty="0"/>
              <a:t>idea 3 and 4…..</a:t>
            </a:r>
            <a:endParaRPr lang="en-US" dirty="0"/>
          </a:p>
        </p:txBody>
      </p:sp>
      <p:sp>
        <p:nvSpPr>
          <p:cNvPr id="3" name="Text Placeholder 2">
            <a:extLst>
              <a:ext uri="{FF2B5EF4-FFF2-40B4-BE49-F238E27FC236}">
                <a16:creationId xmlns:a16="http://schemas.microsoft.com/office/drawing/2014/main" id="{B7ADB646-B999-2847-B236-4BEF3077B8DE}"/>
              </a:ext>
            </a:extLst>
          </p:cNvPr>
          <p:cNvSpPr>
            <a:spLocks noGrp="1"/>
          </p:cNvSpPr>
          <p:nvPr>
            <p:ph type="body" idx="1"/>
          </p:nvPr>
        </p:nvSpPr>
        <p:spPr/>
        <p:txBody>
          <a:bodyPr/>
          <a:lstStyle/>
          <a:p>
            <a:r>
              <a:rPr lang="en-US" dirty="0"/>
              <a:t>Hybrid model </a:t>
            </a:r>
          </a:p>
        </p:txBody>
      </p:sp>
      <p:sp>
        <p:nvSpPr>
          <p:cNvPr id="4" name="Content Placeholder 3">
            <a:extLst>
              <a:ext uri="{FF2B5EF4-FFF2-40B4-BE49-F238E27FC236}">
                <a16:creationId xmlns:a16="http://schemas.microsoft.com/office/drawing/2014/main" id="{A2EF1AA6-B0F5-E040-B4CD-19EA9031D8C5}"/>
              </a:ext>
            </a:extLst>
          </p:cNvPr>
          <p:cNvSpPr>
            <a:spLocks noGrp="1"/>
          </p:cNvSpPr>
          <p:nvPr>
            <p:ph sz="half" idx="2"/>
          </p:nvPr>
        </p:nvSpPr>
        <p:spPr/>
        <p:txBody>
          <a:bodyPr/>
          <a:lstStyle/>
          <a:p>
            <a:r>
              <a:rPr lang="en-US" dirty="0"/>
              <a:t>Most back at school but some home</a:t>
            </a:r>
          </a:p>
          <a:p>
            <a:r>
              <a:rPr lang="en-US" dirty="0"/>
              <a:t>Can we offer both virtual and in person?</a:t>
            </a:r>
          </a:p>
          <a:p>
            <a:r>
              <a:rPr lang="en-US" dirty="0"/>
              <a:t>Do we have enough staff?</a:t>
            </a:r>
          </a:p>
        </p:txBody>
      </p:sp>
      <p:sp>
        <p:nvSpPr>
          <p:cNvPr id="5" name="Text Placeholder 4">
            <a:extLst>
              <a:ext uri="{FF2B5EF4-FFF2-40B4-BE49-F238E27FC236}">
                <a16:creationId xmlns:a16="http://schemas.microsoft.com/office/drawing/2014/main" id="{793E8047-99E8-5A47-B202-EDDB71D3E001}"/>
              </a:ext>
            </a:extLst>
          </p:cNvPr>
          <p:cNvSpPr>
            <a:spLocks noGrp="1"/>
          </p:cNvSpPr>
          <p:nvPr>
            <p:ph type="body" sz="quarter" idx="3"/>
          </p:nvPr>
        </p:nvSpPr>
        <p:spPr/>
        <p:txBody>
          <a:bodyPr/>
          <a:lstStyle/>
          <a:p>
            <a:r>
              <a:rPr lang="en-US" dirty="0"/>
              <a:t>Normal programming</a:t>
            </a:r>
          </a:p>
        </p:txBody>
      </p:sp>
      <p:sp>
        <p:nvSpPr>
          <p:cNvPr id="6" name="Content Placeholder 5">
            <a:extLst>
              <a:ext uri="{FF2B5EF4-FFF2-40B4-BE49-F238E27FC236}">
                <a16:creationId xmlns:a16="http://schemas.microsoft.com/office/drawing/2014/main" id="{65E4CB8F-FE55-D242-814C-5B8D4DBAB1A9}"/>
              </a:ext>
            </a:extLst>
          </p:cNvPr>
          <p:cNvSpPr>
            <a:spLocks noGrp="1"/>
          </p:cNvSpPr>
          <p:nvPr>
            <p:ph sz="quarter" idx="4"/>
          </p:nvPr>
        </p:nvSpPr>
        <p:spPr/>
        <p:txBody>
          <a:bodyPr/>
          <a:lstStyle/>
          <a:p>
            <a:r>
              <a:rPr lang="en-US" dirty="0"/>
              <a:t>Back to norm….YEAH</a:t>
            </a:r>
          </a:p>
          <a:p>
            <a:r>
              <a:rPr lang="en-US" dirty="0"/>
              <a:t>But what if we shift in a day? </a:t>
            </a:r>
          </a:p>
        </p:txBody>
      </p:sp>
      <p:pic>
        <p:nvPicPr>
          <p:cNvPr id="7" name="Picture 6" descr="A picture containing indoor, basket, container, person&#10;&#10;Description automatically generated">
            <a:extLst>
              <a:ext uri="{FF2B5EF4-FFF2-40B4-BE49-F238E27FC236}">
                <a16:creationId xmlns:a16="http://schemas.microsoft.com/office/drawing/2014/main" id="{7D41FF8E-2EF8-9B47-A74C-C3C17E7C97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48700" y="2987762"/>
            <a:ext cx="2266882" cy="2896572"/>
          </a:xfrm>
          <a:prstGeom prst="rect">
            <a:avLst/>
          </a:prstGeom>
        </p:spPr>
      </p:pic>
      <p:sp>
        <p:nvSpPr>
          <p:cNvPr id="8" name="TextBox 7">
            <a:extLst>
              <a:ext uri="{FF2B5EF4-FFF2-40B4-BE49-F238E27FC236}">
                <a16:creationId xmlns:a16="http://schemas.microsoft.com/office/drawing/2014/main" id="{FE310127-1CE7-CD4D-A2F3-9CF8BDD11129}"/>
              </a:ext>
            </a:extLst>
          </p:cNvPr>
          <p:cNvSpPr txBox="1"/>
          <p:nvPr/>
        </p:nvSpPr>
        <p:spPr>
          <a:xfrm>
            <a:off x="13445066" y="9677530"/>
            <a:ext cx="4572000" cy="230832"/>
          </a:xfrm>
          <a:prstGeom prst="rect">
            <a:avLst/>
          </a:prstGeom>
          <a:noFill/>
        </p:spPr>
        <p:txBody>
          <a:bodyPr wrap="square" rtlCol="0">
            <a:spAutoFit/>
          </a:bodyPr>
          <a:lstStyle/>
          <a:p>
            <a:r>
              <a:rPr lang="en-US" sz="900" dirty="0">
                <a:hlinkClick r:id="rId3" tooltip="https://writerfighter.wordpress.com/2015/02/21/favourite-american-tv-shows-ended/"/>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78453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2CFCF490-94DB-D54C-B07E-559DB3F1F552}"/>
              </a:ext>
            </a:extLst>
          </p:cNvPr>
          <p:cNvGraphicFramePr>
            <a:graphicFrameLocks noGrp="1"/>
          </p:cNvGraphicFramePr>
          <p:nvPr>
            <p:extLst>
              <p:ext uri="{D42A27DB-BD31-4B8C-83A1-F6EECF244321}">
                <p14:modId xmlns:p14="http://schemas.microsoft.com/office/powerpoint/2010/main" val="3749100496"/>
              </p:ext>
            </p:extLst>
          </p:nvPr>
        </p:nvGraphicFramePr>
        <p:xfrm>
          <a:off x="643467" y="676991"/>
          <a:ext cx="10905068" cy="5664912"/>
        </p:xfrm>
        <a:graphic>
          <a:graphicData uri="http://schemas.openxmlformats.org/drawingml/2006/table">
            <a:tbl>
              <a:tblPr firstRow="1" bandRow="1">
                <a:tableStyleId>{3B4B98B0-60AC-42C2-AFA5-B58CD77FA1E5}</a:tableStyleId>
              </a:tblPr>
              <a:tblGrid>
                <a:gridCol w="2463629">
                  <a:extLst>
                    <a:ext uri="{9D8B030D-6E8A-4147-A177-3AD203B41FA5}">
                      <a16:colId xmlns:a16="http://schemas.microsoft.com/office/drawing/2014/main" val="2187092016"/>
                    </a:ext>
                  </a:extLst>
                </a:gridCol>
                <a:gridCol w="1264605">
                  <a:extLst>
                    <a:ext uri="{9D8B030D-6E8A-4147-A177-3AD203B41FA5}">
                      <a16:colId xmlns:a16="http://schemas.microsoft.com/office/drawing/2014/main" val="1575263013"/>
                    </a:ext>
                  </a:extLst>
                </a:gridCol>
                <a:gridCol w="1039647">
                  <a:extLst>
                    <a:ext uri="{9D8B030D-6E8A-4147-A177-3AD203B41FA5}">
                      <a16:colId xmlns:a16="http://schemas.microsoft.com/office/drawing/2014/main" val="2039218474"/>
                    </a:ext>
                  </a:extLst>
                </a:gridCol>
                <a:gridCol w="6137187">
                  <a:extLst>
                    <a:ext uri="{9D8B030D-6E8A-4147-A177-3AD203B41FA5}">
                      <a16:colId xmlns:a16="http://schemas.microsoft.com/office/drawing/2014/main" val="3913177379"/>
                    </a:ext>
                  </a:extLst>
                </a:gridCol>
              </a:tblGrid>
              <a:tr h="282717">
                <a:tc>
                  <a:txBody>
                    <a:bodyPr/>
                    <a:lstStyle/>
                    <a:p>
                      <a:pPr rtl="0" fontAlgn="b"/>
                      <a:endParaRPr lang="en-US" sz="1400">
                        <a:effectLst/>
                      </a:endParaRPr>
                    </a:p>
                  </a:txBody>
                  <a:tcPr marL="11195" marR="11195" marT="7464" marB="7464" anchor="b"/>
                </a:tc>
                <a:tc gridSpan="3">
                  <a:txBody>
                    <a:bodyPr/>
                    <a:lstStyle/>
                    <a:p>
                      <a:pPr algn="ctr" rtl="0" fontAlgn="b"/>
                      <a:r>
                        <a:rPr lang="en-US" sz="1400" b="1">
                          <a:effectLst/>
                        </a:rPr>
                        <a:t>Scenarios for Back to School</a:t>
                      </a:r>
                      <a:endParaRPr lang="en-US" sz="1400" b="1" i="1">
                        <a:effectLst/>
                      </a:endParaRPr>
                    </a:p>
                  </a:txBody>
                  <a:tcPr marL="11195" marR="11195" marT="7464" marB="7464"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7846594"/>
                  </a:ext>
                </a:extLst>
              </a:tr>
              <a:tr h="282717">
                <a:tc>
                  <a:txBody>
                    <a:bodyPr/>
                    <a:lstStyle/>
                    <a:p>
                      <a:pPr algn="ctr" rtl="0" fontAlgn="b"/>
                      <a:r>
                        <a:rPr lang="en-US" sz="1400" b="1">
                          <a:effectLst/>
                        </a:rPr>
                        <a:t>QUESTION to answer</a:t>
                      </a:r>
                    </a:p>
                  </a:txBody>
                  <a:tcPr marL="11195" marR="11195" marT="7464" marB="7464" anchor="b"/>
                </a:tc>
                <a:tc>
                  <a:txBody>
                    <a:bodyPr/>
                    <a:lstStyle/>
                    <a:p>
                      <a:pPr algn="ctr" rtl="0" fontAlgn="b"/>
                      <a:r>
                        <a:rPr lang="en-US" sz="1400" b="1">
                          <a:effectLst/>
                        </a:rPr>
                        <a:t>A/B Rotation</a:t>
                      </a:r>
                    </a:p>
                  </a:txBody>
                  <a:tcPr marL="11195" marR="11195" marT="7464" marB="7464" anchor="b"/>
                </a:tc>
                <a:tc>
                  <a:txBody>
                    <a:bodyPr/>
                    <a:lstStyle/>
                    <a:p>
                      <a:pPr algn="ctr" rtl="0" fontAlgn="b"/>
                      <a:r>
                        <a:rPr lang="en-US" sz="1400" b="1">
                          <a:effectLst/>
                        </a:rPr>
                        <a:t>All Virtual</a:t>
                      </a:r>
                    </a:p>
                  </a:txBody>
                  <a:tcPr marL="11195" marR="11195" marT="7464" marB="7464" anchor="b"/>
                </a:tc>
                <a:tc>
                  <a:txBody>
                    <a:bodyPr/>
                    <a:lstStyle/>
                    <a:p>
                      <a:pPr algn="ctr" rtl="0" fontAlgn="b"/>
                      <a:r>
                        <a:rPr lang="en-US" sz="1400" b="1">
                          <a:effectLst/>
                        </a:rPr>
                        <a:t>In Person for students with special needs. Virtual for all other students.</a:t>
                      </a:r>
                    </a:p>
                  </a:txBody>
                  <a:tcPr marL="11195" marR="11195" marT="7464" marB="7464" anchor="b"/>
                </a:tc>
                <a:extLst>
                  <a:ext uri="{0D108BD9-81ED-4DB2-BD59-A6C34878D82A}">
                    <a16:rowId xmlns:a16="http://schemas.microsoft.com/office/drawing/2014/main" val="489155264"/>
                  </a:ext>
                </a:extLst>
              </a:tr>
              <a:tr h="282717">
                <a:tc>
                  <a:txBody>
                    <a:bodyPr/>
                    <a:lstStyle/>
                    <a:p>
                      <a:pPr rtl="0" fontAlgn="b"/>
                      <a:r>
                        <a:rPr lang="en-US" sz="1400">
                          <a:effectLst/>
                        </a:rPr>
                        <a:t>How do we do it?</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702376503"/>
                  </a:ext>
                </a:extLst>
              </a:tr>
              <a:tr h="282717">
                <a:tc>
                  <a:txBody>
                    <a:bodyPr/>
                    <a:lstStyle/>
                    <a:p>
                      <a:pPr rtl="0" fontAlgn="b"/>
                      <a:r>
                        <a:rPr lang="en-US" sz="1400">
                          <a:effectLst/>
                        </a:rPr>
                        <a:t>How often do we meet?</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3216234133"/>
                  </a:ext>
                </a:extLst>
              </a:tr>
              <a:tr h="282717">
                <a:tc>
                  <a:txBody>
                    <a:bodyPr/>
                    <a:lstStyle/>
                    <a:p>
                      <a:pPr rtl="0" fontAlgn="b"/>
                      <a:r>
                        <a:rPr lang="en-US" sz="1400">
                          <a:effectLst/>
                        </a:rPr>
                        <a:t>Health &amp; Safety of Staff</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556099916"/>
                  </a:ext>
                </a:extLst>
              </a:tr>
              <a:tr h="282717">
                <a:tc>
                  <a:txBody>
                    <a:bodyPr/>
                    <a:lstStyle/>
                    <a:p>
                      <a:pPr rtl="0" fontAlgn="b"/>
                      <a:r>
                        <a:rPr lang="en-US" sz="1400">
                          <a:effectLst/>
                        </a:rPr>
                        <a:t>Health &amp; Safety of Students</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3558240431"/>
                  </a:ext>
                </a:extLst>
              </a:tr>
              <a:tr h="282717">
                <a:tc>
                  <a:txBody>
                    <a:bodyPr/>
                    <a:lstStyle/>
                    <a:p>
                      <a:pPr rtl="0" fontAlgn="b"/>
                      <a:r>
                        <a:rPr lang="en-US" sz="1400">
                          <a:effectLst/>
                        </a:rPr>
                        <a:t>Transportation? </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3504738489"/>
                  </a:ext>
                </a:extLst>
              </a:tr>
              <a:tr h="282717">
                <a:tc>
                  <a:txBody>
                    <a:bodyPr/>
                    <a:lstStyle/>
                    <a:p>
                      <a:pPr rtl="0" fontAlgn="b"/>
                      <a:r>
                        <a:rPr lang="en-US" sz="1400">
                          <a:effectLst/>
                        </a:rPr>
                        <a:t>Communication with all parties</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3969673677"/>
                  </a:ext>
                </a:extLst>
              </a:tr>
              <a:tr h="282717">
                <a:tc>
                  <a:txBody>
                    <a:bodyPr/>
                    <a:lstStyle/>
                    <a:p>
                      <a:pPr rtl="0" fontAlgn="b"/>
                      <a:r>
                        <a:rPr lang="en-US" sz="1400">
                          <a:effectLst/>
                        </a:rPr>
                        <a:t>Restrictions to activities</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3718946951"/>
                  </a:ext>
                </a:extLst>
              </a:tr>
              <a:tr h="282717">
                <a:tc>
                  <a:txBody>
                    <a:bodyPr/>
                    <a:lstStyle/>
                    <a:p>
                      <a:pPr rtl="0" fontAlgn="b"/>
                      <a:r>
                        <a:rPr lang="en-US" sz="1400">
                          <a:effectLst/>
                        </a:rPr>
                        <a:t>Challenges</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972302559"/>
                  </a:ext>
                </a:extLst>
              </a:tr>
              <a:tr h="282717">
                <a:tc>
                  <a:txBody>
                    <a:bodyPr/>
                    <a:lstStyle/>
                    <a:p>
                      <a:pPr rtl="0" fontAlgn="b"/>
                      <a:r>
                        <a:rPr lang="en-US" sz="1400">
                          <a:effectLst/>
                        </a:rPr>
                        <a:t>Challenges for staff</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1063043204"/>
                  </a:ext>
                </a:extLst>
              </a:tr>
              <a:tr h="282717">
                <a:tc>
                  <a:txBody>
                    <a:bodyPr/>
                    <a:lstStyle/>
                    <a:p>
                      <a:pPr rtl="0" fontAlgn="b"/>
                      <a:r>
                        <a:rPr lang="en-US" sz="1400">
                          <a:effectLst/>
                        </a:rPr>
                        <a:t>Equipment needed</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2215664933"/>
                  </a:ext>
                </a:extLst>
              </a:tr>
              <a:tr h="282717">
                <a:tc>
                  <a:txBody>
                    <a:bodyPr/>
                    <a:lstStyle/>
                    <a:p>
                      <a:pPr rtl="0" fontAlgn="b"/>
                      <a:r>
                        <a:rPr lang="en-US" sz="1400">
                          <a:effectLst/>
                        </a:rPr>
                        <a:t>- Extra props, crayons?</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2639763308"/>
                  </a:ext>
                </a:extLst>
              </a:tr>
              <a:tr h="282717">
                <a:tc>
                  <a:txBody>
                    <a:bodyPr/>
                    <a:lstStyle/>
                    <a:p>
                      <a:pPr rtl="0" fontAlgn="b"/>
                      <a:r>
                        <a:rPr lang="en-US" sz="1400">
                          <a:effectLst/>
                        </a:rPr>
                        <a:t>Classrooms and Room space</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4241260542"/>
                  </a:ext>
                </a:extLst>
              </a:tr>
              <a:tr h="282717">
                <a:tc>
                  <a:txBody>
                    <a:bodyPr/>
                    <a:lstStyle/>
                    <a:p>
                      <a:pPr rtl="0" fontAlgn="b"/>
                      <a:r>
                        <a:rPr lang="en-US" sz="1400">
                          <a:effectLst/>
                        </a:rPr>
                        <a:t>Enrollment of students</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1722957692"/>
                  </a:ext>
                </a:extLst>
              </a:tr>
              <a:tr h="282717">
                <a:tc>
                  <a:txBody>
                    <a:bodyPr/>
                    <a:lstStyle/>
                    <a:p>
                      <a:pPr rtl="0" fontAlgn="b"/>
                      <a:r>
                        <a:rPr lang="en-US" sz="1400">
                          <a:effectLst/>
                        </a:rPr>
                        <a:t>Number of students</a:t>
                      </a: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2284109437"/>
                  </a:ext>
                </a:extLst>
              </a:tr>
              <a:tr h="183664">
                <a:tc rowSpan="5">
                  <a:txBody>
                    <a:bodyPr/>
                    <a:lstStyle/>
                    <a:p>
                      <a:pPr algn="ctr" rtl="0" fontAlgn="ctr"/>
                      <a:r>
                        <a:rPr lang="en-US" sz="1400">
                          <a:effectLst/>
                        </a:rPr>
                        <a:t>Community Partners</a:t>
                      </a:r>
                    </a:p>
                  </a:txBody>
                  <a:tcPr marL="11195" marR="11195" marT="7464" marB="7464" anchor="ctr"/>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2533912933"/>
                  </a:ext>
                </a:extLst>
              </a:tr>
              <a:tr h="0">
                <a:tc vMerge="1">
                  <a:txBody>
                    <a:bodyPr/>
                    <a:lstStyle/>
                    <a:p>
                      <a:endParaRPr lang="en-US"/>
                    </a:p>
                  </a:txBody>
                  <a:tcPr/>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55191565"/>
                  </a:ext>
                </a:extLst>
              </a:tr>
              <a:tr h="0">
                <a:tc vMerge="1">
                  <a:txBody>
                    <a:bodyPr/>
                    <a:lstStyle/>
                    <a:p>
                      <a:endParaRPr lang="en-US"/>
                    </a:p>
                  </a:txBody>
                  <a:tcPr/>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3232846243"/>
                  </a:ext>
                </a:extLst>
              </a:tr>
              <a:tr h="0">
                <a:tc vMerge="1">
                  <a:txBody>
                    <a:bodyPr/>
                    <a:lstStyle/>
                    <a:p>
                      <a:endParaRPr lang="en-US"/>
                    </a:p>
                  </a:txBody>
                  <a:tcPr/>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2099474705"/>
                  </a:ext>
                </a:extLst>
              </a:tr>
              <a:tr h="0">
                <a:tc vMerge="1">
                  <a:txBody>
                    <a:bodyPr/>
                    <a:lstStyle/>
                    <a:p>
                      <a:endParaRPr lang="en-US"/>
                    </a:p>
                  </a:txBody>
                  <a:tcPr/>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tc>
                  <a:txBody>
                    <a:bodyPr/>
                    <a:lstStyle/>
                    <a:p>
                      <a:pPr rtl="0" fontAlgn="b"/>
                      <a:endParaRPr lang="en-US" sz="1400">
                        <a:effectLst/>
                      </a:endParaRPr>
                    </a:p>
                  </a:txBody>
                  <a:tcPr marL="11195" marR="11195" marT="7464" marB="7464" anchor="b"/>
                </a:tc>
                <a:extLst>
                  <a:ext uri="{0D108BD9-81ED-4DB2-BD59-A6C34878D82A}">
                    <a16:rowId xmlns:a16="http://schemas.microsoft.com/office/drawing/2014/main" val="2982913410"/>
                  </a:ext>
                </a:extLst>
              </a:tr>
            </a:tbl>
          </a:graphicData>
        </a:graphic>
      </p:graphicFrame>
      <p:cxnSp>
        <p:nvCxnSpPr>
          <p:cNvPr id="6" name="Straight Connector 5">
            <a:extLst>
              <a:ext uri="{FF2B5EF4-FFF2-40B4-BE49-F238E27FC236}">
                <a16:creationId xmlns:a16="http://schemas.microsoft.com/office/drawing/2014/main" id="{7D92B756-80B1-434E-BB3F-91774D398EF1}"/>
              </a:ext>
            </a:extLst>
          </p:cNvPr>
          <p:cNvCxnSpPr/>
          <p:nvPr/>
        </p:nvCxnSpPr>
        <p:spPr>
          <a:xfrm>
            <a:off x="3098800" y="676991"/>
            <a:ext cx="0" cy="467394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EBB6800-B7BC-F745-AC90-12D3E3887E7A}"/>
              </a:ext>
            </a:extLst>
          </p:cNvPr>
          <p:cNvCxnSpPr/>
          <p:nvPr/>
        </p:nvCxnSpPr>
        <p:spPr>
          <a:xfrm>
            <a:off x="4404139" y="697832"/>
            <a:ext cx="0" cy="4673942"/>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34CFE76-A7AA-B249-920D-BF79CB760588}"/>
              </a:ext>
            </a:extLst>
          </p:cNvPr>
          <p:cNvCxnSpPr/>
          <p:nvPr/>
        </p:nvCxnSpPr>
        <p:spPr>
          <a:xfrm>
            <a:off x="5510696" y="676991"/>
            <a:ext cx="0" cy="4673942"/>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E7F63D0-FD00-7046-B929-0486D4B90D51}"/>
              </a:ext>
            </a:extLst>
          </p:cNvPr>
          <p:cNvCxnSpPr/>
          <p:nvPr/>
        </p:nvCxnSpPr>
        <p:spPr>
          <a:xfrm>
            <a:off x="8962888" y="676991"/>
            <a:ext cx="0" cy="4673942"/>
          </a:xfrm>
          <a:prstGeom prst="line">
            <a:avLst/>
          </a:prstGeom>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5D43E045-BF9D-ED46-9917-3DF403EF9215}"/>
              </a:ext>
            </a:extLst>
          </p:cNvPr>
          <p:cNvSpPr/>
          <p:nvPr/>
        </p:nvSpPr>
        <p:spPr>
          <a:xfrm>
            <a:off x="1" y="676992"/>
            <a:ext cx="3631096" cy="52677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D2317A32-7C26-0349-8C91-8F485FC320FC}"/>
              </a:ext>
            </a:extLst>
          </p:cNvPr>
          <p:cNvSpPr/>
          <p:nvPr/>
        </p:nvSpPr>
        <p:spPr>
          <a:xfrm>
            <a:off x="3369733" y="186267"/>
            <a:ext cx="8398934" cy="14562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9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108A643-8D34-384D-9C6D-47068ACAB3EC}"/>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a:t>Questions to ask task force</a:t>
            </a:r>
          </a:p>
        </p:txBody>
      </p:sp>
      <p:cxnSp>
        <p:nvCxnSpPr>
          <p:cNvPr id="20" name="Straight Connector 19">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8AD551E0-104F-CC45-8589-7568346781BE}"/>
              </a:ext>
            </a:extLst>
          </p:cNvPr>
          <p:cNvGraphicFramePr>
            <a:graphicFrameLocks noGrp="1"/>
          </p:cNvGraphicFramePr>
          <p:nvPr>
            <p:extLst>
              <p:ext uri="{D42A27DB-BD31-4B8C-83A1-F6EECF244321}">
                <p14:modId xmlns:p14="http://schemas.microsoft.com/office/powerpoint/2010/main" val="1677941735"/>
              </p:ext>
            </p:extLst>
          </p:nvPr>
        </p:nvGraphicFramePr>
        <p:xfrm>
          <a:off x="318053" y="23411"/>
          <a:ext cx="4943411" cy="6102538"/>
        </p:xfrm>
        <a:graphic>
          <a:graphicData uri="http://schemas.openxmlformats.org/drawingml/2006/table">
            <a:tbl>
              <a:tblPr>
                <a:noFill/>
              </a:tblPr>
              <a:tblGrid>
                <a:gridCol w="4943411">
                  <a:extLst>
                    <a:ext uri="{9D8B030D-6E8A-4147-A177-3AD203B41FA5}">
                      <a16:colId xmlns:a16="http://schemas.microsoft.com/office/drawing/2014/main" val="3572415184"/>
                    </a:ext>
                  </a:extLst>
                </a:gridCol>
              </a:tblGrid>
              <a:tr h="332912">
                <a:tc>
                  <a:txBody>
                    <a:bodyPr/>
                    <a:lstStyle/>
                    <a:p>
                      <a:pPr rtl="0" fontAlgn="b"/>
                      <a:r>
                        <a:rPr lang="en-US" sz="2000">
                          <a:solidFill>
                            <a:schemeClr val="tx1">
                              <a:lumMod val="85000"/>
                              <a:lumOff val="15000"/>
                            </a:schemeClr>
                          </a:solidFill>
                          <a:effectLst/>
                        </a:rPr>
                        <a:t>How do we do it?</a:t>
                      </a:r>
                    </a:p>
                  </a:txBody>
                  <a:tcPr marL="137189" marR="82313" marT="82313" marB="82313" anchor="b">
                    <a:lnL w="12700" cmpd="sng">
                      <a:no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494515797"/>
                  </a:ext>
                </a:extLst>
              </a:tr>
              <a:tr h="332912">
                <a:tc>
                  <a:txBody>
                    <a:bodyPr/>
                    <a:lstStyle/>
                    <a:p>
                      <a:pPr rtl="0" fontAlgn="b"/>
                      <a:r>
                        <a:rPr lang="en-US" sz="2000">
                          <a:solidFill>
                            <a:schemeClr val="tx1">
                              <a:lumMod val="85000"/>
                              <a:lumOff val="15000"/>
                            </a:schemeClr>
                          </a:solidFill>
                          <a:effectLst/>
                        </a:rPr>
                        <a:t>How often do we meet?</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496068501"/>
                  </a:ext>
                </a:extLst>
              </a:tr>
              <a:tr h="332912">
                <a:tc>
                  <a:txBody>
                    <a:bodyPr/>
                    <a:lstStyle/>
                    <a:p>
                      <a:pPr rtl="0" fontAlgn="b"/>
                      <a:r>
                        <a:rPr lang="en-US" sz="2000">
                          <a:solidFill>
                            <a:schemeClr val="tx1">
                              <a:lumMod val="85000"/>
                              <a:lumOff val="15000"/>
                            </a:schemeClr>
                          </a:solidFill>
                          <a:effectLst/>
                        </a:rPr>
                        <a:t>Health &amp; Safety of Staff</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584174157"/>
                  </a:ext>
                </a:extLst>
              </a:tr>
              <a:tr h="332912">
                <a:tc>
                  <a:txBody>
                    <a:bodyPr/>
                    <a:lstStyle/>
                    <a:p>
                      <a:pPr rtl="0" fontAlgn="b"/>
                      <a:r>
                        <a:rPr lang="en-US" sz="2000">
                          <a:solidFill>
                            <a:schemeClr val="tx1">
                              <a:lumMod val="85000"/>
                              <a:lumOff val="15000"/>
                            </a:schemeClr>
                          </a:solidFill>
                          <a:effectLst/>
                        </a:rPr>
                        <a:t>Health &amp; Safety of Students</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566606946"/>
                  </a:ext>
                </a:extLst>
              </a:tr>
              <a:tr h="332912">
                <a:tc>
                  <a:txBody>
                    <a:bodyPr/>
                    <a:lstStyle/>
                    <a:p>
                      <a:pPr rtl="0" fontAlgn="b"/>
                      <a:r>
                        <a:rPr lang="en-US" sz="2000">
                          <a:solidFill>
                            <a:schemeClr val="tx1">
                              <a:lumMod val="85000"/>
                              <a:lumOff val="15000"/>
                            </a:schemeClr>
                          </a:solidFill>
                          <a:effectLst/>
                        </a:rPr>
                        <a:t>Transportation? </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71789175"/>
                  </a:ext>
                </a:extLst>
              </a:tr>
              <a:tr h="332912">
                <a:tc>
                  <a:txBody>
                    <a:bodyPr/>
                    <a:lstStyle/>
                    <a:p>
                      <a:pPr rtl="0" fontAlgn="b"/>
                      <a:r>
                        <a:rPr lang="en-US" sz="2000">
                          <a:solidFill>
                            <a:schemeClr val="tx1">
                              <a:lumMod val="85000"/>
                              <a:lumOff val="15000"/>
                            </a:schemeClr>
                          </a:solidFill>
                          <a:effectLst/>
                        </a:rPr>
                        <a:t>Communication with all parties</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889071680"/>
                  </a:ext>
                </a:extLst>
              </a:tr>
              <a:tr h="332912">
                <a:tc>
                  <a:txBody>
                    <a:bodyPr/>
                    <a:lstStyle/>
                    <a:p>
                      <a:pPr rtl="0" fontAlgn="b"/>
                      <a:r>
                        <a:rPr lang="en-US" sz="2000">
                          <a:solidFill>
                            <a:schemeClr val="tx1">
                              <a:lumMod val="85000"/>
                              <a:lumOff val="15000"/>
                            </a:schemeClr>
                          </a:solidFill>
                          <a:effectLst/>
                        </a:rPr>
                        <a:t>Restrictions to activities</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693417458"/>
                  </a:ext>
                </a:extLst>
              </a:tr>
              <a:tr h="332912">
                <a:tc>
                  <a:txBody>
                    <a:bodyPr/>
                    <a:lstStyle/>
                    <a:p>
                      <a:pPr rtl="0" fontAlgn="b"/>
                      <a:r>
                        <a:rPr lang="en-US" sz="2000">
                          <a:solidFill>
                            <a:schemeClr val="tx1">
                              <a:lumMod val="85000"/>
                              <a:lumOff val="15000"/>
                            </a:schemeClr>
                          </a:solidFill>
                          <a:effectLst/>
                        </a:rPr>
                        <a:t>Challenges</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4809965"/>
                  </a:ext>
                </a:extLst>
              </a:tr>
              <a:tr h="332912">
                <a:tc>
                  <a:txBody>
                    <a:bodyPr/>
                    <a:lstStyle/>
                    <a:p>
                      <a:pPr rtl="0" fontAlgn="b"/>
                      <a:r>
                        <a:rPr lang="en-US" sz="2000">
                          <a:solidFill>
                            <a:schemeClr val="tx1">
                              <a:lumMod val="85000"/>
                              <a:lumOff val="15000"/>
                            </a:schemeClr>
                          </a:solidFill>
                          <a:effectLst/>
                        </a:rPr>
                        <a:t>Challenges for staff</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018874801"/>
                  </a:ext>
                </a:extLst>
              </a:tr>
              <a:tr h="332912">
                <a:tc>
                  <a:txBody>
                    <a:bodyPr/>
                    <a:lstStyle/>
                    <a:p>
                      <a:pPr rtl="0" fontAlgn="b"/>
                      <a:r>
                        <a:rPr lang="en-US" sz="2000" dirty="0">
                          <a:solidFill>
                            <a:schemeClr val="tx1">
                              <a:lumMod val="85000"/>
                              <a:lumOff val="15000"/>
                            </a:schemeClr>
                          </a:solidFill>
                          <a:effectLst/>
                        </a:rPr>
                        <a:t>Equipment needed</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03150396"/>
                  </a:ext>
                </a:extLst>
              </a:tr>
              <a:tr h="332912">
                <a:tc>
                  <a:txBody>
                    <a:bodyPr/>
                    <a:lstStyle/>
                    <a:p>
                      <a:pPr rtl="0" fontAlgn="b"/>
                      <a:r>
                        <a:rPr lang="en-US" sz="2000" dirty="0">
                          <a:solidFill>
                            <a:schemeClr val="tx1">
                              <a:lumMod val="85000"/>
                              <a:lumOff val="15000"/>
                            </a:schemeClr>
                          </a:solidFill>
                          <a:effectLst/>
                        </a:rPr>
                        <a:t>Classrooms and Room space</a:t>
                      </a:r>
                    </a:p>
                  </a:txBody>
                  <a:tcPr marL="137189" marR="82313" marT="82313" marB="82313" anchor="b">
                    <a:lnL w="12700" cmpd="sng">
                      <a:noFill/>
                      <a:prstDash val="soli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0041889"/>
                  </a:ext>
                </a:extLst>
              </a:tr>
              <a:tr h="332912">
                <a:tc>
                  <a:txBody>
                    <a:bodyPr/>
                    <a:lstStyle/>
                    <a:p>
                      <a:pPr rtl="0" fontAlgn="b"/>
                      <a:r>
                        <a:rPr lang="en-US" sz="2000">
                          <a:solidFill>
                            <a:schemeClr val="tx1">
                              <a:lumMod val="85000"/>
                              <a:lumOff val="15000"/>
                            </a:schemeClr>
                          </a:solidFill>
                          <a:effectLst/>
                        </a:rPr>
                        <a:t>Enrollment of students</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210110599"/>
                  </a:ext>
                </a:extLst>
              </a:tr>
              <a:tr h="332912">
                <a:tc>
                  <a:txBody>
                    <a:bodyPr/>
                    <a:lstStyle/>
                    <a:p>
                      <a:pPr rtl="0" fontAlgn="b"/>
                      <a:r>
                        <a:rPr lang="en-US" sz="2000" dirty="0">
                          <a:solidFill>
                            <a:schemeClr val="tx1">
                              <a:lumMod val="85000"/>
                              <a:lumOff val="15000"/>
                            </a:schemeClr>
                          </a:solidFill>
                          <a:effectLst/>
                        </a:rPr>
                        <a:t>Number of students</a:t>
                      </a:r>
                    </a:p>
                  </a:txBody>
                  <a:tcPr marL="137189" marR="82313" marT="82313" marB="82313" anchor="b">
                    <a:lnL w="12700" cmpd="sng">
                      <a:no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047809775"/>
                  </a:ext>
                </a:extLst>
              </a:tr>
            </a:tbl>
          </a:graphicData>
        </a:graphic>
      </p:graphicFrame>
    </p:spTree>
    <p:extLst>
      <p:ext uri="{BB962C8B-B14F-4D97-AF65-F5344CB8AC3E}">
        <p14:creationId xmlns:p14="http://schemas.microsoft.com/office/powerpoint/2010/main" val="38962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BF3F-1129-6040-B189-306C335CE520}"/>
              </a:ext>
            </a:extLst>
          </p:cNvPr>
          <p:cNvSpPr>
            <a:spLocks noGrp="1"/>
          </p:cNvSpPr>
          <p:nvPr>
            <p:ph type="title"/>
          </p:nvPr>
        </p:nvSpPr>
        <p:spPr/>
        <p:txBody>
          <a:bodyPr/>
          <a:lstStyle/>
          <a:p>
            <a:r>
              <a:rPr lang="en-US" dirty="0"/>
              <a:t>Curriculum lesson plans….that can pivot</a:t>
            </a:r>
          </a:p>
        </p:txBody>
      </p:sp>
      <p:sp>
        <p:nvSpPr>
          <p:cNvPr id="3" name="Content Placeholder 2">
            <a:extLst>
              <a:ext uri="{FF2B5EF4-FFF2-40B4-BE49-F238E27FC236}">
                <a16:creationId xmlns:a16="http://schemas.microsoft.com/office/drawing/2014/main" id="{92D8EB93-FDA2-2540-A9DC-C5297EAE8C48}"/>
              </a:ext>
            </a:extLst>
          </p:cNvPr>
          <p:cNvSpPr>
            <a:spLocks noGrp="1"/>
          </p:cNvSpPr>
          <p:nvPr>
            <p:ph idx="1"/>
          </p:nvPr>
        </p:nvSpPr>
        <p:spPr>
          <a:xfrm>
            <a:off x="1451579" y="2015732"/>
            <a:ext cx="9910688" cy="3826268"/>
          </a:xfrm>
        </p:spPr>
        <p:txBody>
          <a:bodyPr>
            <a:normAutofit fontScale="92500" lnSpcReduction="20000"/>
          </a:bodyPr>
          <a:lstStyle/>
          <a:p>
            <a:r>
              <a:rPr lang="en-US" dirty="0"/>
              <a:t>Our own or use a ”ready to go” program we purchase?</a:t>
            </a:r>
          </a:p>
          <a:p>
            <a:pPr lvl="1"/>
            <a:r>
              <a:rPr lang="en-US" dirty="0"/>
              <a:t>Funding</a:t>
            </a:r>
          </a:p>
          <a:p>
            <a:r>
              <a:rPr lang="en-US" dirty="0" err="1"/>
              <a:t>MindWorks</a:t>
            </a:r>
            <a:endParaRPr lang="en-US" dirty="0"/>
          </a:p>
          <a:p>
            <a:pPr lvl="1"/>
            <a:r>
              <a:rPr lang="en-US" dirty="0"/>
              <a:t>Essentials, STEAM, and Project kits</a:t>
            </a:r>
          </a:p>
          <a:p>
            <a:r>
              <a:rPr lang="en-US" dirty="0" err="1"/>
              <a:t>STEMFinity</a:t>
            </a:r>
            <a:endParaRPr lang="en-US" dirty="0"/>
          </a:p>
          <a:p>
            <a:pPr lvl="1"/>
            <a:r>
              <a:rPr lang="en-US" dirty="0">
                <a:hlinkClick r:id="rId2"/>
              </a:rPr>
              <a:t>https://www.stemfinity.com/virtual-steam</a:t>
            </a:r>
            <a:endParaRPr lang="en-US" dirty="0"/>
          </a:p>
          <a:p>
            <a:pPr lvl="1"/>
            <a:r>
              <a:rPr lang="en-US" dirty="0"/>
              <a:t>Virtual Tools, Kits, and Ideas</a:t>
            </a:r>
          </a:p>
          <a:p>
            <a:r>
              <a:rPr lang="en-US" dirty="0"/>
              <a:t>Clubs</a:t>
            </a:r>
          </a:p>
          <a:p>
            <a:pPr lvl="1"/>
            <a:r>
              <a:rPr lang="en-US" dirty="0"/>
              <a:t>Boy Scouts, Girl Scouts, Library offer virtual activities</a:t>
            </a:r>
          </a:p>
          <a:p>
            <a:pPr lvl="1"/>
            <a:r>
              <a:rPr lang="en-US" dirty="0"/>
              <a:t>Chess, Coding, …….Clubs that can run virtual OR in person</a:t>
            </a:r>
          </a:p>
          <a:p>
            <a:pPr lvl="1"/>
            <a:endParaRPr lang="en-US" dirty="0"/>
          </a:p>
        </p:txBody>
      </p:sp>
      <p:pic>
        <p:nvPicPr>
          <p:cNvPr id="5" name="Picture 4" descr="A group of people sitting at a table&#10;&#10;Description automatically generated">
            <a:extLst>
              <a:ext uri="{FF2B5EF4-FFF2-40B4-BE49-F238E27FC236}">
                <a16:creationId xmlns:a16="http://schemas.microsoft.com/office/drawing/2014/main" id="{CE4DFFB6-39B9-9444-98AA-7A85948AABF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38533" y="2374900"/>
            <a:ext cx="3916682" cy="2797630"/>
          </a:xfrm>
          <a:prstGeom prst="rect">
            <a:avLst/>
          </a:prstGeom>
        </p:spPr>
      </p:pic>
    </p:spTree>
    <p:extLst>
      <p:ext uri="{BB962C8B-B14F-4D97-AF65-F5344CB8AC3E}">
        <p14:creationId xmlns:p14="http://schemas.microsoft.com/office/powerpoint/2010/main" val="21163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B54-53BB-1F49-BAA5-0A9A72B496C0}"/>
              </a:ext>
            </a:extLst>
          </p:cNvPr>
          <p:cNvSpPr>
            <a:spLocks noGrp="1"/>
          </p:cNvSpPr>
          <p:nvPr>
            <p:ph type="title"/>
          </p:nvPr>
        </p:nvSpPr>
        <p:spPr>
          <a:xfrm>
            <a:off x="1451579" y="804519"/>
            <a:ext cx="9603275" cy="1049235"/>
          </a:xfrm>
        </p:spPr>
        <p:txBody>
          <a:bodyPr>
            <a:normAutofit/>
          </a:bodyPr>
          <a:lstStyle/>
          <a:p>
            <a:r>
              <a:rPr lang="en-US" dirty="0" err="1"/>
              <a:t>mindworks</a:t>
            </a:r>
            <a:endParaRPr lang="en-US" dirty="0"/>
          </a:p>
        </p:txBody>
      </p:sp>
      <p:graphicFrame>
        <p:nvGraphicFramePr>
          <p:cNvPr id="7" name="Content Placeholder 2">
            <a:extLst>
              <a:ext uri="{FF2B5EF4-FFF2-40B4-BE49-F238E27FC236}">
                <a16:creationId xmlns:a16="http://schemas.microsoft.com/office/drawing/2014/main" id="{1DD4ACDC-FB2E-4560-AD7F-E38E6084AF56}"/>
              </a:ext>
            </a:extLst>
          </p:cNvPr>
          <p:cNvGraphicFramePr>
            <a:graphicFrameLocks noGrp="1"/>
          </p:cNvGraphicFramePr>
          <p:nvPr>
            <p:ph idx="1"/>
            <p:extLst>
              <p:ext uri="{D42A27DB-BD31-4B8C-83A1-F6EECF244321}">
                <p14:modId xmlns:p14="http://schemas.microsoft.com/office/powerpoint/2010/main" val="161228209"/>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61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5A51-CB35-C04A-B7D5-CBF9104B19F4}"/>
              </a:ext>
            </a:extLst>
          </p:cNvPr>
          <p:cNvSpPr>
            <a:spLocks noGrp="1"/>
          </p:cNvSpPr>
          <p:nvPr>
            <p:ph type="title"/>
          </p:nvPr>
        </p:nvSpPr>
        <p:spPr/>
        <p:txBody>
          <a:bodyPr/>
          <a:lstStyle/>
          <a:p>
            <a:r>
              <a:rPr lang="en-US" dirty="0"/>
              <a:t>Before we begin</a:t>
            </a:r>
          </a:p>
        </p:txBody>
      </p:sp>
      <p:sp>
        <p:nvSpPr>
          <p:cNvPr id="3" name="Content Placeholder 2">
            <a:extLst>
              <a:ext uri="{FF2B5EF4-FFF2-40B4-BE49-F238E27FC236}">
                <a16:creationId xmlns:a16="http://schemas.microsoft.com/office/drawing/2014/main" id="{692D1448-8315-9947-B4E4-560DA5C9C71D}"/>
              </a:ext>
            </a:extLst>
          </p:cNvPr>
          <p:cNvSpPr>
            <a:spLocks noGrp="1"/>
          </p:cNvSpPr>
          <p:nvPr>
            <p:ph idx="1"/>
          </p:nvPr>
        </p:nvSpPr>
        <p:spPr/>
        <p:txBody>
          <a:bodyPr/>
          <a:lstStyle/>
          <a:p>
            <a:r>
              <a:rPr lang="en-US" dirty="0"/>
              <a:t>Zoom Poll</a:t>
            </a:r>
          </a:p>
          <a:p>
            <a:pPr lvl="1"/>
            <a:r>
              <a:rPr lang="en-US" dirty="0"/>
              <a:t>Your role with 21CCLC</a:t>
            </a:r>
          </a:p>
          <a:p>
            <a:pPr lvl="1"/>
            <a:r>
              <a:rPr lang="en-US" dirty="0"/>
              <a:t>Where you are with your Return to Learn Plan (after school specific)</a:t>
            </a:r>
          </a:p>
          <a:p>
            <a:pPr lvl="1"/>
            <a:endParaRPr lang="en-US" dirty="0"/>
          </a:p>
          <a:p>
            <a:pPr marL="457200" lvl="1" indent="0">
              <a:buNone/>
            </a:pPr>
            <a:endParaRPr lang="en-US" dirty="0"/>
          </a:p>
        </p:txBody>
      </p:sp>
      <p:pic>
        <p:nvPicPr>
          <p:cNvPr id="4" name="Online Media 3" descr="Welcome Back Kotter - Theme Song">
            <a:hlinkClick r:id="" action="ppaction://media"/>
            <a:extLst>
              <a:ext uri="{FF2B5EF4-FFF2-40B4-BE49-F238E27FC236}">
                <a16:creationId xmlns:a16="http://schemas.microsoft.com/office/drawing/2014/main" id="{3BA96D8D-8FE1-6745-8955-A0A65B3D1A04}"/>
              </a:ext>
            </a:extLst>
          </p:cNvPr>
          <p:cNvPicPr>
            <a:picLocks noRot="1" noChangeAspect="1"/>
          </p:cNvPicPr>
          <p:nvPr>
            <a:videoFile r:link="rId1"/>
          </p:nvPr>
        </p:nvPicPr>
        <p:blipFill>
          <a:blip r:embed="rId3"/>
          <a:stretch>
            <a:fillRect/>
          </a:stretch>
        </p:blipFill>
        <p:spPr>
          <a:xfrm>
            <a:off x="8737600" y="3598333"/>
            <a:ext cx="2914650" cy="2184400"/>
          </a:xfrm>
          <a:prstGeom prst="rect">
            <a:avLst/>
          </a:prstGeom>
        </p:spPr>
      </p:pic>
    </p:spTree>
    <p:extLst>
      <p:ext uri="{BB962C8B-B14F-4D97-AF65-F5344CB8AC3E}">
        <p14:creationId xmlns:p14="http://schemas.microsoft.com/office/powerpoint/2010/main" val="11014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3" name="Group 12">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4" name="Rectangle 13">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55D61A7-958D-D240-9EEF-0F86DC217128}"/>
              </a:ext>
            </a:extLst>
          </p:cNvPr>
          <p:cNvSpPr>
            <a:spLocks noGrp="1"/>
          </p:cNvSpPr>
          <p:nvPr>
            <p:ph type="title"/>
          </p:nvPr>
        </p:nvSpPr>
        <p:spPr>
          <a:xfrm>
            <a:off x="5188043" y="804520"/>
            <a:ext cx="5550355" cy="1049235"/>
          </a:xfrm>
        </p:spPr>
        <p:txBody>
          <a:bodyPr>
            <a:normAutofit/>
          </a:bodyPr>
          <a:lstStyle/>
          <a:p>
            <a:r>
              <a:rPr lang="en-US" dirty="0" err="1"/>
              <a:t>stemfinity</a:t>
            </a:r>
            <a:endParaRPr lang="en-US" dirty="0"/>
          </a:p>
        </p:txBody>
      </p:sp>
      <p:pic>
        <p:nvPicPr>
          <p:cNvPr id="4" name="Picture 3">
            <a:extLst>
              <a:ext uri="{FF2B5EF4-FFF2-40B4-BE49-F238E27FC236}">
                <a16:creationId xmlns:a16="http://schemas.microsoft.com/office/drawing/2014/main" id="{694ACBEA-599E-B446-BDA8-32272DD14C1D}"/>
              </a:ext>
            </a:extLst>
          </p:cNvPr>
          <p:cNvPicPr>
            <a:picLocks noChangeAspect="1"/>
          </p:cNvPicPr>
          <p:nvPr/>
        </p:nvPicPr>
        <p:blipFill rotWithShape="1">
          <a:blip r:embed="rId2"/>
          <a:srcRect l="20354" r="19091" b="-3"/>
          <a:stretch/>
        </p:blipFill>
        <p:spPr>
          <a:xfrm>
            <a:off x="1285438" y="1116345"/>
            <a:ext cx="2799103" cy="3866172"/>
          </a:xfrm>
          <a:prstGeom prst="rect">
            <a:avLst/>
          </a:prstGeom>
        </p:spPr>
      </p:pic>
      <p:sp>
        <p:nvSpPr>
          <p:cNvPr id="3" name="Content Placeholder 2">
            <a:extLst>
              <a:ext uri="{FF2B5EF4-FFF2-40B4-BE49-F238E27FC236}">
                <a16:creationId xmlns:a16="http://schemas.microsoft.com/office/drawing/2014/main" id="{C2A6841B-8156-FE41-9D72-7BBE6802BC3C}"/>
              </a:ext>
            </a:extLst>
          </p:cNvPr>
          <p:cNvSpPr>
            <a:spLocks noGrp="1"/>
          </p:cNvSpPr>
          <p:nvPr>
            <p:ph idx="1"/>
          </p:nvPr>
        </p:nvSpPr>
        <p:spPr>
          <a:xfrm>
            <a:off x="5188043" y="2015732"/>
            <a:ext cx="5550355" cy="3450613"/>
          </a:xfrm>
        </p:spPr>
        <p:txBody>
          <a:bodyPr>
            <a:normAutofit/>
          </a:bodyPr>
          <a:lstStyle/>
          <a:p>
            <a:pPr>
              <a:lnSpc>
                <a:spcPct val="110000"/>
              </a:lnSpc>
            </a:pPr>
            <a:r>
              <a:rPr lang="en-US" sz="1400" err="1"/>
              <a:t>STEMfinity’s</a:t>
            </a:r>
            <a:r>
              <a:rPr lang="en-US" sz="1400"/>
              <a:t> Virtual Tools include:</a:t>
            </a:r>
          </a:p>
          <a:p>
            <a:pPr lvl="1">
              <a:lnSpc>
                <a:spcPct val="110000"/>
              </a:lnSpc>
            </a:pPr>
            <a:r>
              <a:rPr lang="en-US" sz="1400"/>
              <a:t>Immersive teaching methods that allows users to interact with environments around them using Virtual Reality (VR) products </a:t>
            </a:r>
          </a:p>
          <a:p>
            <a:pPr lvl="1">
              <a:lnSpc>
                <a:spcPct val="110000"/>
              </a:lnSpc>
            </a:pPr>
            <a:r>
              <a:rPr lang="en-US" sz="1400"/>
              <a:t>Enhanced learning experiences using projected images in front of the user’s real-world environment with Augmented Reality (AR)</a:t>
            </a:r>
          </a:p>
          <a:p>
            <a:pPr lvl="1">
              <a:lnSpc>
                <a:spcPct val="110000"/>
              </a:lnSpc>
            </a:pPr>
            <a:r>
              <a:rPr lang="en-US" sz="1400"/>
              <a:t>Virtual learning products, allowing learning from any distance</a:t>
            </a:r>
          </a:p>
          <a:p>
            <a:pPr>
              <a:lnSpc>
                <a:spcPct val="110000"/>
              </a:lnSpc>
            </a:pPr>
            <a:r>
              <a:rPr lang="en-US" sz="1400"/>
              <a:t>Virtual Tools allow students to:</a:t>
            </a:r>
          </a:p>
          <a:p>
            <a:pPr lvl="1">
              <a:lnSpc>
                <a:spcPct val="110000"/>
              </a:lnSpc>
            </a:pPr>
            <a:r>
              <a:rPr lang="en-US" sz="1400"/>
              <a:t>Zoom in and manipulate 3D models, maps, and landscapes</a:t>
            </a:r>
          </a:p>
          <a:p>
            <a:pPr lvl="1">
              <a:lnSpc>
                <a:spcPct val="110000"/>
              </a:lnSpc>
            </a:pPr>
            <a:r>
              <a:rPr lang="en-US" sz="1400"/>
              <a:t>Access tutoring, develop STEAM competencies, experience field trips, and more</a:t>
            </a:r>
          </a:p>
          <a:p>
            <a:pPr lvl="1">
              <a:lnSpc>
                <a:spcPct val="110000"/>
              </a:lnSpc>
            </a:pPr>
            <a:r>
              <a:rPr lang="en-US" sz="1400"/>
              <a:t>Learn remotely from anywhere</a:t>
            </a:r>
          </a:p>
          <a:p>
            <a:pPr>
              <a:lnSpc>
                <a:spcPct val="110000"/>
              </a:lnSpc>
            </a:pPr>
            <a:endParaRPr lang="en-US" sz="1400"/>
          </a:p>
        </p:txBody>
      </p:sp>
      <p:pic>
        <p:nvPicPr>
          <p:cNvPr id="19" name="Picture 18">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D2050-4BD1-9343-9F08-31AB1BFED9E3}"/>
              </a:ext>
            </a:extLst>
          </p:cNvPr>
          <p:cNvSpPr>
            <a:spLocks noGrp="1"/>
          </p:cNvSpPr>
          <p:nvPr>
            <p:ph type="title"/>
          </p:nvPr>
        </p:nvSpPr>
        <p:spPr>
          <a:xfrm>
            <a:off x="60097" y="260979"/>
            <a:ext cx="3933221" cy="1049235"/>
          </a:xfrm>
        </p:spPr>
        <p:txBody>
          <a:bodyPr/>
          <a:lstStyle/>
          <a:p>
            <a:r>
              <a:rPr lang="en-US" dirty="0"/>
              <a:t>Pieces decisions</a:t>
            </a:r>
          </a:p>
        </p:txBody>
      </p:sp>
      <p:graphicFrame>
        <p:nvGraphicFramePr>
          <p:cNvPr id="4" name="Content Placeholder 3">
            <a:extLst>
              <a:ext uri="{FF2B5EF4-FFF2-40B4-BE49-F238E27FC236}">
                <a16:creationId xmlns:a16="http://schemas.microsoft.com/office/drawing/2014/main" id="{09F231A6-FF57-1341-BD10-0B9AAB474196}"/>
              </a:ext>
            </a:extLst>
          </p:cNvPr>
          <p:cNvGraphicFramePr>
            <a:graphicFrameLocks noGrp="1"/>
          </p:cNvGraphicFramePr>
          <p:nvPr>
            <p:ph idx="1"/>
            <p:extLst>
              <p:ext uri="{D42A27DB-BD31-4B8C-83A1-F6EECF244321}">
                <p14:modId xmlns:p14="http://schemas.microsoft.com/office/powerpoint/2010/main" val="2910110352"/>
              </p:ext>
            </p:extLst>
          </p:nvPr>
        </p:nvGraphicFramePr>
        <p:xfrm>
          <a:off x="1540933" y="558868"/>
          <a:ext cx="10651067" cy="513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89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B89A0D04-AFC0-EB45-B0E1-5B960394E9A5}"/>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a:t>Cory johnson</a:t>
            </a:r>
          </a:p>
        </p:txBody>
      </p:sp>
      <p:sp>
        <p:nvSpPr>
          <p:cNvPr id="3" name="Text Placeholder 2">
            <a:extLst>
              <a:ext uri="{FF2B5EF4-FFF2-40B4-BE49-F238E27FC236}">
                <a16:creationId xmlns:a16="http://schemas.microsoft.com/office/drawing/2014/main" id="{7AA7D212-2346-584F-8038-BCF2B77542DC}"/>
              </a:ext>
            </a:extLst>
          </p:cNvPr>
          <p:cNvSpPr>
            <a:spLocks noGrp="1"/>
          </p:cNvSpPr>
          <p:nvPr>
            <p:ph type="body" idx="1"/>
          </p:nvPr>
        </p:nvSpPr>
        <p:spPr>
          <a:xfrm>
            <a:off x="8453071" y="964028"/>
            <a:ext cx="2770873" cy="4196299"/>
          </a:xfrm>
        </p:spPr>
        <p:txBody>
          <a:bodyPr vert="horz" lIns="91440" tIns="91440" rIns="91440" bIns="91440" rtlCol="0" anchor="ctr">
            <a:normAutofit/>
          </a:bodyPr>
          <a:lstStyle/>
          <a:p>
            <a:r>
              <a:rPr lang="en-US" cap="all"/>
              <a:t>Director of Curriculum for BCSD</a:t>
            </a:r>
          </a:p>
        </p:txBody>
      </p:sp>
      <p:cxnSp>
        <p:nvCxnSpPr>
          <p:cNvPr id="20" name="Straight Connector 19">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861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0832"/>
          </a:xfrm>
        </p:spPr>
        <p:txBody>
          <a:bodyPr>
            <a:normAutofit fontScale="90000"/>
          </a:bodyPr>
          <a:lstStyle/>
          <a:p>
            <a:r>
              <a:rPr lang="en-US" dirty="0">
                <a:solidFill>
                  <a:srgbClr val="592C82"/>
                </a:solidFill>
              </a:rPr>
              <a:t>Return To Learn and Return to School</a:t>
            </a:r>
            <a:endParaRPr lang="en-US" dirty="0"/>
          </a:p>
        </p:txBody>
      </p:sp>
      <p:sp>
        <p:nvSpPr>
          <p:cNvPr id="3" name="Content Placeholder 2"/>
          <p:cNvSpPr>
            <a:spLocks noGrp="1"/>
          </p:cNvSpPr>
          <p:nvPr>
            <p:ph idx="1"/>
          </p:nvPr>
        </p:nvSpPr>
        <p:spPr>
          <a:xfrm>
            <a:off x="677334" y="1400433"/>
            <a:ext cx="10295466" cy="5237434"/>
          </a:xfrm>
        </p:spPr>
        <p:txBody>
          <a:bodyPr numCol="2">
            <a:normAutofit/>
          </a:bodyPr>
          <a:lstStyle/>
          <a:p>
            <a:r>
              <a:rPr lang="en-US" dirty="0"/>
              <a:t>Iowa Return to Learn Plans</a:t>
            </a:r>
          </a:p>
          <a:p>
            <a:pPr lvl="1" fontAlgn="base"/>
            <a:r>
              <a:rPr lang="en-US" dirty="0">
                <a:solidFill>
                  <a:schemeClr val="tx1"/>
                </a:solidFill>
              </a:rPr>
              <a:t>Leadership, </a:t>
            </a:r>
          </a:p>
          <a:p>
            <a:pPr lvl="1" fontAlgn="base"/>
            <a:r>
              <a:rPr lang="en-US" dirty="0">
                <a:solidFill>
                  <a:schemeClr val="tx1"/>
                </a:solidFill>
              </a:rPr>
              <a:t>Infrastructure, </a:t>
            </a:r>
          </a:p>
          <a:p>
            <a:pPr lvl="1" fontAlgn="base"/>
            <a:r>
              <a:rPr lang="en-US" dirty="0">
                <a:solidFill>
                  <a:schemeClr val="tx1"/>
                </a:solidFill>
              </a:rPr>
              <a:t>Health and Safety, </a:t>
            </a:r>
          </a:p>
          <a:p>
            <a:pPr lvl="1" fontAlgn="base"/>
            <a:r>
              <a:rPr lang="en-US" dirty="0">
                <a:solidFill>
                  <a:schemeClr val="tx1"/>
                </a:solidFill>
              </a:rPr>
              <a:t>Iowa Academic Standards, </a:t>
            </a:r>
          </a:p>
          <a:p>
            <a:pPr lvl="1" fontAlgn="base"/>
            <a:r>
              <a:rPr lang="en-US" dirty="0">
                <a:solidFill>
                  <a:schemeClr val="tx1"/>
                </a:solidFill>
              </a:rPr>
              <a:t>Social-Emotional-Behavioral Health (SEBH),</a:t>
            </a:r>
          </a:p>
          <a:p>
            <a:pPr lvl="1" fontAlgn="base"/>
            <a:r>
              <a:rPr lang="en-US" dirty="0">
                <a:solidFill>
                  <a:schemeClr val="tx1"/>
                </a:solidFill>
              </a:rPr>
              <a:t>Equity, and</a:t>
            </a:r>
          </a:p>
          <a:p>
            <a:pPr lvl="1"/>
            <a:r>
              <a:rPr lang="en-US" dirty="0">
                <a:solidFill>
                  <a:schemeClr val="tx1"/>
                </a:solidFill>
              </a:rPr>
              <a:t>Data Considerations.</a:t>
            </a:r>
          </a:p>
          <a:p>
            <a:pPr lvl="1"/>
            <a:endParaRPr lang="en-US" dirty="0">
              <a:solidFill>
                <a:schemeClr val="tx1"/>
              </a:solidFill>
            </a:endParaRPr>
          </a:p>
          <a:p>
            <a:r>
              <a:rPr lang="en-US" dirty="0">
                <a:solidFill>
                  <a:schemeClr val="tx1"/>
                </a:solidFill>
              </a:rPr>
              <a:t>School Reopening Guidance</a:t>
            </a:r>
          </a:p>
          <a:p>
            <a:pPr marL="0" indent="0">
              <a:buNone/>
            </a:pPr>
            <a:endParaRPr lang="en-US" dirty="0">
              <a:solidFill>
                <a:schemeClr val="tx1"/>
              </a:solidFill>
            </a:endParaRPr>
          </a:p>
          <a:p>
            <a:r>
              <a:rPr lang="en-US" dirty="0">
                <a:solidFill>
                  <a:schemeClr val="tx1"/>
                </a:solidFill>
              </a:rPr>
              <a:t>Work Teams</a:t>
            </a:r>
          </a:p>
          <a:p>
            <a:pPr lvl="1"/>
            <a:r>
              <a:rPr lang="en-US" dirty="0">
                <a:solidFill>
                  <a:schemeClr val="tx1"/>
                </a:solidFill>
              </a:rPr>
              <a:t>TLC and Curriculum Leads</a:t>
            </a:r>
          </a:p>
          <a:p>
            <a:pPr lvl="1"/>
            <a:r>
              <a:rPr lang="en-US" dirty="0">
                <a:solidFill>
                  <a:schemeClr val="tx1"/>
                </a:solidFill>
              </a:rPr>
              <a:t>Counselors/Social Workers</a:t>
            </a:r>
          </a:p>
          <a:p>
            <a:pPr lvl="1"/>
            <a:r>
              <a:rPr lang="en-US" dirty="0">
                <a:solidFill>
                  <a:schemeClr val="tx1"/>
                </a:solidFill>
              </a:rPr>
              <a:t>Nurses </a:t>
            </a:r>
          </a:p>
          <a:p>
            <a:pPr lvl="1"/>
            <a:r>
              <a:rPr lang="en-US" dirty="0">
                <a:solidFill>
                  <a:schemeClr val="tx1"/>
                </a:solidFill>
              </a:rPr>
              <a:t>Administration</a:t>
            </a:r>
          </a:p>
          <a:p>
            <a:pPr lvl="1"/>
            <a:r>
              <a:rPr lang="en-US" dirty="0">
                <a:solidFill>
                  <a:schemeClr val="tx1"/>
                </a:solidFill>
              </a:rPr>
              <a:t>Maintenance</a:t>
            </a:r>
          </a:p>
          <a:p>
            <a:pPr lvl="1"/>
            <a:r>
              <a:rPr lang="en-US" dirty="0">
                <a:solidFill>
                  <a:schemeClr val="tx1"/>
                </a:solidFill>
              </a:rPr>
              <a:t>LMC/BEA Representation</a:t>
            </a:r>
          </a:p>
          <a:p>
            <a:pPr lvl="1"/>
            <a:endParaRPr lang="en-US"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Tree>
    <p:extLst>
      <p:ext uri="{BB962C8B-B14F-4D97-AF65-F5344CB8AC3E}">
        <p14:creationId xmlns:p14="http://schemas.microsoft.com/office/powerpoint/2010/main" val="263396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lstStyle/>
          <a:p>
            <a:r>
              <a:rPr lang="en-US" dirty="0">
                <a:solidFill>
                  <a:srgbClr val="592C82"/>
                </a:solidFill>
              </a:rPr>
              <a:t>Health and Hygiene</a:t>
            </a:r>
          </a:p>
        </p:txBody>
      </p:sp>
      <p:sp>
        <p:nvSpPr>
          <p:cNvPr id="3" name="Content Placeholder 2"/>
          <p:cNvSpPr>
            <a:spLocks noGrp="1"/>
          </p:cNvSpPr>
          <p:nvPr>
            <p:ph idx="1"/>
          </p:nvPr>
        </p:nvSpPr>
        <p:spPr>
          <a:xfrm>
            <a:off x="677333" y="1416676"/>
            <a:ext cx="10515599" cy="5441323"/>
          </a:xfrm>
        </p:spPr>
        <p:txBody>
          <a:bodyPr>
            <a:normAutofit lnSpcReduction="10000"/>
          </a:bodyPr>
          <a:lstStyle/>
          <a:p>
            <a:r>
              <a:rPr lang="en-US" sz="2400" dirty="0"/>
              <a:t>Specific Plans and Procedures for Each Site</a:t>
            </a:r>
          </a:p>
          <a:p>
            <a:r>
              <a:rPr lang="en-US" sz="2400" dirty="0"/>
              <a:t>All students and staff are encouraged to wear masks or other face covering.</a:t>
            </a:r>
          </a:p>
          <a:p>
            <a:r>
              <a:rPr lang="en-US" sz="2400" dirty="0"/>
              <a:t>Temperature taken when arriving at school.  Identify a specified area for students with symptoms of COVID-19.  </a:t>
            </a:r>
          </a:p>
          <a:p>
            <a:r>
              <a:rPr lang="en-US" sz="2400" dirty="0"/>
              <a:t>No water fountains.  Water bottle filling stations allowed to remain on.</a:t>
            </a:r>
          </a:p>
          <a:p>
            <a:r>
              <a:rPr lang="en-US" sz="2400" dirty="0"/>
              <a:t>No lockers.  Students need to carry their belongings to class.</a:t>
            </a:r>
          </a:p>
          <a:p>
            <a:r>
              <a:rPr lang="en-US" sz="2400" dirty="0"/>
              <a:t>1:1 Chromebooks for all K-12 students.</a:t>
            </a:r>
          </a:p>
          <a:p>
            <a:r>
              <a:rPr lang="en-US" sz="2400" dirty="0"/>
              <a:t>Cohorts and Traveling Teachers.</a:t>
            </a:r>
          </a:p>
          <a:p>
            <a:r>
              <a:rPr lang="en-US" sz="2400" dirty="0"/>
              <a:t>Procure, inventory, and warehouse PPE, hygiene, and cleaning supplies.</a:t>
            </a:r>
          </a:p>
          <a:p>
            <a:r>
              <a:rPr lang="en-US" sz="2400" dirty="0"/>
              <a:t>Cleaning procedures and protocols.</a:t>
            </a:r>
          </a:p>
        </p:txBody>
      </p:sp>
    </p:spTree>
    <p:extLst>
      <p:ext uri="{BB962C8B-B14F-4D97-AF65-F5344CB8AC3E}">
        <p14:creationId xmlns:p14="http://schemas.microsoft.com/office/powerpoint/2010/main" val="1588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96645"/>
            <a:ext cx="8596668" cy="673510"/>
          </a:xfrm>
        </p:spPr>
        <p:txBody>
          <a:bodyPr>
            <a:normAutofit fontScale="90000"/>
          </a:bodyPr>
          <a:lstStyle/>
          <a:p>
            <a:r>
              <a:rPr lang="en-US" dirty="0">
                <a:solidFill>
                  <a:srgbClr val="592C82"/>
                </a:solidFill>
              </a:rPr>
              <a:t>Return To Learn and Return to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3755005"/>
              </p:ext>
            </p:extLst>
          </p:nvPr>
        </p:nvGraphicFramePr>
        <p:xfrm>
          <a:off x="344392" y="870155"/>
          <a:ext cx="9262551" cy="3108960"/>
        </p:xfrm>
        <a:graphic>
          <a:graphicData uri="http://schemas.openxmlformats.org/drawingml/2006/table">
            <a:tbl>
              <a:tblPr firstRow="1" bandRow="1">
                <a:tableStyleId>{5C22544A-7EE6-4342-B048-85BDC9FD1C3A}</a:tableStyleId>
              </a:tblPr>
              <a:tblGrid>
                <a:gridCol w="3087517">
                  <a:extLst>
                    <a:ext uri="{9D8B030D-6E8A-4147-A177-3AD203B41FA5}">
                      <a16:colId xmlns:a16="http://schemas.microsoft.com/office/drawing/2014/main" val="20000"/>
                    </a:ext>
                  </a:extLst>
                </a:gridCol>
                <a:gridCol w="3087517">
                  <a:extLst>
                    <a:ext uri="{9D8B030D-6E8A-4147-A177-3AD203B41FA5}">
                      <a16:colId xmlns:a16="http://schemas.microsoft.com/office/drawing/2014/main" val="20001"/>
                    </a:ext>
                  </a:extLst>
                </a:gridCol>
                <a:gridCol w="3087517">
                  <a:extLst>
                    <a:ext uri="{9D8B030D-6E8A-4147-A177-3AD203B41FA5}">
                      <a16:colId xmlns:a16="http://schemas.microsoft.com/office/drawing/2014/main" val="20002"/>
                    </a:ext>
                  </a:extLst>
                </a:gridCol>
              </a:tblGrid>
              <a:tr h="370840">
                <a:tc>
                  <a:txBody>
                    <a:bodyPr/>
                    <a:lstStyle/>
                    <a:p>
                      <a:r>
                        <a:rPr lang="en-US" dirty="0">
                          <a:solidFill>
                            <a:schemeClr val="tx1"/>
                          </a:solidFill>
                        </a:rPr>
                        <a:t>Required</a:t>
                      </a:r>
                      <a:r>
                        <a:rPr lang="en-US" baseline="0" dirty="0">
                          <a:solidFill>
                            <a:schemeClr val="tx1"/>
                          </a:solidFill>
                        </a:rPr>
                        <a:t> Continuous Learning</a:t>
                      </a:r>
                      <a:endParaRPr lang="en-US" dirty="0">
                        <a:solidFill>
                          <a:schemeClr val="tx1"/>
                        </a:solidFill>
                      </a:endParaRPr>
                    </a:p>
                  </a:txBody>
                  <a:tcPr>
                    <a:solidFill>
                      <a:schemeClr val="accent3"/>
                    </a:solidFill>
                  </a:tcPr>
                </a:tc>
                <a:tc>
                  <a:txBody>
                    <a:bodyPr/>
                    <a:lstStyle/>
                    <a:p>
                      <a:r>
                        <a:rPr lang="en-US" dirty="0">
                          <a:solidFill>
                            <a:schemeClr val="tx1"/>
                          </a:solidFill>
                        </a:rPr>
                        <a:t>Hy</a:t>
                      </a:r>
                      <a:r>
                        <a:rPr lang="en-US" baseline="0" dirty="0">
                          <a:solidFill>
                            <a:schemeClr val="tx1"/>
                          </a:solidFill>
                        </a:rPr>
                        <a:t>brid</a:t>
                      </a:r>
                    </a:p>
                    <a:p>
                      <a:r>
                        <a:rPr lang="en-US" dirty="0">
                          <a:solidFill>
                            <a:schemeClr val="tx1"/>
                          </a:solidFill>
                        </a:rPr>
                        <a:t>Limited</a:t>
                      </a:r>
                      <a:r>
                        <a:rPr lang="en-US" baseline="0" dirty="0">
                          <a:solidFill>
                            <a:schemeClr val="tx1"/>
                          </a:solidFill>
                        </a:rPr>
                        <a:t> Attendance</a:t>
                      </a:r>
                    </a:p>
                  </a:txBody>
                  <a:tcPr>
                    <a:solidFill>
                      <a:schemeClr val="accent3"/>
                    </a:solidFill>
                  </a:tcPr>
                </a:tc>
                <a:tc>
                  <a:txBody>
                    <a:bodyPr/>
                    <a:lstStyle/>
                    <a:p>
                      <a:r>
                        <a:rPr lang="en-US" dirty="0">
                          <a:solidFill>
                            <a:schemeClr val="tx1"/>
                          </a:solidFill>
                        </a:rPr>
                        <a:t>Most Students On-Site</a:t>
                      </a:r>
                    </a:p>
                  </a:txBody>
                  <a:tcPr>
                    <a:solidFill>
                      <a:schemeClr val="accent3"/>
                    </a:solidFill>
                  </a:tcPr>
                </a:tc>
                <a:extLst>
                  <a:ext uri="{0D108BD9-81ED-4DB2-BD59-A6C34878D82A}">
                    <a16:rowId xmlns:a16="http://schemas.microsoft.com/office/drawing/2014/main" val="10000"/>
                  </a:ext>
                </a:extLst>
              </a:tr>
              <a:tr h="370840">
                <a:tc>
                  <a:txBody>
                    <a:bodyPr/>
                    <a:lstStyle/>
                    <a:p>
                      <a:r>
                        <a:rPr lang="en-US" dirty="0"/>
                        <a:t>When it is deemed unsafe for students and staff to gather in school buildings.</a:t>
                      </a:r>
                    </a:p>
                  </a:txBody>
                  <a:tcPr>
                    <a:pattFill prst="pct5">
                      <a:fgClr>
                        <a:schemeClr val="accent3">
                          <a:lumMod val="40000"/>
                          <a:lumOff val="60000"/>
                        </a:schemeClr>
                      </a:fgClr>
                      <a:bgClr>
                        <a:schemeClr val="bg1">
                          <a:lumMod val="85000"/>
                        </a:schemeClr>
                      </a:bgClr>
                    </a:pattFill>
                  </a:tcPr>
                </a:tc>
                <a:tc>
                  <a:txBody>
                    <a:bodyPr/>
                    <a:lstStyle/>
                    <a:p>
                      <a:r>
                        <a:rPr lang="en-US" dirty="0"/>
                        <a:t>When it is deemed necessary to limit</a:t>
                      </a:r>
                      <a:r>
                        <a:rPr lang="en-US" baseline="0" dirty="0"/>
                        <a:t> attendance to promote social distancing</a:t>
                      </a:r>
                      <a:endParaRPr lang="en-US" dirty="0"/>
                    </a:p>
                  </a:txBody>
                  <a:tcPr>
                    <a:pattFill prst="pct5">
                      <a:fgClr>
                        <a:schemeClr val="accent3">
                          <a:lumMod val="40000"/>
                          <a:lumOff val="60000"/>
                        </a:schemeClr>
                      </a:fgClr>
                      <a:bgClr>
                        <a:schemeClr val="bg1">
                          <a:lumMod val="85000"/>
                        </a:schemeClr>
                      </a:bgClr>
                    </a:pattFill>
                  </a:tcPr>
                </a:tc>
                <a:tc>
                  <a:txBody>
                    <a:bodyPr/>
                    <a:lstStyle/>
                    <a:p>
                      <a:r>
                        <a:rPr lang="en-US" dirty="0"/>
                        <a:t>When it is deemed safe for students and staff to be in school in typical</a:t>
                      </a:r>
                      <a:r>
                        <a:rPr lang="en-US" baseline="0" dirty="0"/>
                        <a:t> sized groups.</a:t>
                      </a:r>
                      <a:endParaRPr lang="en-US" dirty="0"/>
                    </a:p>
                  </a:txBody>
                  <a:tcPr>
                    <a:pattFill prst="pct5">
                      <a:fgClr>
                        <a:schemeClr val="accent3">
                          <a:lumMod val="40000"/>
                          <a:lumOff val="60000"/>
                        </a:schemeClr>
                      </a:fgClr>
                      <a:bgClr>
                        <a:schemeClr val="bg1">
                          <a:lumMod val="85000"/>
                        </a:schemeClr>
                      </a:bgClr>
                    </a:pattFill>
                  </a:tcPr>
                </a:tc>
                <a:extLst>
                  <a:ext uri="{0D108BD9-81ED-4DB2-BD59-A6C34878D82A}">
                    <a16:rowId xmlns:a16="http://schemas.microsoft.com/office/drawing/2014/main" val="10001"/>
                  </a:ext>
                </a:extLst>
              </a:tr>
              <a:tr h="370840">
                <a:tc>
                  <a:txBody>
                    <a:bodyPr/>
                    <a:lstStyle/>
                    <a:p>
                      <a:r>
                        <a:rPr lang="en-US" dirty="0"/>
                        <a:t>Some students and staff</a:t>
                      </a:r>
                      <a:r>
                        <a:rPr lang="en-US" baseline="0" dirty="0"/>
                        <a:t> may be able to continue in person instruction.</a:t>
                      </a:r>
                      <a:endParaRPr lang="en-US" dirty="0"/>
                    </a:p>
                  </a:txBody>
                  <a:tcPr>
                    <a:pattFill prst="pct5">
                      <a:fgClr>
                        <a:schemeClr val="accent3">
                          <a:lumMod val="40000"/>
                          <a:lumOff val="60000"/>
                        </a:schemeClr>
                      </a:fgClr>
                      <a:bgClr>
                        <a:schemeClr val="bg1">
                          <a:lumMod val="85000"/>
                        </a:schemeClr>
                      </a:bgClr>
                    </a:pattFill>
                  </a:tcPr>
                </a:tc>
                <a:tc>
                  <a:txBody>
                    <a:bodyPr/>
                    <a:lstStyle/>
                    <a:p>
                      <a:r>
                        <a:rPr lang="en-US" dirty="0"/>
                        <a:t>Some students may be able to,</a:t>
                      </a:r>
                      <a:r>
                        <a:rPr lang="en-US" baseline="0" dirty="0"/>
                        <a:t> or need to, come to campus every day.</a:t>
                      </a:r>
                      <a:endParaRPr lang="en-US" dirty="0"/>
                    </a:p>
                  </a:txBody>
                  <a:tcPr>
                    <a:pattFill prst="pct5">
                      <a:fgClr>
                        <a:schemeClr val="accent3">
                          <a:lumMod val="40000"/>
                          <a:lumOff val="60000"/>
                        </a:schemeClr>
                      </a:fgClr>
                      <a:bgClr>
                        <a:schemeClr val="bg1">
                          <a:lumMod val="85000"/>
                        </a:schemeClr>
                      </a:bgClr>
                    </a:pattFill>
                  </a:tcPr>
                </a:tc>
                <a:tc>
                  <a:txBody>
                    <a:bodyPr/>
                    <a:lstStyle/>
                    <a:p>
                      <a:r>
                        <a:rPr lang="en-US" dirty="0"/>
                        <a:t>Some students</a:t>
                      </a:r>
                      <a:r>
                        <a:rPr lang="en-US" baseline="0" dirty="0"/>
                        <a:t> will still be unable (or unwilling) to come to campus.</a:t>
                      </a:r>
                      <a:endParaRPr lang="en-US" dirty="0"/>
                    </a:p>
                  </a:txBody>
                  <a:tcPr>
                    <a:pattFill prst="pct5">
                      <a:fgClr>
                        <a:schemeClr val="accent3">
                          <a:lumMod val="40000"/>
                          <a:lumOff val="60000"/>
                        </a:schemeClr>
                      </a:fgClr>
                      <a:bgClr>
                        <a:schemeClr val="bg1">
                          <a:lumMod val="85000"/>
                        </a:schemeClr>
                      </a:bgClr>
                    </a:pattFill>
                  </a:tcPr>
                </a:tc>
                <a:extLst>
                  <a:ext uri="{0D108BD9-81ED-4DB2-BD59-A6C34878D82A}">
                    <a16:rowId xmlns:a16="http://schemas.microsoft.com/office/drawing/2014/main" val="10002"/>
                  </a:ext>
                </a:extLst>
              </a:tr>
              <a:tr h="370840">
                <a:tc>
                  <a:txBody>
                    <a:bodyPr/>
                    <a:lstStyle/>
                    <a:p>
                      <a:r>
                        <a:rPr lang="en-US" dirty="0"/>
                        <a:t>Most/All</a:t>
                      </a:r>
                      <a:r>
                        <a:rPr lang="en-US" baseline="0" dirty="0"/>
                        <a:t> teachers working remotely.</a:t>
                      </a:r>
                      <a:endParaRPr lang="en-US" dirty="0"/>
                    </a:p>
                  </a:txBody>
                  <a:tcPr>
                    <a:pattFill prst="pct5">
                      <a:fgClr>
                        <a:schemeClr val="accent3">
                          <a:lumMod val="40000"/>
                          <a:lumOff val="60000"/>
                        </a:schemeClr>
                      </a:fgClr>
                      <a:bgClr>
                        <a:schemeClr val="bg1">
                          <a:lumMod val="85000"/>
                        </a:schemeClr>
                      </a:bgClr>
                    </a:pattFill>
                  </a:tcPr>
                </a:tc>
                <a:tc>
                  <a:txBody>
                    <a:bodyPr/>
                    <a:lstStyle/>
                    <a:p>
                      <a:r>
                        <a:rPr lang="en-US" dirty="0"/>
                        <a:t>Most/All</a:t>
                      </a:r>
                      <a:r>
                        <a:rPr lang="en-US" baseline="0" dirty="0"/>
                        <a:t> staff working on campus everyday.</a:t>
                      </a:r>
                      <a:endParaRPr lang="en-US" dirty="0"/>
                    </a:p>
                  </a:txBody>
                  <a:tcPr>
                    <a:pattFill prst="pct5">
                      <a:fgClr>
                        <a:schemeClr val="accent3">
                          <a:lumMod val="40000"/>
                          <a:lumOff val="60000"/>
                        </a:schemeClr>
                      </a:fgClr>
                      <a:bgClr>
                        <a:schemeClr val="bg1">
                          <a:lumMod val="85000"/>
                        </a:schemeClr>
                      </a:bgClr>
                    </a:pattFill>
                  </a:tcPr>
                </a:tc>
                <a:tc>
                  <a:txBody>
                    <a:bodyPr/>
                    <a:lstStyle/>
                    <a:p>
                      <a:r>
                        <a:rPr lang="en-US" dirty="0"/>
                        <a:t>Most</a:t>
                      </a:r>
                      <a:r>
                        <a:rPr lang="en-US" baseline="0" dirty="0"/>
                        <a:t>/All staff working on campus everyday.</a:t>
                      </a:r>
                      <a:endParaRPr lang="en-US" dirty="0"/>
                    </a:p>
                  </a:txBody>
                  <a:tcPr>
                    <a:pattFill prst="pct5">
                      <a:fgClr>
                        <a:schemeClr val="accent3">
                          <a:lumMod val="40000"/>
                          <a:lumOff val="60000"/>
                        </a:schemeClr>
                      </a:fgClr>
                      <a:bgClr>
                        <a:schemeClr val="bg1">
                          <a:lumMod val="85000"/>
                        </a:schemeClr>
                      </a:bgClr>
                    </a:pattFill>
                  </a:tcPr>
                </a:tc>
                <a:extLst>
                  <a:ext uri="{0D108BD9-81ED-4DB2-BD59-A6C34878D82A}">
                    <a16:rowId xmlns:a16="http://schemas.microsoft.com/office/drawing/2014/main" val="10003"/>
                  </a:ext>
                </a:extLst>
              </a:tr>
            </a:tbl>
          </a:graphicData>
        </a:graphic>
      </p:graphicFrame>
      <p:sp>
        <p:nvSpPr>
          <p:cNvPr id="5" name="TextBox 4"/>
          <p:cNvSpPr txBox="1"/>
          <p:nvPr/>
        </p:nvSpPr>
        <p:spPr>
          <a:xfrm>
            <a:off x="344392" y="4253435"/>
            <a:ext cx="10052675" cy="25364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Who comes to campus everyday?  Is there childcare available?</a:t>
            </a:r>
          </a:p>
          <a:p>
            <a:pPr marL="285750" indent="-285750">
              <a:lnSpc>
                <a:spcPct val="150000"/>
              </a:lnSpc>
              <a:buFont typeface="Arial" panose="020B0604020202020204" pitchFamily="34" charset="0"/>
              <a:buChar char="•"/>
            </a:pPr>
            <a:r>
              <a:rPr lang="en-US" dirty="0"/>
              <a:t>How do we help teachers balance an A/B schedule?  Teaching on site everyday AND managing ‘off-day’ virtual learning for their students?  Which courses/content is prioritized for in-person instruction?</a:t>
            </a:r>
          </a:p>
          <a:p>
            <a:pPr marL="285750" indent="-285750">
              <a:lnSpc>
                <a:spcPct val="150000"/>
              </a:lnSpc>
              <a:buFont typeface="Arial" panose="020B0604020202020204" pitchFamily="34" charset="0"/>
              <a:buChar char="•"/>
            </a:pPr>
            <a:r>
              <a:rPr lang="en-US" dirty="0"/>
              <a:t>For whom is full-time virtual learning available?  Who is responsible for teaching?</a:t>
            </a:r>
          </a:p>
          <a:p>
            <a:pPr marL="285750" indent="-285750">
              <a:lnSpc>
                <a:spcPct val="150000"/>
              </a:lnSpc>
              <a:buFont typeface="Arial" panose="020B0604020202020204" pitchFamily="34" charset="0"/>
              <a:buChar char="•"/>
            </a:pPr>
            <a:r>
              <a:rPr lang="en-US" dirty="0"/>
              <a:t>How will transportation restrictions impact schedules?</a:t>
            </a:r>
          </a:p>
          <a:p>
            <a:pPr marL="285750" indent="-285750">
              <a:lnSpc>
                <a:spcPct val="150000"/>
              </a:lnSpc>
              <a:buFont typeface="Arial" panose="020B0604020202020204" pitchFamily="34" charset="0"/>
              <a:buChar char="•"/>
            </a:pPr>
            <a:r>
              <a:rPr lang="en-US" dirty="0"/>
              <a:t>PIECES After School Programs, Athletics, and Extra-Curricular Activities</a:t>
            </a:r>
          </a:p>
        </p:txBody>
      </p:sp>
    </p:spTree>
    <p:extLst>
      <p:ext uri="{BB962C8B-B14F-4D97-AF65-F5344CB8AC3E}">
        <p14:creationId xmlns:p14="http://schemas.microsoft.com/office/powerpoint/2010/main" val="346932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6812470"/>
              </p:ext>
            </p:extLst>
          </p:nvPr>
        </p:nvGraphicFramePr>
        <p:xfrm>
          <a:off x="1084263" y="810415"/>
          <a:ext cx="9393416" cy="560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52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16">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6F07A9-9288-6746-8A5C-F91287CD9733}"/>
              </a:ext>
            </a:extLst>
          </p:cNvPr>
          <p:cNvSpPr>
            <a:spLocks noGrp="1"/>
          </p:cNvSpPr>
          <p:nvPr>
            <p:ph type="title"/>
          </p:nvPr>
        </p:nvSpPr>
        <p:spPr>
          <a:xfrm>
            <a:off x="6585199" y="967167"/>
            <a:ext cx="5285067" cy="2374516"/>
          </a:xfrm>
        </p:spPr>
        <p:txBody>
          <a:bodyPr vert="horz" lIns="91440" tIns="45720" rIns="91440" bIns="0" rtlCol="0" anchor="b">
            <a:normAutofit/>
          </a:bodyPr>
          <a:lstStyle/>
          <a:p>
            <a:r>
              <a:rPr lang="en-US" sz="4100" dirty="0"/>
              <a:t>What we want …..what we have…</a:t>
            </a:r>
          </a:p>
        </p:txBody>
      </p:sp>
      <p:pic>
        <p:nvPicPr>
          <p:cNvPr id="4" name="Picture 3" descr="A close up of a street sign on a clear blue sky&#10;&#10;Description automatically generated">
            <a:extLst>
              <a:ext uri="{FF2B5EF4-FFF2-40B4-BE49-F238E27FC236}">
                <a16:creationId xmlns:a16="http://schemas.microsoft.com/office/drawing/2014/main" id="{B048DE7D-8AA4-6041-BDCC-0E0E850F1C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0029" y="1480416"/>
            <a:ext cx="4960442" cy="3311095"/>
          </a:xfrm>
          <a:prstGeom prst="rect">
            <a:avLst/>
          </a:prstGeom>
        </p:spPr>
      </p:pic>
      <p:cxnSp>
        <p:nvCxnSpPr>
          <p:cNvPr id="21" name="Straight Connector 20">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2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48D0A70-E82C-2A4B-A0E2-D500397FE4B0}"/>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a:t>questions</a:t>
            </a:r>
          </a:p>
        </p:txBody>
      </p:sp>
      <p:pic>
        <p:nvPicPr>
          <p:cNvPr id="7" name="Graphic 6" descr="Help">
            <a:extLst>
              <a:ext uri="{FF2B5EF4-FFF2-40B4-BE49-F238E27FC236}">
                <a16:creationId xmlns:a16="http://schemas.microsoft.com/office/drawing/2014/main" id="{CF674E93-6722-4831-9FAF-488A97ABA9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9869" y="805583"/>
            <a:ext cx="4660762" cy="4660762"/>
          </a:xfrm>
          <a:prstGeom prst="rect">
            <a:avLst/>
          </a:prstGeom>
        </p:spPr>
      </p:pic>
      <p:cxnSp>
        <p:nvCxnSpPr>
          <p:cNvPr id="22" name="Straight Connector 2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91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1E8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403426E7-FDF9-FB42-84FC-17211A11363E}"/>
              </a:ext>
            </a:extLst>
          </p:cNvPr>
          <p:cNvPicPr>
            <a:picLocks noChangeAspect="1"/>
          </p:cNvPicPr>
          <p:nvPr/>
        </p:nvPicPr>
        <p:blipFill>
          <a:blip r:embed="rId2"/>
          <a:stretch>
            <a:fillRect/>
          </a:stretch>
        </p:blipFill>
        <p:spPr>
          <a:xfrm>
            <a:off x="1639148" y="643467"/>
            <a:ext cx="8913704" cy="5571066"/>
          </a:xfrm>
          <a:prstGeom prst="rect">
            <a:avLst/>
          </a:prstGeom>
        </p:spPr>
      </p:pic>
    </p:spTree>
    <p:extLst>
      <p:ext uri="{BB962C8B-B14F-4D97-AF65-F5344CB8AC3E}">
        <p14:creationId xmlns:p14="http://schemas.microsoft.com/office/powerpoint/2010/main" val="125938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Poll Everywhere">
                <a:extLst>
                  <a:ext uri="{FF2B5EF4-FFF2-40B4-BE49-F238E27FC236}">
                    <a16:creationId xmlns:a16="http://schemas.microsoft.com/office/drawing/2014/main" id="{8864D244-23B7-D249-A0F9-BA3A0E5643AE}"/>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title="Poll Everywhere">
                <a:extLst>
                  <a:ext uri="{FF2B5EF4-FFF2-40B4-BE49-F238E27FC236}">
                    <a16:creationId xmlns:a16="http://schemas.microsoft.com/office/drawing/2014/main" id="{8864D244-23B7-D249-A0F9-BA3A0E5643AE}"/>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0557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7803-179B-C04B-AB3B-B4114C9A2DCC}"/>
              </a:ext>
            </a:extLst>
          </p:cNvPr>
          <p:cNvSpPr>
            <a:spLocks noGrp="1"/>
          </p:cNvSpPr>
          <p:nvPr>
            <p:ph type="title"/>
          </p:nvPr>
        </p:nvSpPr>
        <p:spPr>
          <a:xfrm>
            <a:off x="5096933" y="211852"/>
            <a:ext cx="5957920" cy="1049235"/>
          </a:xfrm>
        </p:spPr>
        <p:txBody>
          <a:bodyPr/>
          <a:lstStyle/>
          <a:p>
            <a:r>
              <a:rPr lang="en-US" u="sng" dirty="0"/>
              <a:t>Links to reference</a:t>
            </a:r>
          </a:p>
        </p:txBody>
      </p:sp>
      <p:sp>
        <p:nvSpPr>
          <p:cNvPr id="3" name="Content Placeholder 2">
            <a:extLst>
              <a:ext uri="{FF2B5EF4-FFF2-40B4-BE49-F238E27FC236}">
                <a16:creationId xmlns:a16="http://schemas.microsoft.com/office/drawing/2014/main" id="{250D68CA-E7FE-5C49-9572-B01FB71BB78F}"/>
              </a:ext>
            </a:extLst>
          </p:cNvPr>
          <p:cNvSpPr>
            <a:spLocks noGrp="1"/>
          </p:cNvSpPr>
          <p:nvPr>
            <p:ph idx="1"/>
          </p:nvPr>
        </p:nvSpPr>
        <p:spPr>
          <a:xfrm>
            <a:off x="491067" y="728134"/>
            <a:ext cx="11480800" cy="5918014"/>
          </a:xfrm>
        </p:spPr>
        <p:txBody>
          <a:bodyPr>
            <a:normAutofit fontScale="92500" lnSpcReduction="10000"/>
          </a:bodyPr>
          <a:lstStyle/>
          <a:p>
            <a:r>
              <a:rPr lang="en-US" dirty="0"/>
              <a:t>Iowa DOE COVID-19 Guidance and Information Page</a:t>
            </a:r>
          </a:p>
          <a:p>
            <a:pPr lvl="1"/>
            <a:r>
              <a:rPr lang="en-US" dirty="0">
                <a:hlinkClick r:id="rId2"/>
              </a:rPr>
              <a:t>https://sites.google.com/iowa.gov/returntolearn</a:t>
            </a:r>
            <a:endParaRPr lang="en-US" dirty="0"/>
          </a:p>
          <a:p>
            <a:pPr lvl="1"/>
            <a:r>
              <a:rPr lang="en-US" dirty="0">
                <a:hlinkClick r:id="rId3"/>
              </a:rPr>
              <a:t>https://educateiowa.gov/article/2020/06/25/covid-19-guidance-and-information</a:t>
            </a:r>
            <a:endParaRPr lang="en-US" dirty="0"/>
          </a:p>
          <a:p>
            <a:pPr lvl="1"/>
            <a:endParaRPr lang="en-US" dirty="0"/>
          </a:p>
          <a:p>
            <a:r>
              <a:rPr lang="en-US" dirty="0">
                <a:highlight>
                  <a:srgbClr val="FFFF00"/>
                </a:highlight>
              </a:rPr>
              <a:t>June 25, 2020 Reopening Guidance for Schools</a:t>
            </a:r>
          </a:p>
          <a:p>
            <a:pPr lvl="1"/>
            <a:r>
              <a:rPr lang="en-US" sz="1400" dirty="0">
                <a:highlight>
                  <a:srgbClr val="FFFF00"/>
                </a:highlight>
                <a:hlinkClick r:id="rId4">
                  <a:extLst>
                    <a:ext uri="{A12FA001-AC4F-418D-AE19-62706E023703}">
                      <ahyp:hlinkClr xmlns:ahyp="http://schemas.microsoft.com/office/drawing/2018/hyperlinkcolor" val="tx"/>
                    </a:ext>
                  </a:extLst>
                </a:hlinkClick>
              </a:rPr>
              <a:t>https://educateiowa.gov/sites/files/ed/documents/2020-06-25_ReopeningGuidanceforSchools.pdf</a:t>
            </a:r>
            <a:endParaRPr lang="en-US" sz="1400" dirty="0">
              <a:highlight>
                <a:srgbClr val="FFFF00"/>
              </a:highlight>
            </a:endParaRPr>
          </a:p>
          <a:p>
            <a:pPr lvl="1"/>
            <a:r>
              <a:rPr lang="en-US" sz="1600" dirty="0">
                <a:highlight>
                  <a:srgbClr val="FFFF00"/>
                </a:highlight>
              </a:rPr>
              <a:t>July 1 Beginning July 1, school districts and accredited nonpublic schools may begin offering all school activities. </a:t>
            </a:r>
          </a:p>
          <a:p>
            <a:pPr lvl="2"/>
            <a:r>
              <a:rPr lang="en-US" sz="1400" dirty="0">
                <a:highlight>
                  <a:srgbClr val="FFFF00"/>
                </a:highlight>
              </a:rPr>
              <a:t>No masks required, teach safety and how to not spread germs (hand washing, etc.)</a:t>
            </a:r>
          </a:p>
          <a:p>
            <a:r>
              <a:rPr lang="en-US" dirty="0"/>
              <a:t>(7-9-20) </a:t>
            </a:r>
            <a:r>
              <a:rPr lang="en-US" dirty="0">
                <a:hlinkClick r:id="rId5"/>
              </a:rPr>
              <a:t>2020-21 Early Literacy Implementation (ELI) Guidance</a:t>
            </a:r>
            <a:r>
              <a:rPr lang="en-US" dirty="0"/>
              <a:t> – Provides guidance that revises and extends the fall, winter and spring screening windows for 2020-21 and addresses remote assessment considerations, staff training, screening and progress monitoring recommendations, and interpretation of assessment results.</a:t>
            </a:r>
          </a:p>
          <a:p>
            <a:r>
              <a:rPr lang="en-US" dirty="0"/>
              <a:t>(7-1-20) </a:t>
            </a:r>
            <a:r>
              <a:rPr lang="en-US" dirty="0">
                <a:hlinkClick r:id="rId6"/>
              </a:rPr>
              <a:t>Open Enrollment Guidance for Senate File 2310</a:t>
            </a:r>
            <a:r>
              <a:rPr lang="en-US" dirty="0"/>
              <a:t> - Provides guidance on open enrollment in accordance to </a:t>
            </a:r>
            <a:r>
              <a:rPr lang="en-US" dirty="0">
                <a:hlinkClick r:id="rId7"/>
              </a:rPr>
              <a:t>Senate File 2310</a:t>
            </a:r>
            <a:r>
              <a:rPr lang="en-US" dirty="0"/>
              <a:t>. This law extends the open enrollment deadline for the 2020-21 school year to July 15 for parents, guardians and caregivers to apply using the </a:t>
            </a:r>
            <a:r>
              <a:rPr lang="en-US" dirty="0">
                <a:hlinkClick r:id="rId8"/>
              </a:rPr>
              <a:t>application form</a:t>
            </a:r>
            <a:r>
              <a:rPr lang="en-US" dirty="0"/>
              <a:t> to open enroll a student at an approved online public school in certain circumstances where the student, or a person who resides with the student, has a significant health condition that may increase the risk of COVID-19. This guidance and form are only for use during the 2020-21 school year.</a:t>
            </a:r>
          </a:p>
          <a:p>
            <a:pPr lvl="2"/>
            <a:endParaRPr lang="en-US" sz="1400" dirty="0"/>
          </a:p>
          <a:p>
            <a:endParaRPr lang="en-US" sz="1800" dirty="0"/>
          </a:p>
        </p:txBody>
      </p:sp>
    </p:spTree>
    <p:extLst>
      <p:ext uri="{BB962C8B-B14F-4D97-AF65-F5344CB8AC3E}">
        <p14:creationId xmlns:p14="http://schemas.microsoft.com/office/powerpoint/2010/main" val="29702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15">
            <a:extLst>
              <a:ext uri="{FF2B5EF4-FFF2-40B4-BE49-F238E27FC236}">
                <a16:creationId xmlns:a16="http://schemas.microsoft.com/office/drawing/2014/main" id="{11587617-1CD9-4BB4-8FDB-02547523F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7">
            <a:extLst>
              <a:ext uri="{FF2B5EF4-FFF2-40B4-BE49-F238E27FC236}">
                <a16:creationId xmlns:a16="http://schemas.microsoft.com/office/drawing/2014/main" id="{B2359BEA-F467-446B-9ED2-7DE4AE394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E285D92-EB56-7844-AC56-2CC38F696959}"/>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sz="3300"/>
              <a:t>This school year will look like………</a:t>
            </a:r>
          </a:p>
        </p:txBody>
      </p:sp>
      <p:pic>
        <p:nvPicPr>
          <p:cNvPr id="3" name="Online Media 2" descr="Friends - Ross Pivot">
            <a:hlinkClick r:id="" action="ppaction://media"/>
            <a:extLst>
              <a:ext uri="{FF2B5EF4-FFF2-40B4-BE49-F238E27FC236}">
                <a16:creationId xmlns:a16="http://schemas.microsoft.com/office/drawing/2014/main" id="{82018B62-60F9-4F48-929B-9A4062BA78C5}"/>
              </a:ext>
            </a:extLst>
          </p:cNvPr>
          <p:cNvPicPr>
            <a:picLocks noRot="1" noChangeAspect="1"/>
          </p:cNvPicPr>
          <p:nvPr>
            <a:videoFile r:link="rId1"/>
          </p:nvPr>
        </p:nvPicPr>
        <p:blipFill>
          <a:blip r:embed="rId4"/>
          <a:stretch>
            <a:fillRect/>
          </a:stretch>
        </p:blipFill>
        <p:spPr>
          <a:xfrm>
            <a:off x="2849025" y="643992"/>
            <a:ext cx="6492824" cy="3652214"/>
          </a:xfrm>
          <a:prstGeom prst="rect">
            <a:avLst/>
          </a:prstGeom>
        </p:spPr>
      </p:pic>
      <p:cxnSp>
        <p:nvCxnSpPr>
          <p:cNvPr id="38" name="Straight Connector 19">
            <a:extLst>
              <a:ext uri="{FF2B5EF4-FFF2-40B4-BE49-F238E27FC236}">
                <a16:creationId xmlns:a16="http://schemas.microsoft.com/office/drawing/2014/main" id="{07C4A58F-EDCB-42E6-BB21-2D410EF07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9" name="Picture 21">
            <a:extLst>
              <a:ext uri="{FF2B5EF4-FFF2-40B4-BE49-F238E27FC236}">
                <a16:creationId xmlns:a16="http://schemas.microsoft.com/office/drawing/2014/main" id="{CEF18BD6-B169-4CEE-BB3D-71DFD6A833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23">
            <a:extLst>
              <a:ext uri="{FF2B5EF4-FFF2-40B4-BE49-F238E27FC236}">
                <a16:creationId xmlns:a16="http://schemas.microsoft.com/office/drawing/2014/main" id="{0C253CD2-F713-407C-B979-22CDBA531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88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BB60-F82F-9E4B-B8A1-A39BDA2A85E8}"/>
              </a:ext>
            </a:extLst>
          </p:cNvPr>
          <p:cNvSpPr>
            <a:spLocks noGrp="1"/>
          </p:cNvSpPr>
          <p:nvPr>
            <p:ph type="title"/>
          </p:nvPr>
        </p:nvSpPr>
        <p:spPr/>
        <p:txBody>
          <a:bodyPr/>
          <a:lstStyle/>
          <a:p>
            <a:r>
              <a:rPr lang="en-US" dirty="0"/>
              <a:t>Return to learn plan	</a:t>
            </a:r>
          </a:p>
        </p:txBody>
      </p:sp>
      <p:sp>
        <p:nvSpPr>
          <p:cNvPr id="3" name="Text Placeholder 2">
            <a:extLst>
              <a:ext uri="{FF2B5EF4-FFF2-40B4-BE49-F238E27FC236}">
                <a16:creationId xmlns:a16="http://schemas.microsoft.com/office/drawing/2014/main" id="{BF7BFF30-9BB5-EA46-8791-9CCD8C16A61F}"/>
              </a:ext>
            </a:extLst>
          </p:cNvPr>
          <p:cNvSpPr>
            <a:spLocks noGrp="1"/>
          </p:cNvSpPr>
          <p:nvPr>
            <p:ph type="body" idx="1"/>
          </p:nvPr>
        </p:nvSpPr>
        <p:spPr/>
        <p:txBody>
          <a:bodyPr/>
          <a:lstStyle/>
          <a:p>
            <a:r>
              <a:rPr lang="en-US" dirty="0"/>
              <a:t>DOE sections</a:t>
            </a:r>
          </a:p>
        </p:txBody>
      </p:sp>
    </p:spTree>
    <p:extLst>
      <p:ext uri="{BB962C8B-B14F-4D97-AF65-F5344CB8AC3E}">
        <p14:creationId xmlns:p14="http://schemas.microsoft.com/office/powerpoint/2010/main" val="12512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4BD4-08BD-0446-902D-C939E53AF3BD}"/>
              </a:ext>
            </a:extLst>
          </p:cNvPr>
          <p:cNvSpPr>
            <a:spLocks noGrp="1"/>
          </p:cNvSpPr>
          <p:nvPr>
            <p:ph type="title"/>
          </p:nvPr>
        </p:nvSpPr>
        <p:spPr/>
        <p:txBody>
          <a:bodyPr/>
          <a:lstStyle/>
          <a:p>
            <a:r>
              <a:rPr lang="en-US" dirty="0"/>
              <a:t>Critical components </a:t>
            </a:r>
            <a:br>
              <a:rPr lang="en-US" dirty="0"/>
            </a:br>
            <a:r>
              <a:rPr lang="en-US" dirty="0"/>
              <a:t>DOE Return to Learn</a:t>
            </a:r>
          </a:p>
        </p:txBody>
      </p:sp>
      <p:sp>
        <p:nvSpPr>
          <p:cNvPr id="3" name="Content Placeholder 2">
            <a:extLst>
              <a:ext uri="{FF2B5EF4-FFF2-40B4-BE49-F238E27FC236}">
                <a16:creationId xmlns:a16="http://schemas.microsoft.com/office/drawing/2014/main" id="{FC7204D7-4A2E-FB4F-925E-536830C5A287}"/>
              </a:ext>
            </a:extLst>
          </p:cNvPr>
          <p:cNvSpPr>
            <a:spLocks noGrp="1"/>
          </p:cNvSpPr>
          <p:nvPr>
            <p:ph idx="1"/>
          </p:nvPr>
        </p:nvSpPr>
        <p:spPr/>
        <p:txBody>
          <a:bodyPr>
            <a:normAutofit fontScale="92500" lnSpcReduction="20000"/>
          </a:bodyPr>
          <a:lstStyle/>
          <a:p>
            <a:pPr>
              <a:buFont typeface="Wingdings" pitchFamily="2" charset="2"/>
              <a:buChar char="Ø"/>
            </a:pPr>
            <a:r>
              <a:rPr lang="en-US" dirty="0"/>
              <a:t>Leadership </a:t>
            </a:r>
          </a:p>
          <a:p>
            <a:pPr>
              <a:buFont typeface="Wingdings" pitchFamily="2" charset="2"/>
              <a:buChar char="Ø"/>
            </a:pPr>
            <a:r>
              <a:rPr lang="en-US" dirty="0"/>
              <a:t>Infrastructure</a:t>
            </a:r>
          </a:p>
          <a:p>
            <a:pPr>
              <a:buFont typeface="Wingdings" pitchFamily="2" charset="2"/>
              <a:buChar char="Ø"/>
            </a:pPr>
            <a:r>
              <a:rPr lang="en-US" dirty="0"/>
              <a:t>Health &amp; Safety</a:t>
            </a:r>
          </a:p>
          <a:p>
            <a:pPr>
              <a:buFont typeface="Wingdings" pitchFamily="2" charset="2"/>
              <a:buChar char="Ø"/>
            </a:pPr>
            <a:r>
              <a:rPr lang="en-US" dirty="0"/>
              <a:t>Iowa Academic Standards</a:t>
            </a:r>
          </a:p>
          <a:p>
            <a:pPr>
              <a:buFont typeface="Wingdings" pitchFamily="2" charset="2"/>
              <a:buChar char="Ø"/>
            </a:pPr>
            <a:r>
              <a:rPr lang="en-US" dirty="0"/>
              <a:t>Social-Emotional-Behavioral Health (SEBH)</a:t>
            </a:r>
          </a:p>
          <a:p>
            <a:pPr>
              <a:buFont typeface="Wingdings" pitchFamily="2" charset="2"/>
              <a:buChar char="Ø"/>
            </a:pPr>
            <a:r>
              <a:rPr lang="en-US" dirty="0"/>
              <a:t>Special Education</a:t>
            </a:r>
          </a:p>
          <a:p>
            <a:pPr>
              <a:buFont typeface="Wingdings" pitchFamily="2" charset="2"/>
              <a:buChar char="Ø"/>
            </a:pPr>
            <a:r>
              <a:rPr lang="en-US" dirty="0"/>
              <a:t>Data</a:t>
            </a:r>
          </a:p>
          <a:p>
            <a:pPr>
              <a:buFont typeface="Wingdings" pitchFamily="2" charset="2"/>
              <a:buChar char="Ø"/>
            </a:pPr>
            <a:r>
              <a:rPr lang="en-US" dirty="0"/>
              <a:t>Preschool Programs and Services</a:t>
            </a:r>
          </a:p>
        </p:txBody>
      </p:sp>
      <p:sp>
        <p:nvSpPr>
          <p:cNvPr id="4" name="Left Brace 3">
            <a:extLst>
              <a:ext uri="{FF2B5EF4-FFF2-40B4-BE49-F238E27FC236}">
                <a16:creationId xmlns:a16="http://schemas.microsoft.com/office/drawing/2014/main" id="{5BD197D8-6797-714F-856E-A6322F5AF092}"/>
              </a:ext>
            </a:extLst>
          </p:cNvPr>
          <p:cNvSpPr/>
          <p:nvPr/>
        </p:nvSpPr>
        <p:spPr>
          <a:xfrm>
            <a:off x="6096000" y="2066292"/>
            <a:ext cx="2001078" cy="35634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40ECF20-5718-374E-88CD-C9A9D1223EB7}"/>
              </a:ext>
            </a:extLst>
          </p:cNvPr>
          <p:cNvSpPr txBox="1"/>
          <p:nvPr/>
        </p:nvSpPr>
        <p:spPr>
          <a:xfrm>
            <a:off x="7328452" y="3417872"/>
            <a:ext cx="4253948" cy="646331"/>
          </a:xfrm>
          <a:prstGeom prst="rect">
            <a:avLst/>
          </a:prstGeom>
          <a:noFill/>
        </p:spPr>
        <p:txBody>
          <a:bodyPr wrap="square" rtlCol="0">
            <a:spAutoFit/>
          </a:bodyPr>
          <a:lstStyle/>
          <a:p>
            <a:r>
              <a:rPr lang="en-US" dirty="0"/>
              <a:t>The components for our Afterschool Task Force to work through</a:t>
            </a:r>
          </a:p>
        </p:txBody>
      </p:sp>
    </p:spTree>
    <p:extLst>
      <p:ext uri="{BB962C8B-B14F-4D97-AF65-F5344CB8AC3E}">
        <p14:creationId xmlns:p14="http://schemas.microsoft.com/office/powerpoint/2010/main" val="208706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0.png"/></Relationships>
</file>

<file path=ppt/webextensions/webextension1.xml><?xml version="1.0" encoding="utf-8"?>
<we:webextension xmlns:we="http://schemas.microsoft.com/office/webextensions/webextension/2010/11" id="{1E0522A1-F306-4046-940B-42928A6F2D8C}">
  <we:reference id="wa104218073" version="2.1.0.0" store="en-US" storeType="OMEX"/>
  <we:alternateReferences>
    <we:reference id="wa104218073" version="2.1.0.0" store="wa104218073" storeType="OMEX"/>
  </we:alternateReferences>
  <we:properties>
    <we:property name="appSlideData" value="{&quot;slideId&quot;:296,&quot;confidenceLevel&quot;:2}"/>
    <we:property name="url" value="&quot;/free_text_polls/hkDcQTemkbzoYfNrzibN7/preview&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100</TotalTime>
  <Words>2646</Words>
  <Application>Microsoft Macintosh PowerPoint</Application>
  <PresentationFormat>Widescreen</PresentationFormat>
  <Paragraphs>275</Paragraphs>
  <Slides>38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Gill Sans MT</vt:lpstr>
      <vt:lpstr>Wingdings</vt:lpstr>
      <vt:lpstr>Gallery</vt:lpstr>
      <vt:lpstr>Return to learn Afterschool planning</vt:lpstr>
      <vt:lpstr>Agenda for today</vt:lpstr>
      <vt:lpstr>Before we begin</vt:lpstr>
      <vt:lpstr>PowerPoint Presentation</vt:lpstr>
      <vt:lpstr>PowerPoint Presentation</vt:lpstr>
      <vt:lpstr>Links to reference</vt:lpstr>
      <vt:lpstr>This school year will look like………</vt:lpstr>
      <vt:lpstr>Return to learn plan </vt:lpstr>
      <vt:lpstr>Critical components  DOE Return to Learn</vt:lpstr>
      <vt:lpstr>Leadership and infrastructure</vt:lpstr>
      <vt:lpstr>Health and safety</vt:lpstr>
      <vt:lpstr>Iowa academic standards (equity)</vt:lpstr>
      <vt:lpstr>Social emotional behavioral health</vt:lpstr>
      <vt:lpstr>Special education</vt:lpstr>
      <vt:lpstr>Data: district and community capacity </vt:lpstr>
      <vt:lpstr>Data….local conversation</vt:lpstr>
      <vt:lpstr>Data examples of each</vt:lpstr>
      <vt:lpstr>you tube</vt:lpstr>
      <vt:lpstr>Instructions</vt:lpstr>
      <vt:lpstr>DOE to plan PIECES</vt:lpstr>
      <vt:lpstr>Prepare for change…..and pivot</vt:lpstr>
      <vt:lpstr>PowerPoint Presentation</vt:lpstr>
      <vt:lpstr>Things to think about</vt:lpstr>
      <vt:lpstr>Projected models idea one and two…..</vt:lpstr>
      <vt:lpstr>More considerations idea 3 and 4…..</vt:lpstr>
      <vt:lpstr>PowerPoint Presentation</vt:lpstr>
      <vt:lpstr>Questions to ask task force</vt:lpstr>
      <vt:lpstr>Curriculum lesson plans….that can pivot</vt:lpstr>
      <vt:lpstr>mindworks</vt:lpstr>
      <vt:lpstr>stemfinity</vt:lpstr>
      <vt:lpstr>Pieces decisions</vt:lpstr>
      <vt:lpstr>Cory johnson</vt:lpstr>
      <vt:lpstr>Return To Learn and Return to School</vt:lpstr>
      <vt:lpstr>Health and Hygiene</vt:lpstr>
      <vt:lpstr>Return To Learn and Return to School</vt:lpstr>
      <vt:lpstr>PowerPoint Presentation</vt:lpstr>
      <vt:lpstr>What we want …..what we have…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learn Afterschool planning</dc:title>
  <dc:creator>Cassie Gerst</dc:creator>
  <cp:lastModifiedBy>Cassie Gerst</cp:lastModifiedBy>
  <cp:revision>2</cp:revision>
  <dcterms:created xsi:type="dcterms:W3CDTF">2020-07-11T16:24:25Z</dcterms:created>
  <dcterms:modified xsi:type="dcterms:W3CDTF">2020-07-13T16:17:55Z</dcterms:modified>
</cp:coreProperties>
</file>