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75" r:id="rId6"/>
    <p:sldId id="260" r:id="rId7"/>
    <p:sldId id="261" r:id="rId8"/>
    <p:sldId id="273" r:id="rId9"/>
    <p:sldId id="262" r:id="rId10"/>
    <p:sldId id="271" r:id="rId11"/>
    <p:sldId id="263" r:id="rId12"/>
    <p:sldId id="264" r:id="rId13"/>
    <p:sldId id="265" r:id="rId14"/>
    <p:sldId id="266" r:id="rId15"/>
    <p:sldId id="267" r:id="rId16"/>
    <p:sldId id="268" r:id="rId17"/>
    <p:sldId id="269" r:id="rId18"/>
    <p:sldId id="272" r:id="rId19"/>
    <p:sldId id="270" r:id="rId20"/>
    <p:sldId id="274"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4/14/2020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sel.org/covid-resources/" TargetMode="External"/><Relationship Id="rId2" Type="http://schemas.openxmlformats.org/officeDocument/2006/relationships/hyperlink" Target="http://afterschoolalliance.org/webinars.cfm" TargetMode="External"/><Relationship Id="rId1" Type="http://schemas.openxmlformats.org/officeDocument/2006/relationships/slideLayout" Target="../slideLayouts/slideLayout2.xml"/><Relationship Id="rId5" Type="http://schemas.openxmlformats.org/officeDocument/2006/relationships/hyperlink" Target="https://nextwavestem.com/pages/professional-development" TargetMode="External"/><Relationship Id="rId4" Type="http://schemas.openxmlformats.org/officeDocument/2006/relationships/hyperlink" Target="https://naaweb.org/naa-events/webina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hall@sppg.com" TargetMode="External"/><Relationship Id="rId2" Type="http://schemas.openxmlformats.org/officeDocument/2006/relationships/hyperlink" Target="mailto:bsamuelson@sppg.com" TargetMode="External"/><Relationship Id="rId1" Type="http://schemas.openxmlformats.org/officeDocument/2006/relationships/slideLayout" Target="../slideLayouts/slideLayout2.xml"/><Relationship Id="rId4" Type="http://schemas.openxmlformats.org/officeDocument/2006/relationships/hyperlink" Target="mailto:eharris@sppg.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hall@sppg.com" TargetMode="External"/><Relationship Id="rId2" Type="http://schemas.openxmlformats.org/officeDocument/2006/relationships/hyperlink" Target="mailto:bsamuelson@sppg.com" TargetMode="External"/><Relationship Id="rId1" Type="http://schemas.openxmlformats.org/officeDocument/2006/relationships/slideLayout" Target="../slideLayouts/slideLayout2.xml"/><Relationship Id="rId4" Type="http://schemas.openxmlformats.org/officeDocument/2006/relationships/hyperlink" Target="mailto:eharris@sppg.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owaafterschoolalliance.org/" TargetMode="External"/><Relationship Id="rId2" Type="http://schemas.openxmlformats.org/officeDocument/2006/relationships/hyperlink" Target="http://www.21cclc.com/" TargetMode="External"/><Relationship Id="rId1" Type="http://schemas.openxmlformats.org/officeDocument/2006/relationships/slideLayout" Target="../slideLayouts/slideLayout2.xml"/><Relationship Id="rId4" Type="http://schemas.openxmlformats.org/officeDocument/2006/relationships/hyperlink" Target="https://y4y.ed.gov/"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bit.ly/2xmOOr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Accessing online professional development resources for out of school time programs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Iowa Afterschool alliance</a:t>
            </a:r>
          </a:p>
          <a:p>
            <a:r>
              <a:rPr lang="en-US" dirty="0" smtClean="0"/>
              <a:t>April 14, 2020</a:t>
            </a:r>
            <a:endParaRPr lang="en-US" dirty="0"/>
          </a:p>
        </p:txBody>
      </p:sp>
    </p:spTree>
    <p:extLst>
      <p:ext uri="{BB962C8B-B14F-4D97-AF65-F5344CB8AC3E}">
        <p14:creationId xmlns:p14="http://schemas.microsoft.com/office/powerpoint/2010/main" val="427019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webinars on the iowa21cclc.com site platform</a:t>
            </a:r>
            <a:endParaRPr lang="en-US" dirty="0"/>
          </a:p>
        </p:txBody>
      </p:sp>
      <p:sp>
        <p:nvSpPr>
          <p:cNvPr id="3" name="Content Placeholder 2"/>
          <p:cNvSpPr>
            <a:spLocks noGrp="1"/>
          </p:cNvSpPr>
          <p:nvPr>
            <p:ph idx="1"/>
          </p:nvPr>
        </p:nvSpPr>
        <p:spPr/>
        <p:txBody>
          <a:bodyPr/>
          <a:lstStyle/>
          <a:p>
            <a:r>
              <a:rPr lang="en-US" dirty="0" smtClean="0"/>
              <a:t>The IAA will also be offering bi-monthly webinars through the month of May.  The dates and topics include:</a:t>
            </a:r>
          </a:p>
          <a:p>
            <a:pPr marL="0" indent="0">
              <a:buNone/>
            </a:pPr>
            <a:r>
              <a:rPr lang="en-US" dirty="0" smtClean="0"/>
              <a:t>	April 14 – Accessing Online Professional Development</a:t>
            </a:r>
          </a:p>
          <a:p>
            <a:pPr marL="0" indent="0">
              <a:buNone/>
            </a:pPr>
            <a:r>
              <a:rPr lang="en-US" dirty="0" smtClean="0"/>
              <a:t>	April 28 – Outdoor Classrooms and Making the Most of Outdoor Learning Experiences</a:t>
            </a:r>
          </a:p>
          <a:p>
            <a:pPr marL="0" indent="0">
              <a:buNone/>
            </a:pPr>
            <a:r>
              <a:rPr lang="en-US" dirty="0" smtClean="0"/>
              <a:t>	May 12 – TBD</a:t>
            </a:r>
          </a:p>
          <a:p>
            <a:pPr marL="0" indent="0">
              <a:buNone/>
            </a:pPr>
            <a:r>
              <a:rPr lang="en-US" dirty="0" smtClean="0"/>
              <a:t>	May 26 – TBD</a:t>
            </a:r>
          </a:p>
          <a:p>
            <a:r>
              <a:rPr lang="en-US" dirty="0" smtClean="0"/>
              <a:t>Calendar invites will be sent.  These will be done via Zoom.</a:t>
            </a:r>
          </a:p>
          <a:p>
            <a:r>
              <a:rPr lang="en-US" dirty="0" smtClean="0"/>
              <a:t>What areas of interest do you have? </a:t>
            </a:r>
            <a:endParaRPr lang="en-US" dirty="0"/>
          </a:p>
        </p:txBody>
      </p:sp>
    </p:spTree>
    <p:extLst>
      <p:ext uri="{BB962C8B-B14F-4D97-AF65-F5344CB8AC3E}">
        <p14:creationId xmlns:p14="http://schemas.microsoft.com/office/powerpoint/2010/main" val="241875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afterschool alliance website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679" y="2092014"/>
            <a:ext cx="5637321" cy="36782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497" y="2092014"/>
            <a:ext cx="5319132" cy="3678238"/>
          </a:xfrm>
          <a:prstGeom prst="rect">
            <a:avLst/>
          </a:prstGeom>
        </p:spPr>
      </p:pic>
    </p:spTree>
    <p:extLst>
      <p:ext uri="{BB962C8B-B14F-4D97-AF65-F5344CB8AC3E}">
        <p14:creationId xmlns:p14="http://schemas.microsoft.com/office/powerpoint/2010/main" val="125657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connect with </a:t>
            </a:r>
            <a:r>
              <a:rPr lang="en-US" dirty="0" err="1" smtClean="0"/>
              <a:t>iaa</a:t>
            </a:r>
            <a:r>
              <a:rPr lang="en-US" dirty="0" smtClean="0"/>
              <a:t> staff for other </a:t>
            </a:r>
            <a:r>
              <a:rPr lang="en-US" dirty="0" err="1" smtClean="0"/>
              <a:t>Pd</a:t>
            </a:r>
            <a:r>
              <a:rPr lang="en-US" dirty="0" smtClean="0"/>
              <a:t> offerings</a:t>
            </a:r>
            <a:endParaRPr lang="en-US" dirty="0"/>
          </a:p>
        </p:txBody>
      </p:sp>
      <p:sp>
        <p:nvSpPr>
          <p:cNvPr id="3" name="Content Placeholder 2"/>
          <p:cNvSpPr>
            <a:spLocks noGrp="1"/>
          </p:cNvSpPr>
          <p:nvPr>
            <p:ph idx="1"/>
          </p:nvPr>
        </p:nvSpPr>
        <p:spPr>
          <a:xfrm>
            <a:off x="503133" y="2029521"/>
            <a:ext cx="11029615" cy="2290409"/>
          </a:xfrm>
        </p:spPr>
        <p:txBody>
          <a:bodyPr/>
          <a:lstStyle/>
          <a:p>
            <a:pPr marL="0" indent="0">
              <a:buNone/>
            </a:pPr>
            <a:r>
              <a:rPr lang="en-US" dirty="0" smtClean="0"/>
              <a:t>The professional development offerings listed on the IAA website can be done, with some modifications, via a web based platform.  We will send this document out as an attachment</a:t>
            </a:r>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489" y="3174725"/>
            <a:ext cx="7036419" cy="3305970"/>
          </a:xfrm>
          <a:prstGeom prst="rect">
            <a:avLst/>
          </a:prstGeom>
        </p:spPr>
      </p:pic>
    </p:spTree>
    <p:extLst>
      <p:ext uri="{BB962C8B-B14F-4D97-AF65-F5344CB8AC3E}">
        <p14:creationId xmlns:p14="http://schemas.microsoft.com/office/powerpoint/2010/main" val="211697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4 YOUTH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548" y="2341756"/>
            <a:ext cx="5222831" cy="33160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41756"/>
            <a:ext cx="5397190" cy="3316094"/>
          </a:xfrm>
          <a:prstGeom prst="rect">
            <a:avLst/>
          </a:prstGeom>
        </p:spPr>
      </p:pic>
    </p:spTree>
    <p:extLst>
      <p:ext uri="{BB962C8B-B14F-4D97-AF65-F5344CB8AC3E}">
        <p14:creationId xmlns:p14="http://schemas.microsoft.com/office/powerpoint/2010/main" val="383758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Y4Y COURSE OPTIONS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1" y="2181224"/>
            <a:ext cx="10592331" cy="3985399"/>
          </a:xfrm>
        </p:spPr>
      </p:pic>
    </p:spTree>
    <p:extLst>
      <p:ext uri="{BB962C8B-B14F-4D97-AF65-F5344CB8AC3E}">
        <p14:creationId xmlns:p14="http://schemas.microsoft.com/office/powerpoint/2010/main" val="34880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Y4Y COURSE OVERVIEW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3" y="2181225"/>
            <a:ext cx="11029616" cy="4085760"/>
          </a:xfrm>
        </p:spPr>
      </p:pic>
    </p:spTree>
    <p:extLst>
      <p:ext uri="{BB962C8B-B14F-4D97-AF65-F5344CB8AC3E}">
        <p14:creationId xmlns:p14="http://schemas.microsoft.com/office/powerpoint/2010/main" val="148439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Y4Y COURSE INFO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2181225"/>
            <a:ext cx="10949169" cy="4375692"/>
          </a:xfrm>
        </p:spPr>
      </p:pic>
    </p:spTree>
    <p:extLst>
      <p:ext uri="{BB962C8B-B14F-4D97-AF65-F5344CB8AC3E}">
        <p14:creationId xmlns:p14="http://schemas.microsoft.com/office/powerpoint/2010/main" val="381715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Y4Y COURSE SECTIONS</a:t>
            </a:r>
            <a:endParaRPr lang="en-US" dirty="0"/>
          </a:p>
        </p:txBody>
      </p:sp>
      <p:sp>
        <p:nvSpPr>
          <p:cNvPr id="3" name="Content Placeholder 2"/>
          <p:cNvSpPr>
            <a:spLocks noGrp="1"/>
          </p:cNvSpPr>
          <p:nvPr>
            <p:ph idx="1"/>
          </p:nvPr>
        </p:nvSpPr>
        <p:spPr/>
        <p:txBody>
          <a:bodyPr/>
          <a:lstStyle/>
          <a:p>
            <a:r>
              <a:rPr lang="en-US" dirty="0" smtClean="0"/>
              <a:t>Introduction – estimated time, what type of certificate you can earn, summary of the lesson</a:t>
            </a:r>
          </a:p>
          <a:p>
            <a:r>
              <a:rPr lang="en-US" dirty="0" smtClean="0"/>
              <a:t>Implementation Strategies- how to use at your site, </a:t>
            </a:r>
            <a:r>
              <a:rPr lang="en-US" dirty="0"/>
              <a:t>estimated time, what type of certificate you can earn, summary of the lesson</a:t>
            </a:r>
            <a:endParaRPr lang="en-US" dirty="0" smtClean="0"/>
          </a:p>
          <a:p>
            <a:r>
              <a:rPr lang="en-US" dirty="0" smtClean="0"/>
              <a:t>Coaching My Staff – how to use with your staff, </a:t>
            </a:r>
            <a:r>
              <a:rPr lang="en-US" dirty="0"/>
              <a:t>estimated time, what type of certificate you can earn, summary of the lesson</a:t>
            </a:r>
            <a:endParaRPr lang="en-US" dirty="0" smtClean="0"/>
          </a:p>
          <a:p>
            <a:r>
              <a:rPr lang="en-US" dirty="0" smtClean="0"/>
              <a:t>Tools – customizable tools, where to find resources</a:t>
            </a:r>
          </a:p>
          <a:p>
            <a:r>
              <a:rPr lang="en-US" dirty="0" smtClean="0"/>
              <a:t>Learn More Library – videos, lesson plans, publications </a:t>
            </a:r>
          </a:p>
          <a:p>
            <a:r>
              <a:rPr lang="en-US" dirty="0" smtClean="0"/>
              <a:t>My notebook option in which to record your notes (you can also send/print)</a:t>
            </a:r>
          </a:p>
          <a:p>
            <a:r>
              <a:rPr lang="en-US" dirty="0" smtClean="0"/>
              <a:t>Course Glossary</a:t>
            </a:r>
            <a:endParaRPr lang="en-US" dirty="0"/>
          </a:p>
        </p:txBody>
      </p:sp>
    </p:spTree>
    <p:extLst>
      <p:ext uri="{BB962C8B-B14F-4D97-AF65-F5344CB8AC3E}">
        <p14:creationId xmlns:p14="http://schemas.microsoft.com/office/powerpoint/2010/main" val="249452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iaa’s</a:t>
            </a:r>
            <a:r>
              <a:rPr lang="en-US" dirty="0" smtClean="0"/>
              <a:t> ability to help with you 4 youth trainings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IAA can also assist in providing the You 4 Youth’s Train Your Staff Training. </a:t>
            </a:r>
            <a:r>
              <a:rPr lang="en-US" dirty="0"/>
              <a:t>These can be done in person or online with your staff. </a:t>
            </a:r>
            <a:r>
              <a:rPr lang="en-US" dirty="0" smtClean="0"/>
              <a:t> There may be a cost associated with these, so please reach out to the IAA to discuss. Topics include: </a:t>
            </a:r>
          </a:p>
          <a:p>
            <a:pPr marL="0" indent="0">
              <a:buNone/>
            </a:pPr>
            <a:r>
              <a:rPr lang="en-US" dirty="0" smtClean="0"/>
              <a:t>Managing your 21CCLC Site</a:t>
            </a:r>
          </a:p>
          <a:p>
            <a:pPr marL="0" indent="0">
              <a:buNone/>
            </a:pPr>
            <a:r>
              <a:rPr lang="en-US" dirty="0" smtClean="0"/>
              <a:t>Human Resources</a:t>
            </a:r>
          </a:p>
          <a:p>
            <a:pPr marL="0" indent="0">
              <a:buNone/>
            </a:pPr>
            <a:r>
              <a:rPr lang="en-US" dirty="0" smtClean="0"/>
              <a:t>Project Based Learning</a:t>
            </a:r>
          </a:p>
          <a:p>
            <a:pPr marL="0" indent="0">
              <a:buNone/>
            </a:pPr>
            <a:r>
              <a:rPr lang="en-US" dirty="0" smtClean="0"/>
              <a:t>Literacy</a:t>
            </a:r>
          </a:p>
          <a:p>
            <a:pPr marL="0" indent="0">
              <a:buNone/>
            </a:pPr>
            <a:r>
              <a:rPr lang="en-US" dirty="0" smtClean="0"/>
              <a:t>College and Career Readiness </a:t>
            </a:r>
          </a:p>
          <a:p>
            <a:pPr marL="0" indent="0">
              <a:buNone/>
            </a:pPr>
            <a:r>
              <a:rPr lang="en-US" dirty="0" smtClean="0"/>
              <a:t>Citizen Science</a:t>
            </a:r>
          </a:p>
          <a:p>
            <a:pPr marL="0" indent="0">
              <a:buNone/>
            </a:pPr>
            <a:r>
              <a:rPr lang="en-US" dirty="0" smtClean="0"/>
              <a:t>Family Engagement </a:t>
            </a:r>
          </a:p>
          <a:p>
            <a:pPr marL="0" indent="0">
              <a:buNone/>
            </a:pPr>
            <a:r>
              <a:rPr lang="en-US" dirty="0" smtClean="0"/>
              <a:t>Continuous Education (aligning with the school day)</a:t>
            </a:r>
          </a:p>
          <a:p>
            <a:pPr marL="0" indent="0">
              <a:buNone/>
            </a:pPr>
            <a:r>
              <a:rPr lang="en-US" dirty="0" smtClean="0"/>
              <a:t>Summer Learning </a:t>
            </a:r>
          </a:p>
          <a:p>
            <a:pPr marL="0" indent="0">
              <a:buNone/>
            </a:pPr>
            <a:r>
              <a:rPr lang="en-US" dirty="0" smtClean="0"/>
              <a:t>Strategic Partnerships</a:t>
            </a:r>
          </a:p>
          <a:p>
            <a:pPr marL="0" indent="0">
              <a:buNone/>
            </a:pPr>
            <a:r>
              <a:rPr lang="en-US" dirty="0" smtClean="0"/>
              <a:t>Financial Literacy </a:t>
            </a:r>
          </a:p>
        </p:txBody>
      </p:sp>
    </p:spTree>
    <p:extLst>
      <p:ext uri="{BB962C8B-B14F-4D97-AF65-F5344CB8AC3E}">
        <p14:creationId xmlns:p14="http://schemas.microsoft.com/office/powerpoint/2010/main" val="2713227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opportunities</a:t>
            </a:r>
            <a:endParaRPr lang="en-US" dirty="0"/>
          </a:p>
        </p:txBody>
      </p:sp>
      <p:sp>
        <p:nvSpPr>
          <p:cNvPr id="3" name="Content Placeholder 2"/>
          <p:cNvSpPr>
            <a:spLocks noGrp="1"/>
          </p:cNvSpPr>
          <p:nvPr>
            <p:ph idx="1"/>
          </p:nvPr>
        </p:nvSpPr>
        <p:spPr/>
        <p:txBody>
          <a:bodyPr/>
          <a:lstStyle/>
          <a:p>
            <a:r>
              <a:rPr lang="en-US" dirty="0" smtClean="0"/>
              <a:t>The IAA belongs to a 50 state network in which we share information, insights, and resources. </a:t>
            </a:r>
          </a:p>
          <a:p>
            <a:r>
              <a:rPr lang="en-US" dirty="0">
                <a:solidFill>
                  <a:schemeClr val="tx1"/>
                </a:solidFill>
              </a:rPr>
              <a:t>The following websites have high-quality professional development materials for out-of-school time professionals:</a:t>
            </a:r>
          </a:p>
          <a:p>
            <a:pPr lvl="1"/>
            <a:r>
              <a:rPr lang="en-US" dirty="0">
                <a:hlinkClick r:id="rId2"/>
              </a:rPr>
              <a:t>http://afterschoolalliance.org/webinars.cfm</a:t>
            </a:r>
            <a:r>
              <a:rPr lang="en-US" dirty="0"/>
              <a:t> - The Afterschool Alliance is a national partner that provides professional development opportunities and resources for the afterschool field.</a:t>
            </a:r>
          </a:p>
          <a:p>
            <a:pPr lvl="1"/>
            <a:r>
              <a:rPr lang="en-US" dirty="0">
                <a:hlinkClick r:id="rId3"/>
              </a:rPr>
              <a:t>https://casel.org/covid-resources/</a:t>
            </a:r>
            <a:r>
              <a:rPr lang="en-US" dirty="0"/>
              <a:t> - The Collaborative for Academic, Social, and Emotional Learning (CASEL) is providing several different webinars about how to support youth’s social and emotional learning needs during a pandemic.</a:t>
            </a:r>
          </a:p>
          <a:p>
            <a:pPr lvl="1"/>
            <a:r>
              <a:rPr lang="en-US" dirty="0">
                <a:hlinkClick r:id="rId4"/>
              </a:rPr>
              <a:t>https://naaweb.org/naa-events/webinars</a:t>
            </a:r>
            <a:r>
              <a:rPr lang="en-US" dirty="0"/>
              <a:t> - The National </a:t>
            </a:r>
            <a:r>
              <a:rPr lang="en-US" dirty="0" err="1"/>
              <a:t>AfterSchool</a:t>
            </a:r>
            <a:r>
              <a:rPr lang="en-US" dirty="0"/>
              <a:t> Association has an archive of webinars covering a variety of topics related to afterschool.</a:t>
            </a:r>
          </a:p>
          <a:p>
            <a:pPr lvl="1"/>
            <a:r>
              <a:rPr lang="en-US" dirty="0">
                <a:hlinkClick r:id="rId5"/>
              </a:rPr>
              <a:t>https://nextwavestem.com/pages/professional-development</a:t>
            </a:r>
            <a:r>
              <a:rPr lang="en-US" dirty="0"/>
              <a:t> - </a:t>
            </a:r>
            <a:r>
              <a:rPr lang="en-US" dirty="0" err="1"/>
              <a:t>NextWaveSTEM</a:t>
            </a:r>
            <a:r>
              <a:rPr lang="en-US" dirty="0"/>
              <a:t> is providing free professional development on how to facilitate STEM learning from home.</a:t>
            </a:r>
            <a:endParaRPr lang="en-US" dirty="0">
              <a:solidFill>
                <a:srgbClr val="FF0000"/>
              </a:solidFill>
            </a:endParaRPr>
          </a:p>
        </p:txBody>
      </p:sp>
    </p:spTree>
    <p:extLst>
      <p:ext uri="{BB962C8B-B14F-4D97-AF65-F5344CB8AC3E}">
        <p14:creationId xmlns:p14="http://schemas.microsoft.com/office/powerpoint/2010/main" val="206585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Iowa Afterschool alliance</a:t>
            </a:r>
            <a:endParaRPr lang="en-US" dirty="0"/>
          </a:p>
        </p:txBody>
      </p:sp>
      <p:sp>
        <p:nvSpPr>
          <p:cNvPr id="3" name="Content Placeholder 2"/>
          <p:cNvSpPr>
            <a:spLocks noGrp="1"/>
          </p:cNvSpPr>
          <p:nvPr>
            <p:ph idx="1"/>
          </p:nvPr>
        </p:nvSpPr>
        <p:spPr/>
        <p:txBody>
          <a:bodyPr/>
          <a:lstStyle/>
          <a:p>
            <a:pPr marL="0" indent="0">
              <a:buNone/>
            </a:pPr>
            <a:r>
              <a:rPr lang="en-US" dirty="0" smtClean="0"/>
              <a:t>The Iowa Afterschool Alliance (IAA) is here for you.  Feel free to contact us if you have any questions or concerns at any time.</a:t>
            </a:r>
          </a:p>
          <a:p>
            <a:pPr marL="0" indent="0">
              <a:buNone/>
            </a:pPr>
            <a:endParaRPr lang="en-US" dirty="0"/>
          </a:p>
          <a:p>
            <a:pPr marL="0" indent="0">
              <a:buNone/>
            </a:pPr>
            <a:r>
              <a:rPr lang="en-US" dirty="0" smtClean="0"/>
              <a:t>Britney Samuelson, IAA Project Lead 					</a:t>
            </a:r>
            <a:r>
              <a:rPr lang="en-US" dirty="0" smtClean="0">
                <a:hlinkClick r:id="rId2"/>
              </a:rPr>
              <a:t>bsamuelson@sppg.com</a:t>
            </a:r>
            <a:r>
              <a:rPr lang="en-US" dirty="0"/>
              <a:t> </a:t>
            </a:r>
            <a:r>
              <a:rPr lang="en-US" dirty="0" smtClean="0"/>
              <a:t>641-831-4236</a:t>
            </a:r>
          </a:p>
          <a:p>
            <a:pPr marL="0" indent="0">
              <a:buNone/>
            </a:pPr>
            <a:r>
              <a:rPr lang="en-US" dirty="0" smtClean="0"/>
              <a:t>Crystal Hall, 21CCLC Monitoring and Support Manager	</a:t>
            </a:r>
            <a:r>
              <a:rPr lang="en-US" dirty="0" smtClean="0">
                <a:hlinkClick r:id="rId3"/>
              </a:rPr>
              <a:t>chall@sppg.com</a:t>
            </a:r>
            <a:r>
              <a:rPr lang="en-US" dirty="0" smtClean="0"/>
              <a:t> 319-310-8312</a:t>
            </a:r>
          </a:p>
          <a:p>
            <a:pPr marL="0" indent="0">
              <a:buNone/>
            </a:pPr>
            <a:r>
              <a:rPr lang="en-US" dirty="0" smtClean="0"/>
              <a:t>Emilee Harris, </a:t>
            </a:r>
            <a:r>
              <a:rPr lang="en-US" dirty="0" smtClean="0">
                <a:solidFill>
                  <a:schemeClr val="tx1">
                    <a:lumMod val="65000"/>
                    <a:lumOff val="35000"/>
                  </a:schemeClr>
                </a:solidFill>
              </a:rPr>
              <a:t>Policy Lead</a:t>
            </a:r>
            <a:r>
              <a:rPr lang="en-US" dirty="0" smtClean="0"/>
              <a:t>							</a:t>
            </a:r>
            <a:r>
              <a:rPr lang="en-US" dirty="0" smtClean="0">
                <a:hlinkClick r:id="rId4"/>
              </a:rPr>
              <a:t>eharris@sppg.com</a:t>
            </a:r>
            <a:r>
              <a:rPr lang="en-US" dirty="0" smtClean="0"/>
              <a:t> 563-681-7274</a:t>
            </a:r>
          </a:p>
          <a:p>
            <a:pPr marL="0" indent="0">
              <a:buNone/>
            </a:pPr>
            <a:endParaRPr lang="en-US" dirty="0" smtClean="0"/>
          </a:p>
          <a:p>
            <a:pPr marL="0" indent="0">
              <a:buNone/>
            </a:pPr>
            <a:r>
              <a:rPr lang="en-US" dirty="0" smtClean="0"/>
              <a:t>Online survey link: How COVID-19 has affected your site? </a:t>
            </a:r>
            <a:r>
              <a:rPr lang="en-US" dirty="0">
                <a:solidFill>
                  <a:schemeClr val="tx1"/>
                </a:solidFill>
              </a:rPr>
              <a:t>https://www.surveymonkey.com/r/IAACOVID19</a:t>
            </a:r>
          </a:p>
        </p:txBody>
      </p:sp>
    </p:spTree>
    <p:extLst>
      <p:ext uri="{BB962C8B-B14F-4D97-AF65-F5344CB8AC3E}">
        <p14:creationId xmlns:p14="http://schemas.microsoft.com/office/powerpoint/2010/main" val="229657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
        <p:nvSpPr>
          <p:cNvPr id="3" name="Content Placeholder 2"/>
          <p:cNvSpPr>
            <a:spLocks noGrp="1"/>
          </p:cNvSpPr>
          <p:nvPr>
            <p:ph idx="1"/>
          </p:nvPr>
        </p:nvSpPr>
        <p:spPr/>
        <p:txBody>
          <a:bodyPr/>
          <a:lstStyle/>
          <a:p>
            <a:pPr marL="0" indent="0">
              <a:buNone/>
            </a:pPr>
            <a:r>
              <a:rPr lang="en-US" dirty="0"/>
              <a:t>Out-of-school time programs are more important than ever. During this gap in education due to COVID-19, it will be critical to help youth maintain their learning, especially those who are already most vulnerable to the summer slide. OST providers can help bridge the learning loss gap and complement the school day by providing a safe, caring, and interactive environment in which youth can access new experiences and continue enriching their education. </a:t>
            </a:r>
          </a:p>
        </p:txBody>
      </p:sp>
    </p:spTree>
    <p:extLst>
      <p:ext uri="{BB962C8B-B14F-4D97-AF65-F5344CB8AC3E}">
        <p14:creationId xmlns:p14="http://schemas.microsoft.com/office/powerpoint/2010/main" val="1135800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Iowa Afterschool alliance</a:t>
            </a:r>
            <a:endParaRPr lang="en-US" dirty="0"/>
          </a:p>
        </p:txBody>
      </p:sp>
      <p:sp>
        <p:nvSpPr>
          <p:cNvPr id="3" name="Content Placeholder 2"/>
          <p:cNvSpPr>
            <a:spLocks noGrp="1"/>
          </p:cNvSpPr>
          <p:nvPr>
            <p:ph idx="1"/>
          </p:nvPr>
        </p:nvSpPr>
        <p:spPr/>
        <p:txBody>
          <a:bodyPr/>
          <a:lstStyle/>
          <a:p>
            <a:pPr marL="0" indent="0">
              <a:buNone/>
            </a:pPr>
            <a:r>
              <a:rPr lang="en-US" dirty="0" smtClean="0"/>
              <a:t>The Iowa Afterschool Alliance (IAA) is here for you.  Feel free to contact us if you have any questions or concerns at any time.</a:t>
            </a:r>
          </a:p>
          <a:p>
            <a:pPr marL="0" indent="0">
              <a:buNone/>
            </a:pPr>
            <a:endParaRPr lang="en-US" dirty="0"/>
          </a:p>
          <a:p>
            <a:pPr marL="0" indent="0">
              <a:buNone/>
            </a:pPr>
            <a:r>
              <a:rPr lang="en-US" dirty="0" smtClean="0"/>
              <a:t>Britney Samuelson, IAA Project Lead 					</a:t>
            </a:r>
            <a:r>
              <a:rPr lang="en-US" dirty="0" smtClean="0">
                <a:hlinkClick r:id="rId2"/>
              </a:rPr>
              <a:t>bsamuelson@sppg.com</a:t>
            </a:r>
            <a:r>
              <a:rPr lang="en-US" dirty="0"/>
              <a:t> </a:t>
            </a:r>
            <a:r>
              <a:rPr lang="en-US" dirty="0" smtClean="0"/>
              <a:t>641-831-4236</a:t>
            </a:r>
          </a:p>
          <a:p>
            <a:pPr marL="0" indent="0">
              <a:buNone/>
            </a:pPr>
            <a:r>
              <a:rPr lang="en-US" dirty="0" smtClean="0"/>
              <a:t>Crystal Hall, 21CCLC Monitoring and Support Manager	</a:t>
            </a:r>
            <a:r>
              <a:rPr lang="en-US" dirty="0" smtClean="0">
                <a:hlinkClick r:id="rId3"/>
              </a:rPr>
              <a:t>chall@sppg.com</a:t>
            </a:r>
            <a:r>
              <a:rPr lang="en-US" dirty="0" smtClean="0"/>
              <a:t> 319-310-8312</a:t>
            </a:r>
          </a:p>
          <a:p>
            <a:pPr marL="0" indent="0">
              <a:buNone/>
            </a:pPr>
            <a:r>
              <a:rPr lang="en-US" dirty="0" smtClean="0"/>
              <a:t>Emilee Harris, </a:t>
            </a:r>
            <a:r>
              <a:rPr lang="en-US" dirty="0" smtClean="0">
                <a:solidFill>
                  <a:schemeClr val="tx1">
                    <a:lumMod val="65000"/>
                    <a:lumOff val="35000"/>
                  </a:schemeClr>
                </a:solidFill>
              </a:rPr>
              <a:t>Policy Lead</a:t>
            </a:r>
            <a:r>
              <a:rPr lang="en-US" dirty="0" smtClean="0"/>
              <a:t>							</a:t>
            </a:r>
            <a:r>
              <a:rPr lang="en-US" dirty="0" smtClean="0">
                <a:hlinkClick r:id="rId4"/>
              </a:rPr>
              <a:t>eharris@sppg.com</a:t>
            </a:r>
            <a:r>
              <a:rPr lang="en-US" dirty="0" smtClean="0"/>
              <a:t> 563-681-7274</a:t>
            </a:r>
          </a:p>
          <a:p>
            <a:pPr marL="0" indent="0">
              <a:buNone/>
            </a:pPr>
            <a:endParaRPr lang="en-US" dirty="0" smtClean="0"/>
          </a:p>
          <a:p>
            <a:pPr marL="0" indent="0">
              <a:buNone/>
            </a:pPr>
            <a:r>
              <a:rPr lang="en-US" dirty="0" smtClean="0"/>
              <a:t>Online survey link: How COVID-19 has affected your site? </a:t>
            </a:r>
            <a:r>
              <a:rPr lang="en-US" dirty="0">
                <a:solidFill>
                  <a:schemeClr val="tx1"/>
                </a:solidFill>
              </a:rPr>
              <a:t>https://www.surveymonkey.com/r/IAACOVID19</a:t>
            </a:r>
          </a:p>
        </p:txBody>
      </p:sp>
    </p:spTree>
    <p:extLst>
      <p:ext uri="{BB962C8B-B14F-4D97-AF65-F5344CB8AC3E}">
        <p14:creationId xmlns:p14="http://schemas.microsoft.com/office/powerpoint/2010/main" val="179035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Guidance for PROFESSIONAL DEVELOPMENT FOR Out-of-school time programs</a:t>
            </a:r>
            <a:endParaRPr lang="en-US" dirty="0"/>
          </a:p>
        </p:txBody>
      </p:sp>
      <p:sp>
        <p:nvSpPr>
          <p:cNvPr id="3" name="Content Placeholder 2"/>
          <p:cNvSpPr>
            <a:spLocks noGrp="1"/>
          </p:cNvSpPr>
          <p:nvPr>
            <p:ph idx="1"/>
          </p:nvPr>
        </p:nvSpPr>
        <p:spPr/>
        <p:txBody>
          <a:bodyPr/>
          <a:lstStyle/>
          <a:p>
            <a:r>
              <a:rPr lang="en-US" dirty="0" smtClean="0"/>
              <a:t>Guidance for 21CCLC sites – we will be referencing already established guidance for existing program supports for the purpose of this webinar.</a:t>
            </a:r>
          </a:p>
          <a:p>
            <a:r>
              <a:rPr lang="en-US" dirty="0" smtClean="0"/>
              <a:t>Guidance for all out of school time programs – may be site specific so check with your HR Department.  </a:t>
            </a:r>
            <a:endParaRPr lang="en-US" dirty="0"/>
          </a:p>
        </p:txBody>
      </p:sp>
    </p:spTree>
    <p:extLst>
      <p:ext uri="{BB962C8B-B14F-4D97-AF65-F5344CB8AC3E}">
        <p14:creationId xmlns:p14="http://schemas.microsoft.com/office/powerpoint/2010/main" val="59291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Professional development opportunities </a:t>
            </a:r>
            <a:endParaRPr lang="en-US" dirty="0"/>
          </a:p>
        </p:txBody>
      </p:sp>
      <p:sp>
        <p:nvSpPr>
          <p:cNvPr id="3" name="Content Placeholder 2"/>
          <p:cNvSpPr>
            <a:spLocks noGrp="1"/>
          </p:cNvSpPr>
          <p:nvPr>
            <p:ph idx="1"/>
          </p:nvPr>
        </p:nvSpPr>
        <p:spPr/>
        <p:txBody>
          <a:bodyPr/>
          <a:lstStyle/>
          <a:p>
            <a:r>
              <a:rPr lang="en-US" dirty="0" smtClean="0">
                <a:hlinkClick r:id="rId2"/>
              </a:rPr>
              <a:t>www.iowa21CCLC.com</a:t>
            </a:r>
            <a:r>
              <a:rPr lang="en-US" dirty="0" smtClean="0"/>
              <a:t> – Iowa’s 21CCLC Program as managed by the IAA and supported by the Iowa Department of Education</a:t>
            </a:r>
          </a:p>
          <a:p>
            <a:r>
              <a:rPr lang="en-US" dirty="0" smtClean="0">
                <a:hlinkClick r:id="rId3"/>
              </a:rPr>
              <a:t>www.iowaafterschoolalliance.org</a:t>
            </a:r>
            <a:r>
              <a:rPr lang="en-US" dirty="0" smtClean="0"/>
              <a:t> – The official website of the Iowa Afterschool Alliance and supported by the Mott Foundation</a:t>
            </a:r>
          </a:p>
          <a:p>
            <a:r>
              <a:rPr lang="en-US" dirty="0">
                <a:hlinkClick r:id="rId4"/>
              </a:rPr>
              <a:t>https://y4y.ed.gov</a:t>
            </a:r>
            <a:r>
              <a:rPr lang="en-US" dirty="0" smtClean="0">
                <a:hlinkClick r:id="rId4"/>
              </a:rPr>
              <a:t>/</a:t>
            </a:r>
            <a:r>
              <a:rPr lang="en-US" dirty="0" smtClean="0"/>
              <a:t> - You 4 Youth, a contracted provider for the federal Department of Education and available as a free service to all out-of-school time programs</a:t>
            </a:r>
          </a:p>
          <a:p>
            <a:r>
              <a:rPr lang="en-US" dirty="0"/>
              <a:t>Additional opportunities from networks and partners across the country</a:t>
            </a:r>
          </a:p>
        </p:txBody>
      </p:sp>
    </p:spTree>
    <p:extLst>
      <p:ext uri="{BB962C8B-B14F-4D97-AF65-F5344CB8AC3E}">
        <p14:creationId xmlns:p14="http://schemas.microsoft.com/office/powerpoint/2010/main" val="82543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2020 National Service-Learning Conference</a:t>
            </a:r>
            <a:endParaRPr lang="en-US" dirty="0"/>
          </a:p>
        </p:txBody>
      </p:sp>
      <p:sp>
        <p:nvSpPr>
          <p:cNvPr id="3" name="Content Placeholder 2"/>
          <p:cNvSpPr>
            <a:spLocks noGrp="1"/>
          </p:cNvSpPr>
          <p:nvPr>
            <p:ph idx="1"/>
          </p:nvPr>
        </p:nvSpPr>
        <p:spPr/>
        <p:txBody>
          <a:bodyPr/>
          <a:lstStyle/>
          <a:p>
            <a:pPr marL="0" indent="0">
              <a:buNone/>
            </a:pPr>
            <a:r>
              <a:rPr lang="en-US" b="1" dirty="0"/>
              <a:t>Professional Development Opportunity for Afterschool Providers: 2020 National Service-Learning Conference:</a:t>
            </a:r>
            <a:r>
              <a:rPr lang="en-US" dirty="0"/>
              <a:t> </a:t>
            </a:r>
            <a:r>
              <a:rPr lang="en-US" u="sng" dirty="0">
                <a:hlinkClick r:id="rId2"/>
              </a:rPr>
              <a:t>https://bit.ly/2xmOOrQ</a:t>
            </a:r>
            <a:r>
              <a:rPr lang="en-US" dirty="0"/>
              <a:t> </a:t>
            </a:r>
          </a:p>
          <a:p>
            <a:r>
              <a:rPr lang="en-US" dirty="0"/>
              <a:t>The National Youth Leadership Council will be hosting (free of charge) a PD opportunity for afterschool providers on April 16 and April 17 featuring 12 hours of educational sessions, virtual exhibitors, a service project you can do from home, and connecting opportunities via the Service-learning Network</a:t>
            </a:r>
            <a:r>
              <a:rPr lang="en-US" dirty="0" smtClean="0"/>
              <a:t>.</a:t>
            </a:r>
            <a:endParaRPr lang="en-US" dirty="0"/>
          </a:p>
          <a:p>
            <a:r>
              <a:rPr lang="en-US" dirty="0"/>
              <a:t>There is also an option for young people ages 13 and older to participate. In order to assist with safety for the youth portion, NYLC staff will be moderating this session and attendees will have to be let into the conference and there will be no cameras or audio from participants. They will also have a password set-up and will not send out the link to the event until two-days prior.</a:t>
            </a:r>
          </a:p>
          <a:p>
            <a:endParaRPr lang="en-US" dirty="0"/>
          </a:p>
        </p:txBody>
      </p:sp>
    </p:spTree>
    <p:extLst>
      <p:ext uri="{BB962C8B-B14F-4D97-AF65-F5344CB8AC3E}">
        <p14:creationId xmlns:p14="http://schemas.microsoft.com/office/powerpoint/2010/main" val="86079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21CClc website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507" y="2181224"/>
            <a:ext cx="9065942" cy="4074609"/>
          </a:xfrm>
        </p:spPr>
      </p:pic>
    </p:spTree>
    <p:extLst>
      <p:ext uri="{BB962C8B-B14F-4D97-AF65-F5344CB8AC3E}">
        <p14:creationId xmlns:p14="http://schemas.microsoft.com/office/powerpoint/2010/main" val="18154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webinar schedule and archive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263" y="2181225"/>
            <a:ext cx="9322420" cy="4152668"/>
          </a:xfrm>
        </p:spPr>
      </p:pic>
    </p:spTree>
    <p:extLst>
      <p:ext uri="{BB962C8B-B14F-4D97-AF65-F5344CB8AC3E}">
        <p14:creationId xmlns:p14="http://schemas.microsoft.com/office/powerpoint/2010/main" val="211520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webinar schedule and archives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455" y="2181225"/>
            <a:ext cx="6539089" cy="3678238"/>
          </a:xfrm>
        </p:spPr>
      </p:pic>
    </p:spTree>
    <p:extLst>
      <p:ext uri="{BB962C8B-B14F-4D97-AF65-F5344CB8AC3E}">
        <p14:creationId xmlns:p14="http://schemas.microsoft.com/office/powerpoint/2010/main" val="139614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archived webinars can be found here: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215" y="2181224"/>
            <a:ext cx="9902283" cy="4186121"/>
          </a:xfrm>
        </p:spPr>
      </p:pic>
    </p:spTree>
    <p:extLst>
      <p:ext uri="{BB962C8B-B14F-4D97-AF65-F5344CB8AC3E}">
        <p14:creationId xmlns:p14="http://schemas.microsoft.com/office/powerpoint/2010/main" val="141214789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336</TotalTime>
  <Words>751</Words>
  <Application>Microsoft Office PowerPoint</Application>
  <PresentationFormat>Widescreen</PresentationFormat>
  <Paragraphs>80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Gill Sans MT</vt:lpstr>
      <vt:lpstr>Wingdings 2</vt:lpstr>
      <vt:lpstr>Dividend</vt:lpstr>
      <vt:lpstr>Accessing online professional development resources for out of school time programs</vt:lpstr>
      <vt:lpstr>Iowa Afterschool alliance</vt:lpstr>
      <vt:lpstr>Guidance for PROFESSIONAL DEVELOPMENT FOR Out-of-school time programs</vt:lpstr>
      <vt:lpstr>Online Professional development opportunities </vt:lpstr>
      <vt:lpstr>2020 National Service-Learning Conference</vt:lpstr>
      <vt:lpstr>Iowa 21CClc website </vt:lpstr>
      <vt:lpstr>Best practice webinar schedule and archive</vt:lpstr>
      <vt:lpstr>Best practice webinar schedule and archives</vt:lpstr>
      <vt:lpstr>Additional archived webinars can be found here:</vt:lpstr>
      <vt:lpstr>Upcoming webinars on the iowa21cclc.com site platform</vt:lpstr>
      <vt:lpstr>Iowa afterschool alliance website </vt:lpstr>
      <vt:lpstr>Ways to connect with iaa staff for other Pd offerings</vt:lpstr>
      <vt:lpstr>YOU 4 YOUTH</vt:lpstr>
      <vt:lpstr>Y4Y COURSE OPTIONS</vt:lpstr>
      <vt:lpstr>Y4Y COURSE OVERVIEW</vt:lpstr>
      <vt:lpstr>Y4Y COURSE INFO</vt:lpstr>
      <vt:lpstr>Y4Y COURSE SECTIONS</vt:lpstr>
      <vt:lpstr>The iaa’s ability to help with you 4 youth trainings</vt:lpstr>
      <vt:lpstr>Network opportunities</vt:lpstr>
      <vt:lpstr>Thank you for your participation</vt:lpstr>
      <vt:lpstr>Iowa Afterschool alliance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covid-19 Accessing resources for out of school time programs</dc:title>
  <dc:creator>Crystal Hall</dc:creator>
  <cp:lastModifiedBy>Crystal Hall</cp:lastModifiedBy>
  <cp:revision>22</cp:revision>
  <dcterms:created xsi:type="dcterms:W3CDTF">2020-03-23T17:36:17Z</dcterms:created>
  <dcterms:modified xsi:type="dcterms:W3CDTF">2020-04-14T15:51:02Z</dcterms:modified>
</cp:coreProperties>
</file>