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7"/>
  </p:notesMasterIdLst>
  <p:sldIdLst>
    <p:sldId id="270" r:id="rId2"/>
    <p:sldId id="268" r:id="rId3"/>
    <p:sldId id="269" r:id="rId4"/>
    <p:sldId id="291" r:id="rId5"/>
    <p:sldId id="279" r:id="rId6"/>
    <p:sldId id="285" r:id="rId7"/>
    <p:sldId id="290" r:id="rId8"/>
    <p:sldId id="288" r:id="rId9"/>
    <p:sldId id="277" r:id="rId10"/>
    <p:sldId id="263" r:id="rId11"/>
    <p:sldId id="260" r:id="rId12"/>
    <p:sldId id="287" r:id="rId13"/>
    <p:sldId id="261" r:id="rId14"/>
    <p:sldId id="276" r:id="rId15"/>
    <p:sldId id="286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7732" autoAdjust="0"/>
    <p:restoredTop sz="94660"/>
  </p:normalViewPr>
  <p:slideViewPr>
    <p:cSldViewPr snapToGrid="0">
      <p:cViewPr varScale="1">
        <p:scale>
          <a:sx n="68" d="100"/>
          <a:sy n="68" d="100"/>
        </p:scale>
        <p:origin x="896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F377FA-482F-4E2B-9A69-2F08E7956235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29B766-A364-415C-8A15-FC5541D6393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979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ABBEA14-3C7B-4B1C-8D38-36DE280E9F5D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64071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5D2-3899-4E38-AAF7-0EBCCA2AEAE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C670-B6FA-4B31-87B3-401BB7ACF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1321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5D2-3899-4E38-AAF7-0EBCCA2AEAE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C670-B6FA-4B31-87B3-401BB7ACF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94713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5D2-3899-4E38-AAF7-0EBCCA2AEAE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C670-B6FA-4B31-87B3-401BB7ACF319}" type="slidenum">
              <a:rPr lang="en-US" smtClean="0"/>
              <a:t>‹#›</a:t>
            </a:fld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57210416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5D2-3899-4E38-AAF7-0EBCCA2AEAE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C670-B6FA-4B31-87B3-401BB7ACF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239451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5D2-3899-4E38-AAF7-0EBCCA2AEAE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C670-B6FA-4B31-87B3-401BB7ACF319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30839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5D2-3899-4E38-AAF7-0EBCCA2AEAE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C670-B6FA-4B31-87B3-401BB7ACF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47609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5D2-3899-4E38-AAF7-0EBCCA2AEAE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C670-B6FA-4B31-87B3-401BB7ACF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194640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5D2-3899-4E38-AAF7-0EBCCA2AEAE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C670-B6FA-4B31-87B3-401BB7ACF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5046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5D2-3899-4E38-AAF7-0EBCCA2AEAE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C670-B6FA-4B31-87B3-401BB7ACF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6875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5D2-3899-4E38-AAF7-0EBCCA2AEAE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C670-B6FA-4B31-87B3-401BB7ACF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123152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5D2-3899-4E38-AAF7-0EBCCA2AEAE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C670-B6FA-4B31-87B3-401BB7ACF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5516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5D2-3899-4E38-AAF7-0EBCCA2AEAE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C670-B6FA-4B31-87B3-401BB7ACF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134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5D2-3899-4E38-AAF7-0EBCCA2AEAE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C670-B6FA-4B31-87B3-401BB7ACF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45377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5D2-3899-4E38-AAF7-0EBCCA2AEAE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C670-B6FA-4B31-87B3-401BB7ACF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317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5D2-3899-4E38-AAF7-0EBCCA2AEAE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C670-B6FA-4B31-87B3-401BB7ACF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91700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3A75D2-3899-4E38-AAF7-0EBCCA2AEAE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9AC670-B6FA-4B31-87B3-401BB7ACF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8257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3A75D2-3899-4E38-AAF7-0EBCCA2AEAE3}" type="datetimeFigureOut">
              <a:rPr lang="en-US" smtClean="0"/>
              <a:t>4/14/2022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449AC670-B6FA-4B31-87B3-401BB7ACF31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30570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M4ALRY5LyBM&amp;t=87s" TargetMode="External"/><Relationship Id="rId2" Type="http://schemas.openxmlformats.org/officeDocument/2006/relationships/hyperlink" Target="https://www.centervention.com/social-emotional-learning-activities/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file:///C:\Users\Owner\Downloads\Lynyrd%20Skynyrd%20-%20Sweet%20Home%20Alabama.mp3" TargetMode="External"/><Relationship Id="rId7" Type="http://schemas.openxmlformats.org/officeDocument/2006/relationships/hyperlink" Target="http://www.flickr.com/photos/methodshop/6021227717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g"/><Relationship Id="rId5" Type="http://schemas.openxmlformats.org/officeDocument/2006/relationships/hyperlink" Target="http://www.allwhitebackground.com/music-background.html" TargetMode="External"/><Relationship Id="rId4" Type="http://schemas.openxmlformats.org/officeDocument/2006/relationships/image" Target="../media/image18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fpblog.fountasandpinnell.com/what-are-book-clubs" TargetMode="External"/><Relationship Id="rId2" Type="http://schemas.openxmlformats.org/officeDocument/2006/relationships/hyperlink" Target="http://celi.olemiss.edu/wp-content/uploads/sites/7/2014/01/StrategiesVocabulary-080808.pdf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iles.eric.ed.gov/fulltext/ED544614.pdf" TargetMode="External"/><Relationship Id="rId4" Type="http://schemas.openxmlformats.org/officeDocument/2006/relationships/hyperlink" Target="http://digitalcommons.nl.edu/ie/vol7/iss1/4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D39E3-BEC9-47E4-AB20-215A6A6FC6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92075" y="661886"/>
            <a:ext cx="8915399" cy="2262781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LITERACY ENRICHMENT PD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READY, SET, GO!! 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PART 2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EEA01D4-BB79-4C72-A22D-AC6847AB5FB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999641" y="3334224"/>
            <a:ext cx="5659243" cy="1086439"/>
          </a:xfrm>
        </p:spPr>
        <p:txBody>
          <a:bodyPr>
            <a:normAutofit fontScale="92500" lnSpcReduction="10000"/>
          </a:bodyPr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Presented by </a:t>
            </a:r>
          </a:p>
          <a:p>
            <a:pPr algn="ctr"/>
            <a:r>
              <a:rPr lang="en-US" dirty="0">
                <a:latin typeface="Book Antiqua" panose="02040602050305030304" pitchFamily="18" charset="0"/>
              </a:rPr>
              <a:t>Theresa Slaughter, Literacy Enrichment Coach</a:t>
            </a:r>
          </a:p>
          <a:p>
            <a:pPr algn="ctr"/>
            <a:r>
              <a:rPr lang="en-US" dirty="0">
                <a:latin typeface="Book Antiqua" panose="02040602050305030304" pitchFamily="18" charset="0"/>
              </a:rPr>
              <a:t>April 14, 2022</a:t>
            </a:r>
          </a:p>
        </p:txBody>
      </p:sp>
      <p:pic>
        <p:nvPicPr>
          <p:cNvPr id="1026" name="Picture 2" descr="Storytime at a library">
            <a:extLst>
              <a:ext uri="{FF2B5EF4-FFF2-40B4-BE49-F238E27FC236}">
                <a16:creationId xmlns:a16="http://schemas.microsoft.com/office/drawing/2014/main" id="{6D317EA1-82C0-4869-B090-8B208B1C19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923" y="4712593"/>
            <a:ext cx="2617125" cy="19628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More than a summer camp: academic and cultural enrichment program |  Education | newsoforange.com">
            <a:extLst>
              <a:ext uri="{FF2B5EF4-FFF2-40B4-BE49-F238E27FC236}">
                <a16:creationId xmlns:a16="http://schemas.microsoft.com/office/drawing/2014/main" id="{55E70D65-15A8-4450-8D5A-039AE22CF6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74786" y="4726942"/>
            <a:ext cx="2908954" cy="19341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ummer Enrichment Program sees changes | Local | columbustelegram.com">
            <a:extLst>
              <a:ext uri="{FF2B5EF4-FFF2-40B4-BE49-F238E27FC236}">
                <a16:creationId xmlns:a16="http://schemas.microsoft.com/office/drawing/2014/main" id="{5C7A4A90-DE9D-48E7-8A18-3F105F3450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7885" y="4726942"/>
            <a:ext cx="2858166" cy="19054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7DAD7577-F61F-4E8D-A4AC-E17E9F868164}"/>
              </a:ext>
            </a:extLst>
          </p:cNvPr>
          <p:cNvSpPr txBox="1">
            <a:spLocks/>
          </p:cNvSpPr>
          <p:nvPr/>
        </p:nvSpPr>
        <p:spPr>
          <a:xfrm>
            <a:off x="9432105" y="6492875"/>
            <a:ext cx="261712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>
                <a:solidFill>
                  <a:schemeClr val="tx1"/>
                </a:solidFill>
                <a:latin typeface="Calibri" panose="020F0502020204030204"/>
              </a:rPr>
              <a:t>In collaboration with SPPG, &amp; Dept. of Education (21 CCLC)</a:t>
            </a:r>
          </a:p>
        </p:txBody>
      </p:sp>
    </p:spTree>
    <p:extLst>
      <p:ext uri="{BB962C8B-B14F-4D97-AF65-F5344CB8AC3E}">
        <p14:creationId xmlns:p14="http://schemas.microsoft.com/office/powerpoint/2010/main" val="8183065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23FEFE-5A73-488A-9964-C30513909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5615" y="326796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BENEFITS of a </a:t>
            </a:r>
            <a:b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4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 CLUB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157C1E6-AB98-4860-B786-CDE8967A386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02787" y="2428940"/>
            <a:ext cx="9603275" cy="3819460"/>
          </a:xfrm>
        </p:spPr>
        <p:txBody>
          <a:bodyPr>
            <a:norm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Kids are able to practice and master Literacy skills (read, write, comprehension [discussion])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Encourages a positive attitude toward reading; forms a deeper appreciation and understanding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Promotes different perspectives on the approach to reading</a:t>
            </a: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Develops and grows kids’ inquiry and </a:t>
            </a:r>
            <a:r>
              <a:rPr lang="en-US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thinking skills </a:t>
            </a:r>
          </a:p>
          <a:p>
            <a:pPr marL="0" indent="0"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72567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A331E1-0322-44C5-9FB9-B0A7D45D76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61006" y="560895"/>
            <a:ext cx="9603275" cy="1049235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LESSON (UNIT) PLAN PROCESS</a:t>
            </a:r>
            <a:br>
              <a:rPr lang="en-US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Chapter Books and/or Graphic Novels</a:t>
            </a:r>
            <a:b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8748EA-2E68-4BE2-BACE-7E99B1ED78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938746"/>
            <a:ext cx="10515600" cy="4358359"/>
          </a:xfrm>
        </p:spPr>
        <p:txBody>
          <a:bodyPr>
            <a:normAutofit lnSpcReduction="1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Looking at the title and the book cover, what are some themes or topics that jump out at you?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What are some questions you can ask in regards to the title/book cover?     These are the Before Reading discussion questions.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Research – Utilizing the Internet, search for comprehension questions for your book.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Feel free to read the book and come up with your own questions.</a:t>
            </a:r>
          </a:p>
          <a:p>
            <a:pPr marL="457200" indent="-457200">
              <a:buFont typeface="+mj-lt"/>
              <a:buAutoNum type="arabicPeriod"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Connection Activity – What are some activities that you can pull out of the book to make the “connection.” Think of at least 2-3 activities, fieldtrips, and/or community partners.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Feel free to utilize the Internet for activities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1397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244B95-83A9-49B4-928A-FF68316369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554486"/>
            <a:ext cx="8596668" cy="1320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Book Club Chicken Soup </a:t>
            </a:r>
            <a:br>
              <a:rPr lang="en-US" dirty="0"/>
            </a:br>
            <a:r>
              <a:rPr lang="en-US" dirty="0"/>
              <a:t>SEL Lesson: Being Kind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932053C-FDB1-4931-BBAF-784E54A145B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336845"/>
            <a:ext cx="4780786" cy="3704515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dirty="0"/>
              <a:t> </a:t>
            </a:r>
            <a:r>
              <a:rPr lang="en-US" b="1" dirty="0"/>
              <a:t>Delivery of Lesson</a:t>
            </a:r>
            <a:br>
              <a:rPr lang="en-US" dirty="0"/>
            </a:br>
            <a:r>
              <a:rPr lang="en-US" dirty="0"/>
              <a:t>-- Vocabulary Builders</a:t>
            </a:r>
            <a:br>
              <a:rPr lang="en-US" dirty="0"/>
            </a:br>
            <a:r>
              <a:rPr lang="en-US" dirty="0"/>
              <a:t>-- Group Discussion</a:t>
            </a:r>
            <a:br>
              <a:rPr lang="en-US" dirty="0"/>
            </a:br>
            <a:r>
              <a:rPr lang="en-US" dirty="0"/>
              <a:t>-- Checking for Understanding (writing and/or verbal)</a:t>
            </a:r>
            <a:br>
              <a:rPr lang="en-US" dirty="0"/>
            </a:br>
            <a:r>
              <a:rPr lang="en-US" dirty="0"/>
              <a:t>-- Various Connection Activities</a:t>
            </a:r>
            <a:br>
              <a:rPr lang="en-US" dirty="0"/>
            </a:br>
            <a:endParaRPr lang="en-US" dirty="0"/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Gratitude and Acts of Kindness</a:t>
            </a:r>
            <a:br>
              <a:rPr lang="en-US" dirty="0"/>
            </a:br>
            <a:r>
              <a:rPr lang="en-US" dirty="0"/>
              <a:t> </a:t>
            </a:r>
            <a:r>
              <a:rPr lang="en-US" u="sng" dirty="0">
                <a:hlinkClick r:id="rId2"/>
              </a:rPr>
              <a:t>https://www.centervention.com/social-emotional-learning-activities/</a:t>
            </a:r>
            <a:br>
              <a:rPr lang="en-US" u="sng" dirty="0"/>
            </a:br>
            <a:endParaRPr lang="en-US" u="sng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55BB31-BDD1-4273-B6A4-26A2CB67A75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758400" y="2106066"/>
            <a:ext cx="4184034" cy="388077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Storybooks</a:t>
            </a:r>
            <a:br>
              <a:rPr lang="en-US" b="1" dirty="0"/>
            </a:br>
            <a:br>
              <a:rPr lang="en-US" dirty="0"/>
            </a:br>
            <a:r>
              <a:rPr lang="en-US" dirty="0"/>
              <a:t>-- </a:t>
            </a:r>
            <a:r>
              <a:rPr lang="en-US" i="1" dirty="0"/>
              <a:t>At School – Kindness Starts with You</a:t>
            </a:r>
            <a:r>
              <a:rPr lang="en-US" dirty="0"/>
              <a:t> by Jacquelyn Stagg</a:t>
            </a:r>
            <a:br>
              <a:rPr lang="en-US" dirty="0"/>
            </a:br>
            <a:r>
              <a:rPr lang="en-US" dirty="0"/>
              <a:t>-- </a:t>
            </a:r>
            <a:r>
              <a:rPr lang="en-US" i="1" dirty="0"/>
              <a:t>Listening with my Heart: a story of kindness and self-compassion</a:t>
            </a:r>
            <a:r>
              <a:rPr lang="en-US" dirty="0"/>
              <a:t> by Gabi Garcia and Ying Hui Tan</a:t>
            </a:r>
          </a:p>
          <a:p>
            <a:pPr>
              <a:buFont typeface="Wingdings" panose="05000000000000000000" pitchFamily="2" charset="2"/>
              <a:buChar char="v"/>
            </a:pPr>
            <a:r>
              <a:rPr lang="en-US" b="1" dirty="0"/>
              <a:t>Connection Activity </a:t>
            </a:r>
            <a:br>
              <a:rPr lang="en-US" u="sng" dirty="0"/>
            </a:br>
            <a:r>
              <a:rPr lang="en-US" u="sng" dirty="0">
                <a:hlinkClick r:id="rId3"/>
              </a:rPr>
              <a:t>https://www.youtube.com/watch?v=M4ALRY5LyBM&amp;t=87s</a:t>
            </a:r>
            <a:r>
              <a:rPr lang="en-US" u="sng" dirty="0"/>
              <a:t> </a:t>
            </a:r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223384F-5AF1-4552-86EB-1359C3418F29}"/>
              </a:ext>
            </a:extLst>
          </p:cNvPr>
          <p:cNvSpPr txBox="1"/>
          <p:nvPr/>
        </p:nvSpPr>
        <p:spPr>
          <a:xfrm>
            <a:off x="2249566" y="5749516"/>
            <a:ext cx="5942328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What “Random Acts of Kindness” can your program do within the community?</a:t>
            </a:r>
          </a:p>
          <a:p>
            <a:endParaRPr lang="en-US" dirty="0"/>
          </a:p>
        </p:txBody>
      </p:sp>
      <p:pic>
        <p:nvPicPr>
          <p:cNvPr id="1026" name="Picture 2" descr="Paperback Chicken Soup for the Kid's Soul 2: Read-Aloud or Read-Alone Character-Building Stories for Kids Ages 6-10 Book">
            <a:extLst>
              <a:ext uri="{FF2B5EF4-FFF2-40B4-BE49-F238E27FC236}">
                <a16:creationId xmlns:a16="http://schemas.microsoft.com/office/drawing/2014/main" id="{E55098F8-2CCC-4391-9C16-10922546B9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79" y="323705"/>
            <a:ext cx="1306059" cy="2031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9458004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83BC6932-C7F6-4DCF-A001-0A5B1F374A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US" dirty="0"/>
              <a:t>Nat Enough by Maria </a:t>
            </a:r>
            <a:r>
              <a:rPr lang="en-US" dirty="0" err="1"/>
              <a:t>Scrivan</a:t>
            </a:r>
            <a:br>
              <a:rPr lang="en-US" dirty="0"/>
            </a:br>
            <a:r>
              <a:rPr lang="en-US" dirty="0"/>
              <a:t>Theme: </a:t>
            </a:r>
            <a:r>
              <a:rPr lang="en-US" b="1" dirty="0"/>
              <a:t>Self-Awareness</a:t>
            </a:r>
            <a:br>
              <a:rPr lang="en-US" dirty="0"/>
            </a:br>
            <a:endParaRPr lang="en-US" dirty="0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F6EFADAB-5A7F-4E2F-890E-33DDFDDFA7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6349108" cy="460597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Natalie has never felt that she's enough -- athletic enough, stylish enough, or talented enough. And on the first day of middle school, Natalie discovers that things are worse than she thought -- now she's not even </a:t>
            </a:r>
            <a:r>
              <a:rPr lang="en-US" i="1" dirty="0"/>
              <a:t>cool enough</a:t>
            </a:r>
            <a:r>
              <a:rPr lang="en-US" dirty="0"/>
              <a:t> for her best friend, Lily! As Natalie tries to get her best friend back, she learns more about her true self and natural talents. </a:t>
            </a:r>
            <a:br>
              <a:rPr lang="en-US" dirty="0"/>
            </a:br>
            <a:endParaRPr lang="en-US" dirty="0"/>
          </a:p>
          <a:p>
            <a:r>
              <a:rPr lang="en-US" i="1" dirty="0"/>
              <a:t>Connection Activity: </a:t>
            </a:r>
            <a:br>
              <a:rPr lang="en-US" i="1" dirty="0"/>
            </a:br>
            <a:br>
              <a:rPr lang="en-US" i="1" dirty="0"/>
            </a:br>
            <a:r>
              <a:rPr lang="en-US" dirty="0"/>
              <a:t>-- look carefully at your reflection, then ask yourself: </a:t>
            </a:r>
            <a:r>
              <a:rPr lang="en-US" b="1" dirty="0"/>
              <a:t>What do I see that makes me unique from others?</a:t>
            </a:r>
            <a:br>
              <a:rPr lang="en-US" b="1" dirty="0"/>
            </a:br>
            <a:r>
              <a:rPr lang="en-US" b="1" dirty="0"/>
              <a:t> </a:t>
            </a:r>
            <a:br>
              <a:rPr lang="en-US" b="1" dirty="0"/>
            </a:br>
            <a:r>
              <a:rPr lang="en-US" b="1" dirty="0"/>
              <a:t>-- </a:t>
            </a:r>
            <a:r>
              <a:rPr lang="en-US" dirty="0"/>
              <a:t>write down 3-5 positive affirmations about your uniqueness.</a:t>
            </a:r>
            <a:br>
              <a:rPr lang="en-US" dirty="0"/>
            </a:br>
            <a:endParaRPr lang="en-US" dirty="0"/>
          </a:p>
        </p:txBody>
      </p:sp>
      <p:pic>
        <p:nvPicPr>
          <p:cNvPr id="1026" name="Picture 2" descr="https://images-na.ssl-images-amazon.com/images/I/41-CbhhLh2L._SX342_BO1,204,203,200_.jpg">
            <a:extLst>
              <a:ext uri="{FF2B5EF4-FFF2-40B4-BE49-F238E27FC236}">
                <a16:creationId xmlns:a16="http://schemas.microsoft.com/office/drawing/2014/main" id="{705E9495-C6F9-4495-ACF4-1E7054C1F4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142" y="2160588"/>
            <a:ext cx="2535081" cy="27843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68762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B8EB5D2-E3BB-4BD7-96B3-8BB99170D7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3342" y="280779"/>
            <a:ext cx="8825659" cy="70696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/>
              <a:t>JUST FOR FUN</a:t>
            </a:r>
            <a:br>
              <a:rPr lang="en-US" dirty="0"/>
            </a:br>
            <a:r>
              <a:rPr lang="en-US" dirty="0"/>
              <a:t>NAME THAT MOVIE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E73DD46-4257-4BE1-886E-5465EFEF9BB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68960" y="1809946"/>
            <a:ext cx="10553137" cy="4474380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Music sometimes makes the movie.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Smash Mouth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Lowrider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“Axle Foley”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George Thorogood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&amp; the Destroyers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AC/DC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Sam the Sham &amp; the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Pharoahs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Harry Belafonte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  <a:hlinkClick r:id="rId3" action="ppaction://hlinkfile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Pharrell Williams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7D9CF5FC-C3F1-4A34-A734-A4A10858680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837473B0-CC2E-450A-ABE3-18F120FF3D39}">
                <a1611:picAttrSrcUrl xmlns:a1611="http://schemas.microsoft.com/office/drawing/2016/11/main" r:id="rId5"/>
              </a:ext>
            </a:extLst>
          </a:blip>
          <a:stretch>
            <a:fillRect/>
          </a:stretch>
        </p:blipFill>
        <p:spPr>
          <a:xfrm>
            <a:off x="4322504" y="2812100"/>
            <a:ext cx="3356293" cy="188791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C5FFCDB4-70D8-4298-B60A-E7B2FF27FCC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7795967" y="4047136"/>
            <a:ext cx="2479040" cy="24790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9889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6B60CE-3C68-4DC4-A85D-13C47B38A8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7334" y="344078"/>
            <a:ext cx="8596668" cy="1320800"/>
          </a:xfrm>
        </p:spPr>
        <p:txBody>
          <a:bodyPr>
            <a:normAutofit/>
          </a:bodyPr>
          <a:lstStyle/>
          <a:p>
            <a:pPr algn="ctr"/>
            <a:r>
              <a:rPr lang="en-US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WORKS CITED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3319ED-AC3F-4F56-92DF-5626A0917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02557"/>
            <a:ext cx="9258518" cy="4911365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Black Hills Special Services Cooperative (BHSSC). (2006).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Target: Strategies to build student vocabularies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http://celi.olemiss.edu/wp-content/uploads/sites/7/2014/01/StrategiesVocabulary-080808.pdf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Fountas and Pinnell Literacy. (2021).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are book clubs?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https://fpblog.fountasandpinnell.com/what-are-book-clubs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Petrich, N. R. ().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Book clubs: Conversations inspiring community.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i.e.: inquiry in education, 7(1) Article 4. Retrieved from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http://digitalcommons.nl.edu/ie/vol7/iss1/4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Stone, B. and Urquhart, V. (2008).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Remove limits to learning with systematic vocabulary instruction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McREL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b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Retrieved April 5, 2021 from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https://files.eric.ed.gov/fulltext/ED544614.pdf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166322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6C242320-D622-4F41-A249-D6791E98C87F}"/>
              </a:ext>
            </a:extLst>
          </p:cNvPr>
          <p:cNvSpPr/>
          <p:nvPr/>
        </p:nvSpPr>
        <p:spPr>
          <a:xfrm>
            <a:off x="558653" y="2391818"/>
            <a:ext cx="9480223" cy="3785652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In the Chat Box </a:t>
            </a:r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tell us:</a:t>
            </a:r>
          </a:p>
          <a:p>
            <a:pPr algn="ctr"/>
            <a:r>
              <a:rPr lang="en-US" sz="6000" b="1" cap="none" spc="0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tx1"/>
                </a:solidFill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Name, Organization, </a:t>
            </a:r>
          </a:p>
          <a:p>
            <a:pPr algn="ctr"/>
            <a:r>
              <a:rPr lang="en-US" sz="60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bg1">
                      <a:lumMod val="50000"/>
                    </a:schemeClr>
                  </a:outerShdw>
                </a:effectLst>
                <a:latin typeface="Book Antiqua" panose="02040602050305030304" pitchFamily="18" charset="0"/>
              </a:rPr>
              <a:t>3 words describing your favorite color.</a:t>
            </a:r>
            <a:endParaRPr lang="en-US" sz="6000" b="1" cap="none" spc="0" dirty="0">
              <a:ln w="9525">
                <a:solidFill>
                  <a:schemeClr val="bg1"/>
                </a:solidFill>
                <a:prstDash val="solid"/>
              </a:ln>
              <a:solidFill>
                <a:schemeClr val="tx1"/>
              </a:solidFill>
              <a:effectLst>
                <a:outerShdw blurRad="12700" dist="38100" dir="2700000" algn="tl" rotWithShape="0">
                  <a:schemeClr val="bg1">
                    <a:lumMod val="50000"/>
                  </a:schemeClr>
                </a:outerShdw>
              </a:effectLst>
              <a:latin typeface="Book Antiqua" panose="02040602050305030304" pitchFamily="18" charset="0"/>
            </a:endParaRPr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743DFD3-A0C1-438C-B983-26383591A9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33438" y="593657"/>
            <a:ext cx="6930655" cy="1325563"/>
          </a:xfrm>
        </p:spPr>
        <p:txBody>
          <a:bodyPr>
            <a:normAutofit/>
          </a:bodyPr>
          <a:lstStyle/>
          <a:p>
            <a:pPr algn="ctr"/>
            <a:r>
              <a:rPr lang="en-US" sz="4800" b="1" dirty="0">
                <a:latin typeface="Book Antiqua" panose="02040602050305030304" pitchFamily="18" charset="0"/>
              </a:rPr>
              <a:t>AS YOU JOIN…</a:t>
            </a:r>
          </a:p>
        </p:txBody>
      </p:sp>
      <p:pic>
        <p:nvPicPr>
          <p:cNvPr id="1028" name="Picture 4" descr="New Blogging Series About Chatbots | The Oracle Mobile Platform Blog">
            <a:extLst>
              <a:ext uri="{FF2B5EF4-FFF2-40B4-BE49-F238E27FC236}">
                <a16:creationId xmlns:a16="http://schemas.microsoft.com/office/drawing/2014/main" id="{9EAD309D-50F6-477C-B395-F51F92CD9F3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271887"/>
            <a:ext cx="1798161" cy="17981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32166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9DDE5D-0653-4629-9E49-D4D8EA76A8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49062"/>
            <a:ext cx="8683487" cy="1325563"/>
          </a:xfrm>
        </p:spPr>
        <p:txBody>
          <a:bodyPr>
            <a:normAutofit/>
          </a:bodyPr>
          <a:lstStyle/>
          <a:p>
            <a:pPr algn="ctr"/>
            <a:r>
              <a:rPr lang="en-US" sz="4000" b="1" dirty="0">
                <a:latin typeface="Book Antiqua" panose="02040602050305030304" pitchFamily="18" charset="0"/>
                <a:cs typeface="Times New Roman" panose="02020603050405020304" pitchFamily="18" charset="0"/>
              </a:rPr>
              <a:t>HOUSE KEEPING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273C24-B0DD-43B7-A66C-CCE335C2803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1469" y="2106236"/>
            <a:ext cx="9220200" cy="3455579"/>
          </a:xfrm>
        </p:spPr>
        <p:txBody>
          <a:bodyPr>
            <a:normAutofit fontScale="47500" lnSpcReduction="20000"/>
          </a:bodyPr>
          <a:lstStyle/>
          <a:p>
            <a:pPr fontAlgn="base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Encourage </a:t>
            </a:r>
            <a:r>
              <a:rPr lang="en-US" sz="51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participation</a:t>
            </a:r>
            <a: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5100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(camera, chat box, discussions)</a:t>
            </a:r>
            <a: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b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endParaRPr lang="en-US" sz="510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fontAlgn="base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Add your </a:t>
            </a:r>
            <a:r>
              <a:rPr lang="en-US" sz="51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name </a:t>
            </a:r>
            <a: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(</a:t>
            </a:r>
            <a:r>
              <a:rPr lang="en-US" sz="5100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this makes it more personal and easier to interact)</a:t>
            </a:r>
            <a:br>
              <a:rPr lang="en-US" sz="5100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endParaRPr lang="en-US" sz="510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fontAlgn="base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Utilize the </a:t>
            </a:r>
            <a:r>
              <a:rPr lang="en-US" sz="5100" b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chat box</a:t>
            </a:r>
            <a: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 </a:t>
            </a:r>
            <a:r>
              <a:rPr lang="en-US" sz="5100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(to connect with others or ask questions)</a:t>
            </a:r>
            <a:br>
              <a:rPr lang="en-US" sz="5100" i="1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</a:br>
            <a:endParaRPr lang="en-US" sz="5100" dirty="0">
              <a:solidFill>
                <a:schemeClr val="accent1">
                  <a:lumMod val="75000"/>
                </a:schemeClr>
              </a:solidFill>
              <a:latin typeface="Book Antiqua" panose="02040602050305030304" pitchFamily="18" charset="0"/>
            </a:endParaRPr>
          </a:p>
          <a:p>
            <a:pPr fontAlgn="base">
              <a:spcBef>
                <a:spcPts val="300"/>
              </a:spcBef>
              <a:spcAft>
                <a:spcPts val="500"/>
              </a:spcAft>
              <a:buFont typeface="Wingdings" panose="05000000000000000000" pitchFamily="2" charset="2"/>
              <a:buChar char="ü"/>
            </a:pPr>
            <a:r>
              <a:rPr lang="en-US" sz="5100" dirty="0">
                <a:solidFill>
                  <a:schemeClr val="accent1">
                    <a:lumMod val="75000"/>
                  </a:schemeClr>
                </a:solidFill>
                <a:latin typeface="Book Antiqua" panose="02040602050305030304" pitchFamily="18" charset="0"/>
              </a:rPr>
              <a:t>Need to step away momentarily? Use the toolbar to turn off video/sound</a:t>
            </a:r>
            <a:br>
              <a:rPr lang="en-US" sz="3500" dirty="0">
                <a:solidFill>
                  <a:schemeClr val="accent1">
                    <a:lumMod val="75000"/>
                  </a:schemeClr>
                </a:solidFill>
                <a:latin typeface="Arial" panose="020B0604020202020204" pitchFamily="34" charset="0"/>
              </a:rPr>
            </a:br>
            <a:endParaRPr lang="en-US" sz="3500" dirty="0">
              <a:solidFill>
                <a:schemeClr val="accent1">
                  <a:lumMod val="75000"/>
                </a:schemeClr>
              </a:solidFill>
              <a:latin typeface="Arial" panose="020B0604020202020204" pitchFamily="34" charset="0"/>
            </a:endParaRP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2050" name="Picture 2" descr="Video Conference. Woman At Home Chatting With Friends On Computer Screen,  Online Communication With Coworkers, Video Stock Vector - Illustration of  cyberspace, conversation: 194210126">
            <a:extLst>
              <a:ext uri="{FF2B5EF4-FFF2-40B4-BE49-F238E27FC236}">
                <a16:creationId xmlns:a16="http://schemas.microsoft.com/office/drawing/2014/main" id="{B154571B-F7C5-4E32-ADC9-596C663ED94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0472" y="4994565"/>
            <a:ext cx="4064984" cy="174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3399919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F6CB9B-AC79-4FFB-ACF5-55D911978C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0993223">
            <a:off x="113298" y="677000"/>
            <a:ext cx="7797362" cy="974103"/>
          </a:xfrm>
        </p:spPr>
        <p:txBody>
          <a:bodyPr>
            <a:normAutofit fontScale="90000"/>
          </a:bodyPr>
          <a:lstStyle/>
          <a:p>
            <a:r>
              <a:rPr lang="en-US" sz="4000" b="1" dirty="0">
                <a:latin typeface="Book Antiqua" panose="02040602050305030304" pitchFamily="18" charset="0"/>
              </a:rPr>
              <a:t>Library Summer Reading Programs</a:t>
            </a:r>
            <a:br>
              <a:rPr lang="en-US" dirty="0"/>
            </a:br>
            <a:endParaRPr lang="en-US" dirty="0"/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EEA9EBD1-EB7E-4AF6-8BD1-9B2FCB5100F6}"/>
              </a:ext>
            </a:extLst>
          </p:cNvPr>
          <p:cNvSpPr txBox="1">
            <a:spLocks/>
          </p:cNvSpPr>
          <p:nvPr/>
        </p:nvSpPr>
        <p:spPr>
          <a:xfrm rot="21159075">
            <a:off x="630325" y="4153121"/>
            <a:ext cx="9093463" cy="1099228"/>
          </a:xfrm>
          <a:prstGeom prst="rect">
            <a:avLst/>
          </a:prstGeom>
        </p:spPr>
        <p:txBody>
          <a:bodyPr vert="horz" lIns="91440" tIns="45720" rIns="91440" bIns="45720" rtlCol="0" anchor="t">
            <a:normAutofit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kern="1200">
                <a:solidFill>
                  <a:schemeClr val="accent1"/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b="1" dirty="0">
                <a:latin typeface="Book Antiqua" panose="02040602050305030304" pitchFamily="18" charset="0"/>
              </a:rPr>
              <a:t>Scholastic Summer Reading Programs</a:t>
            </a:r>
          </a:p>
          <a:p>
            <a:r>
              <a:rPr lang="en-US" b="1" dirty="0">
                <a:latin typeface="Book Antiqua" panose="02040602050305030304" pitchFamily="18" charset="0"/>
              </a:rPr>
              <a:t>(April – September)</a:t>
            </a:r>
          </a:p>
        </p:txBody>
      </p:sp>
      <p:pic>
        <p:nvPicPr>
          <p:cNvPr id="2050" name="Picture 2" descr="Our Collection – Waterbury Public Library, Waterbury Vermont">
            <a:extLst>
              <a:ext uri="{FF2B5EF4-FFF2-40B4-BE49-F238E27FC236}">
                <a16:creationId xmlns:a16="http://schemas.microsoft.com/office/drawing/2014/main" id="{B7FF9B6D-7A16-403E-9CD3-DF796C3A41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91165" y="1769354"/>
            <a:ext cx="3753990" cy="208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Most Popular Book Lists">
            <a:extLst>
              <a:ext uri="{FF2B5EF4-FFF2-40B4-BE49-F238E27FC236}">
                <a16:creationId xmlns:a16="http://schemas.microsoft.com/office/drawing/2014/main" id="{908D25EB-D9FF-4739-A7D6-786ACFF9BED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07290" y="4837647"/>
            <a:ext cx="3245857" cy="182710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96683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AE66E3BF-B0C0-47FC-A7E4-F76CEAF700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5773" y="228310"/>
            <a:ext cx="7691696" cy="1157402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LITERACY ENRICHMENT STATIONS 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15 - 30 MIN ROTATIONS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188EFD3-1267-4104-9190-17532378625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95927" y="1613626"/>
            <a:ext cx="4675694" cy="47023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Elementary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Site Word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Go Fish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Site </a:t>
            </a:r>
            <a:r>
              <a:rPr lang="en-US" sz="22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Memory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CVC activities (map, cap, tap) - word dominoes game; building w/blocks; flip books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Read selective short stories (Popcorn read w/partner) + 1</a:t>
            </a:r>
            <a:r>
              <a:rPr lang="en-US" sz="22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st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story check for understanding (grades 3-5)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 </a:t>
            </a:r>
            <a:b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PBS Learning Media, ABC Mouse, school ready programs, Reader Rabbit/Clue Finders?? </a:t>
            </a:r>
          </a:p>
        </p:txBody>
      </p:sp>
      <p:pic>
        <p:nvPicPr>
          <p:cNvPr id="1028" name="Picture 4" descr="DIY Printable CVC Rods with Phonetic Reading Blocks">
            <a:extLst>
              <a:ext uri="{FF2B5EF4-FFF2-40B4-BE49-F238E27FC236}">
                <a16:creationId xmlns:a16="http://schemas.microsoft.com/office/drawing/2014/main" id="{CAFDC60F-B3A3-4A4C-AA03-BE31001083B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21738" y="3277354"/>
            <a:ext cx="1374874" cy="13748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303F23E-38B9-4F56-8424-633E23D0DA4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14680" y="1613625"/>
            <a:ext cx="4967926" cy="4702333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Middle School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Writing prompts (cootie catcher) – If I Had a Million Dollars; If I Was Principal for the Day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CVC activities (flip, grip, trip); word dominoes game; building w/blocks; flip books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Builders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Technology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Critical thinking (math word problems, social skills, trivia/puzzles, etc.)</a:t>
            </a:r>
          </a:p>
          <a:p>
            <a:endParaRPr lang="en-US" dirty="0"/>
          </a:p>
        </p:txBody>
      </p:sp>
      <p:pic>
        <p:nvPicPr>
          <p:cNvPr id="1026" name="Picture 2" descr="How to Make a Paper Cootie Catcher - FeltMagnet">
            <a:extLst>
              <a:ext uri="{FF2B5EF4-FFF2-40B4-BE49-F238E27FC236}">
                <a16:creationId xmlns:a16="http://schemas.microsoft.com/office/drawing/2014/main" id="{19FB4E67-CDAC-445E-BC61-0FC8677DEA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73272" y="2092751"/>
            <a:ext cx="1069179" cy="10603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 descr="Reading Activity: Phonics Flip Book - Children's Books and Learning">
            <a:extLst>
              <a:ext uri="{FF2B5EF4-FFF2-40B4-BE49-F238E27FC236}">
                <a16:creationId xmlns:a16="http://schemas.microsoft.com/office/drawing/2014/main" id="{743F3399-9494-43DC-A83D-C0664F6D86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01333" y="4458878"/>
            <a:ext cx="1615683" cy="1169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358842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2E4CD-B309-4B4C-B085-B9ED84243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VOCABULARY Development &amp; BUILDING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4413C39-FA1F-46A7-8896-52E676A31B7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77334" y="2160588"/>
            <a:ext cx="4184035" cy="4381614"/>
          </a:xfrm>
        </p:spPr>
        <p:txBody>
          <a:bodyPr>
            <a:normAutofit fontScale="77500" lnSpcReduction="20000"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According to research, knowledge is stored in 2 forms: 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linguistic (words, phrases, statements)</a:t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nonlinguistic (pictures that physical sensations like smell, taste, touch, kinesthetic association, and sound) 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Word exposure – broadens vocabulary, allows for kids to create meaning, connecting to prior knowledge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Proficient in areas in listening, speaking, reading, and writing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  <a:sym typeface="Wingdings" panose="05000000000000000000" pitchFamily="2" charset="2"/>
              </a:rPr>
              <a:t> Literacy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3841EF6-4A2B-4872-B1BD-CBEA5DE2341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542456" y="2160588"/>
            <a:ext cx="4459383" cy="4202505"/>
          </a:xfrm>
        </p:spPr>
        <p:txBody>
          <a:bodyPr>
            <a:no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Deliverance of vocabulary based on grade, classroom, or group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-- discussion and/or writing assignment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Graphic organizers, vocabulary journals, word wall (mobile)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Done before an activity/lesson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discuss the word, provide a definition, give examples </a:t>
            </a:r>
          </a:p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Done to build meaning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--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Dolch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&amp; Fry’s site word list; spelling list; DIY list; games (Scrabble, Boggle, etc.)</a:t>
            </a:r>
          </a:p>
        </p:txBody>
      </p:sp>
    </p:spTree>
    <p:extLst>
      <p:ext uri="{BB962C8B-B14F-4D97-AF65-F5344CB8AC3E}">
        <p14:creationId xmlns:p14="http://schemas.microsoft.com/office/powerpoint/2010/main" val="2966466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B3A62-2B88-427B-A681-259A0B10D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VOCABULARY BUILDERS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3865DEE7-1E6B-4EC0-8A43-79582E37FD4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7334" y="1623261"/>
            <a:ext cx="6273939" cy="4909514"/>
          </a:xfrm>
        </p:spPr>
        <p:txBody>
          <a:bodyPr>
            <a:normAutofit lnSpcReduction="10000"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[Grades 3+] Choose 3 words </a:t>
            </a:r>
            <a:r>
              <a:rPr lang="en-US" i="1" dirty="0">
                <a:latin typeface="Book Antiqua" panose="02040602050305030304" pitchFamily="18" charset="0"/>
              </a:rPr>
              <a:t>(method, motion, government, captain, city) 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Using a dictionary find the following – 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-- definition 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-- word pronunciation 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-- 2 synonyms, 2 antonyms </a:t>
            </a:r>
            <a:br>
              <a:rPr lang="en-US" dirty="0">
                <a:latin typeface="Book Antiqua" panose="02040602050305030304" pitchFamily="18" charset="0"/>
              </a:rPr>
            </a:br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[K-2] Staff will choose 3 words to discuss w/group </a:t>
            </a:r>
            <a:r>
              <a:rPr lang="en-US" i="1" dirty="0">
                <a:latin typeface="Book Antiqua" panose="02040602050305030304" pitchFamily="18" charset="0"/>
              </a:rPr>
              <a:t>(city, place, number, name, map)</a:t>
            </a:r>
            <a:br>
              <a:rPr lang="en-US" i="1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-- say and spell the word (write out on board)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-- discuss definition providing examples  </a:t>
            </a:r>
            <a:br>
              <a:rPr lang="en-US" dirty="0">
                <a:latin typeface="Book Antiqua" panose="02040602050305030304" pitchFamily="18" charset="0"/>
              </a:rPr>
            </a:br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[K-12] Before a Lesson 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-- discuss</a:t>
            </a:r>
            <a:r>
              <a:rPr lang="en-US" i="1" dirty="0">
                <a:latin typeface="Book Antiqua" panose="02040602050305030304" pitchFamily="18" charset="0"/>
              </a:rPr>
              <a:t> </a:t>
            </a:r>
            <a:r>
              <a:rPr lang="en-US" dirty="0">
                <a:latin typeface="Book Antiqua" panose="02040602050305030304" pitchFamily="18" charset="0"/>
              </a:rPr>
              <a:t>the word, definitions, and provide examples 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i="1" dirty="0">
                <a:latin typeface="Book Antiqua" panose="02040602050305030304" pitchFamily="18" charset="0"/>
              </a:rPr>
              <a:t>-- Ex. </a:t>
            </a:r>
            <a:r>
              <a:rPr lang="en-US" u="sng" dirty="0">
                <a:latin typeface="Book Antiqua" panose="02040602050305030304" pitchFamily="18" charset="0"/>
              </a:rPr>
              <a:t>parts of a story </a:t>
            </a:r>
            <a:r>
              <a:rPr lang="en-US" dirty="0">
                <a:latin typeface="Book Antiqua" panose="02040602050305030304" pitchFamily="18" charset="0"/>
              </a:rPr>
              <a:t>(characters, setting, plot, conflict and resolution); </a:t>
            </a:r>
            <a:r>
              <a:rPr lang="en-US" u="sng" dirty="0">
                <a:latin typeface="Book Antiqua" panose="02040602050305030304" pitchFamily="18" charset="0"/>
              </a:rPr>
              <a:t>lava lamps </a:t>
            </a:r>
            <a:r>
              <a:rPr lang="en-US" dirty="0">
                <a:latin typeface="Book Antiqua" panose="02040602050305030304" pitchFamily="18" charset="0"/>
              </a:rPr>
              <a:t>(density, states of matter, water/carbon dioxide)</a:t>
            </a:r>
            <a:br>
              <a:rPr lang="en-US" i="1" dirty="0">
                <a:latin typeface="Book Antiqua" panose="02040602050305030304" pitchFamily="18" charset="0"/>
              </a:rPr>
            </a:br>
            <a:endParaRPr lang="en-US" dirty="0">
              <a:latin typeface="Book Antiqua" panose="02040602050305030304" pitchFamily="18" charset="0"/>
            </a:endParaRPr>
          </a:p>
        </p:txBody>
      </p:sp>
      <p:pic>
        <p:nvPicPr>
          <p:cNvPr id="4" name="Picture 2" descr="English Tutoring Services | Reading, Writing &amp;amp; English Tutors">
            <a:extLst>
              <a:ext uri="{FF2B5EF4-FFF2-40B4-BE49-F238E27FC236}">
                <a16:creationId xmlns:a16="http://schemas.microsoft.com/office/drawing/2014/main" id="{BF1B25AA-0083-4C73-9120-C8D8CCA0A0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042" y="2092751"/>
            <a:ext cx="3374796" cy="31419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5683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6432D4-B5CE-4C63-9D61-4A8EBFB862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LITERACY KITS: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Program &amp; Family Literacy Night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360FFD6-EAFF-4C7D-8A62-32CA47C5142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Grouping:  large group; small group (3-4 kids/group)   </a:t>
            </a:r>
          </a:p>
          <a:p>
            <a:r>
              <a:rPr lang="en-US" dirty="0">
                <a:latin typeface="Book Antiqua" panose="02040602050305030304" pitchFamily="18" charset="0"/>
              </a:rPr>
              <a:t>Time frame:  20 – 45 minutes; days will vary depending on book </a:t>
            </a:r>
          </a:p>
          <a:p>
            <a:r>
              <a:rPr lang="en-US" dirty="0">
                <a:latin typeface="Book Antiqua" panose="02040602050305030304" pitchFamily="18" charset="0"/>
              </a:rPr>
              <a:t>Purpose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-- Participants will be able to identify vocabulary words within the story. 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-- Participants will be able to display connections from their world to the outside world.</a:t>
            </a:r>
            <a:r>
              <a:rPr lang="en-US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C42FA22D-C037-4738-A71D-02DE72B11E4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089969" y="2160589"/>
            <a:ext cx="4689297" cy="4475881"/>
          </a:xfrm>
        </p:spPr>
        <p:txBody>
          <a:bodyPr>
            <a:normAutofit/>
          </a:bodyPr>
          <a:lstStyle/>
          <a:p>
            <a:r>
              <a:rPr lang="en-US" i="1" dirty="0">
                <a:latin typeface="Book Antiqua" panose="02040602050305030304" pitchFamily="18" charset="0"/>
              </a:rPr>
              <a:t>Directions</a:t>
            </a:r>
            <a:r>
              <a:rPr lang="en-US" dirty="0">
                <a:latin typeface="Book Antiqua" panose="02040602050305030304" pitchFamily="18" charset="0"/>
              </a:rPr>
              <a:t> [</a:t>
            </a:r>
            <a:r>
              <a:rPr lang="en-US" i="1" dirty="0">
                <a:latin typeface="Book Antiqua" panose="02040602050305030304" pitchFamily="18" charset="0"/>
              </a:rPr>
              <a:t>literacy kit instructions]</a:t>
            </a:r>
            <a:br>
              <a:rPr lang="en-US" i="1" dirty="0">
                <a:latin typeface="Book Antiqua" panose="02040602050305030304" pitchFamily="18" charset="0"/>
              </a:rPr>
            </a:b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Staff will decide whether to do activities as a whole group or divide group into smaller groups (preferred method).</a:t>
            </a:r>
            <a:br>
              <a:rPr lang="en-US" dirty="0">
                <a:latin typeface="Book Antiqua" panose="02040602050305030304" pitchFamily="18" charset="0"/>
              </a:rPr>
            </a:b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Before reading selected story go over any vocabulary words giving examples as needed.</a:t>
            </a:r>
            <a:endParaRPr lang="en-US" i="1" dirty="0">
              <a:latin typeface="Book Antiqua" panose="02040602050305030304" pitchFamily="18" charset="0"/>
            </a:endParaRPr>
          </a:p>
          <a:p>
            <a:endParaRPr lang="en-US" dirty="0"/>
          </a:p>
        </p:txBody>
      </p:sp>
      <p:pic>
        <p:nvPicPr>
          <p:cNvPr id="1026" name="Picture 2" descr="Pete the Cat and His Four Groovy Buttons: Dean, James, Litwin, Eric:  9780062110589: Amazon.com: Books">
            <a:extLst>
              <a:ext uri="{FF2B5EF4-FFF2-40B4-BE49-F238E27FC236}">
                <a16:creationId xmlns:a16="http://schemas.microsoft.com/office/drawing/2014/main" id="{58B91B03-F48A-49C2-B1C9-6233FB3D8D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1010" y="5068842"/>
            <a:ext cx="1289350" cy="16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embed.cdn.pais.scholastic.com/v1/channels/sso/products/identifiers/isbn/9780060097912/primary/renditions/700">
            <a:extLst>
              <a:ext uri="{FF2B5EF4-FFF2-40B4-BE49-F238E27FC236}">
                <a16:creationId xmlns:a16="http://schemas.microsoft.com/office/drawing/2014/main" id="{11BC5A38-1ECE-42AB-BE1C-A394228C7C4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961" y="5066776"/>
            <a:ext cx="1408522" cy="16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Koya Delaney and the Good Girl Blues: Greenfield, Eloise: 9780613137966:  Amazon.com: Books">
            <a:extLst>
              <a:ext uri="{FF2B5EF4-FFF2-40B4-BE49-F238E27FC236}">
                <a16:creationId xmlns:a16="http://schemas.microsoft.com/office/drawing/2014/main" id="{ECF4F658-F265-4B36-9CED-1B700CD739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3905" y="5066776"/>
            <a:ext cx="1445660" cy="1657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8C1E750-8680-43CA-972B-FF09B32C71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15720" y="5088914"/>
            <a:ext cx="1294196" cy="16572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0903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1386E7B-0F0A-4F4E-AEFD-A11BF53610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62247" y="280283"/>
            <a:ext cx="8516332" cy="1325563"/>
          </a:xfrm>
        </p:spPr>
        <p:txBody>
          <a:bodyPr>
            <a:normAutofit/>
          </a:bodyPr>
          <a:lstStyle/>
          <a:p>
            <a:pPr algn="ctr"/>
            <a:r>
              <a:rPr lang="en-US" dirty="0">
                <a:latin typeface="Book Antiqua" panose="02040602050305030304" pitchFamily="18" charset="0"/>
              </a:rPr>
              <a:t>MIDDLE/HIGH SCHOOL 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LITERACY ENRICHMENT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FF2CAD-2BF5-42D9-B045-E9E592B10F8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3615" y="1901040"/>
            <a:ext cx="4506798" cy="4422153"/>
          </a:xfrm>
        </p:spPr>
        <p:txBody>
          <a:bodyPr>
            <a:normAutofit/>
          </a:bodyPr>
          <a:lstStyle/>
          <a:p>
            <a:r>
              <a:rPr lang="en-US" sz="2000" dirty="0">
                <a:latin typeface="Book Antiqua" panose="02040602050305030304" pitchFamily="18" charset="0"/>
              </a:rPr>
              <a:t>Bio Boards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en-US" sz="2000" dirty="0">
                <a:latin typeface="Book Antiqua" panose="02040602050305030304" pitchFamily="18" charset="0"/>
              </a:rPr>
              <a:t>-- a poster that focuses on an important individual in history. 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en-US" sz="2000" dirty="0">
                <a:latin typeface="Book Antiqua" panose="02040602050305030304" pitchFamily="18" charset="0"/>
              </a:rPr>
              <a:t>-- a way to celebrate their accomplishments, influence on our history, and a platform to retell their story.</a:t>
            </a:r>
            <a:br>
              <a:rPr lang="en-US" sz="2000" dirty="0">
                <a:latin typeface="Book Antiqua" panose="02040602050305030304" pitchFamily="18" charset="0"/>
              </a:rPr>
            </a:br>
            <a:endParaRPr lang="en-US" sz="2000" dirty="0">
              <a:latin typeface="Book Antiqua" panose="02040602050305030304" pitchFamily="18" charset="0"/>
            </a:endParaRPr>
          </a:p>
          <a:p>
            <a:r>
              <a:rPr lang="en-US" sz="2000" dirty="0">
                <a:latin typeface="Book Antiqua" panose="02040602050305030304" pitchFamily="18" charset="0"/>
              </a:rPr>
              <a:t>Journaling</a:t>
            </a:r>
            <a:br>
              <a:rPr lang="en-US" sz="2000" dirty="0">
                <a:latin typeface="Book Antiqua" panose="02040602050305030304" pitchFamily="18" charset="0"/>
              </a:rPr>
            </a:br>
            <a:r>
              <a:rPr lang="en-US" sz="2000" dirty="0">
                <a:latin typeface="Book Antiqua" panose="02040602050305030304" pitchFamily="18" charset="0"/>
              </a:rPr>
              <a:t>--Have participants create a journal -</a:t>
            </a:r>
            <a:r>
              <a:rPr lang="en-US" sz="2000" b="1" dirty="0">
                <a:latin typeface="Book Antiqua" panose="02040602050305030304" pitchFamily="18" charset="0"/>
              </a:rPr>
              <a:t>3, 2, 1 Exit Slip</a:t>
            </a:r>
            <a:r>
              <a:rPr lang="en-US" sz="2000" dirty="0">
                <a:latin typeface="Book Antiqua" panose="02040602050305030304" pitchFamily="18" charset="0"/>
              </a:rPr>
              <a:t> (</a:t>
            </a:r>
            <a:r>
              <a:rPr lang="en-US" sz="2000" i="1" dirty="0">
                <a:latin typeface="Book Antiqua" panose="02040602050305030304" pitchFamily="18" charset="0"/>
              </a:rPr>
              <a:t>3</a:t>
            </a:r>
            <a:r>
              <a:rPr lang="en-US" sz="2000" dirty="0">
                <a:latin typeface="Book Antiqua" panose="02040602050305030304" pitchFamily="18" charset="0"/>
              </a:rPr>
              <a:t> things learned, </a:t>
            </a:r>
            <a:r>
              <a:rPr lang="en-US" sz="2000" i="1" dirty="0">
                <a:latin typeface="Book Antiqua" panose="02040602050305030304" pitchFamily="18" charset="0"/>
              </a:rPr>
              <a:t>2</a:t>
            </a:r>
            <a:r>
              <a:rPr lang="en-US" sz="2000" dirty="0">
                <a:latin typeface="Book Antiqua" panose="02040602050305030304" pitchFamily="18" charset="0"/>
              </a:rPr>
              <a:t> things I found interesting, </a:t>
            </a:r>
            <a:r>
              <a:rPr lang="en-US" sz="2000" i="1" dirty="0">
                <a:latin typeface="Book Antiqua" panose="02040602050305030304" pitchFamily="18" charset="0"/>
              </a:rPr>
              <a:t>1</a:t>
            </a:r>
            <a:r>
              <a:rPr lang="en-US" sz="2000" dirty="0">
                <a:latin typeface="Book Antiqua" panose="02040602050305030304" pitchFamily="18" charset="0"/>
              </a:rPr>
              <a:t> thought I had)</a:t>
            </a:r>
          </a:p>
          <a:p>
            <a:endParaRPr lang="en-US" dirty="0">
              <a:latin typeface="Book Antiqua" panose="02040602050305030304" pitchFamily="18" charset="0"/>
            </a:endParaRP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EC81DE-E1DD-498E-8E3D-773194C7A8B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901179" y="1901039"/>
            <a:ext cx="4745610" cy="4422153"/>
          </a:xfrm>
        </p:spPr>
        <p:txBody>
          <a:bodyPr>
            <a:normAutofit/>
          </a:bodyPr>
          <a:lstStyle/>
          <a:p>
            <a:r>
              <a:rPr lang="en-US" dirty="0">
                <a:latin typeface="Book Antiqua" panose="02040602050305030304" pitchFamily="18" charset="0"/>
              </a:rPr>
              <a:t>Book Preview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-- build excited about books within the classroom library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-- selection of books (4-6)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-- provide instructions for how to preview   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   [may listen to snippets on audio; kids choose a book and read the first chapter; have them look up reviews on designated websites]</a:t>
            </a:r>
            <a:br>
              <a:rPr lang="en-US" dirty="0">
                <a:latin typeface="Book Antiqua" panose="02040602050305030304" pitchFamily="18" charset="0"/>
              </a:rPr>
            </a:br>
            <a:endParaRPr lang="en-US" dirty="0">
              <a:latin typeface="Book Antiqua" panose="02040602050305030304" pitchFamily="18" charset="0"/>
            </a:endParaRPr>
          </a:p>
          <a:p>
            <a:r>
              <a:rPr lang="en-US" dirty="0">
                <a:latin typeface="Book Antiqua" panose="02040602050305030304" pitchFamily="18" charset="0"/>
              </a:rPr>
              <a:t>Life Skills &amp; Leadership</a:t>
            </a:r>
            <a:br>
              <a:rPr lang="en-US" dirty="0">
                <a:latin typeface="Book Antiqua" panose="02040602050305030304" pitchFamily="18" charset="0"/>
              </a:rPr>
            </a:br>
            <a:r>
              <a:rPr lang="en-US" dirty="0">
                <a:latin typeface="Book Antiqua" panose="02040602050305030304" pitchFamily="18" charset="0"/>
              </a:rPr>
              <a:t>-- activities/lessons are assessed according to needs along with interest of participants. </a:t>
            </a:r>
          </a:p>
        </p:txBody>
      </p:sp>
    </p:spTree>
    <p:extLst>
      <p:ext uri="{BB962C8B-B14F-4D97-AF65-F5344CB8AC3E}">
        <p14:creationId xmlns:p14="http://schemas.microsoft.com/office/powerpoint/2010/main" val="1810425750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TM02900688[[fn=Facet]]</Template>
  <TotalTime>1663</TotalTime>
  <Words>477</Words>
  <Application>Microsoft Office PowerPoint</Application>
  <PresentationFormat>Widescreen</PresentationFormat>
  <Paragraphs>86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Book Antiqua</vt:lpstr>
      <vt:lpstr>Calibri</vt:lpstr>
      <vt:lpstr>Times New Roman</vt:lpstr>
      <vt:lpstr>Trebuchet MS</vt:lpstr>
      <vt:lpstr>Wingdings</vt:lpstr>
      <vt:lpstr>Wingdings 3</vt:lpstr>
      <vt:lpstr>Facet</vt:lpstr>
      <vt:lpstr>LITERACY ENRICHMENT PD READY, SET, GO!!  PART 2</vt:lpstr>
      <vt:lpstr>AS YOU JOIN…</vt:lpstr>
      <vt:lpstr>HOUSE KEEPING</vt:lpstr>
      <vt:lpstr>Library Summer Reading Programs </vt:lpstr>
      <vt:lpstr>LITERACY ENRICHMENT STATIONS  15 - 30 MIN ROTATIONS</vt:lpstr>
      <vt:lpstr>VOCABULARY Development &amp; BUILDING</vt:lpstr>
      <vt:lpstr>VOCABULARY BUILDERS</vt:lpstr>
      <vt:lpstr>LITERACY KITS: Program &amp; Family Literacy Night</vt:lpstr>
      <vt:lpstr>MIDDLE/HIGH SCHOOL  LITERACY ENRICHMENT </vt:lpstr>
      <vt:lpstr>BENEFITS of a  BOOK CLUB</vt:lpstr>
      <vt:lpstr>LESSON (UNIT) PLAN PROCESS  Chapter Books and/or Graphic Novels </vt:lpstr>
      <vt:lpstr>Book Club Chicken Soup  SEL Lesson: Being Kind </vt:lpstr>
      <vt:lpstr>Nat Enough by Maria Scrivan Theme: Self-Awareness </vt:lpstr>
      <vt:lpstr>JUST FOR FUN NAME THAT MOVIE</vt:lpstr>
      <vt:lpstr>WORKS CITED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Teressa</dc:creator>
  <cp:lastModifiedBy>Teressa</cp:lastModifiedBy>
  <cp:revision>117</cp:revision>
  <dcterms:created xsi:type="dcterms:W3CDTF">2022-03-09T17:50:53Z</dcterms:created>
  <dcterms:modified xsi:type="dcterms:W3CDTF">2022-04-14T18:15:41Z</dcterms:modified>
</cp:coreProperties>
</file>