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sldIdLst>
    <p:sldId id="275" r:id="rId2"/>
    <p:sldId id="266" r:id="rId3"/>
    <p:sldId id="257" r:id="rId4"/>
    <p:sldId id="267" r:id="rId5"/>
    <p:sldId id="258" r:id="rId6"/>
    <p:sldId id="277" r:id="rId7"/>
    <p:sldId id="259" r:id="rId8"/>
    <p:sldId id="272" r:id="rId9"/>
    <p:sldId id="260" r:id="rId10"/>
    <p:sldId id="269" r:id="rId11"/>
    <p:sldId id="270" r:id="rId12"/>
    <p:sldId id="271" r:id="rId13"/>
    <p:sldId id="273" r:id="rId14"/>
    <p:sldId id="274" r:id="rId15"/>
    <p:sldId id="264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B775F8-8357-43CD-964B-2DC3FF431E3B}">
          <p14:sldIdLst>
            <p14:sldId id="275"/>
            <p14:sldId id="266"/>
            <p14:sldId id="257"/>
            <p14:sldId id="267"/>
            <p14:sldId id="258"/>
            <p14:sldId id="277"/>
            <p14:sldId id="259"/>
            <p14:sldId id="272"/>
            <p14:sldId id="260"/>
            <p14:sldId id="269"/>
            <p14:sldId id="270"/>
            <p14:sldId id="271"/>
            <p14:sldId id="273"/>
            <p14:sldId id="274"/>
            <p14:sldId id="264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86352" autoAdjust="0"/>
  </p:normalViewPr>
  <p:slideViewPr>
    <p:cSldViewPr snapToGrid="0">
      <p:cViewPr varScale="1">
        <p:scale>
          <a:sx n="75" d="100"/>
          <a:sy n="75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C11A0-0659-44A1-8D8A-F75E00D75A25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AE201E-DB17-4A1E-91B8-EEFEB5E46DE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Vocation</a:t>
          </a:r>
        </a:p>
      </dgm:t>
    </dgm:pt>
    <dgm:pt modelId="{5551987B-E6D7-48CB-BE8D-DAB34ADED209}" type="parTrans" cxnId="{C8DCEA24-3512-4296-8D91-FD1890EE8714}">
      <dgm:prSet/>
      <dgm:spPr/>
      <dgm:t>
        <a:bodyPr/>
        <a:lstStyle/>
        <a:p>
          <a:endParaRPr lang="en-US"/>
        </a:p>
      </dgm:t>
    </dgm:pt>
    <dgm:pt modelId="{13A16415-DD76-4947-9122-35D6CF065318}" type="sibTrans" cxnId="{C8DCEA24-3512-4296-8D91-FD1890EE8714}">
      <dgm:prSet/>
      <dgm:spPr/>
      <dgm:t>
        <a:bodyPr/>
        <a:lstStyle/>
        <a:p>
          <a:endParaRPr lang="en-US"/>
        </a:p>
      </dgm:t>
    </dgm:pt>
    <dgm:pt modelId="{9582875F-A5F6-49CC-A035-5DDFE8C9C5AE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Education</a:t>
          </a:r>
        </a:p>
      </dgm:t>
    </dgm:pt>
    <dgm:pt modelId="{1B9AB89F-004C-45E5-8777-F169ABD2BF0B}" type="parTrans" cxnId="{9CB21B3C-5BB3-4C32-8370-CE7309A9F6AE}">
      <dgm:prSet/>
      <dgm:spPr/>
      <dgm:t>
        <a:bodyPr/>
        <a:lstStyle/>
        <a:p>
          <a:endParaRPr lang="en-US"/>
        </a:p>
      </dgm:t>
    </dgm:pt>
    <dgm:pt modelId="{93E5ACF8-CC86-48D4-BA11-DCE81A82DE27}" type="sibTrans" cxnId="{9CB21B3C-5BB3-4C32-8370-CE7309A9F6AE}">
      <dgm:prSet/>
      <dgm:spPr/>
      <dgm:t>
        <a:bodyPr/>
        <a:lstStyle/>
        <a:p>
          <a:endParaRPr lang="en-US"/>
        </a:p>
      </dgm:t>
    </dgm:pt>
    <dgm:pt modelId="{97EB07C3-C441-40E8-AF43-CC1AC0CB5B4A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Self-Sufficiency Skills</a:t>
          </a:r>
        </a:p>
      </dgm:t>
    </dgm:pt>
    <dgm:pt modelId="{E0873A94-536D-4449-BBC8-0509B16952D6}" type="parTrans" cxnId="{224D8326-775D-4AF3-8A91-6BF8D6AD37CD}">
      <dgm:prSet/>
      <dgm:spPr/>
      <dgm:t>
        <a:bodyPr/>
        <a:lstStyle/>
        <a:p>
          <a:endParaRPr lang="en-US"/>
        </a:p>
      </dgm:t>
    </dgm:pt>
    <dgm:pt modelId="{486951B8-583F-4802-B746-9570109B49BB}" type="sibTrans" cxnId="{224D8326-775D-4AF3-8A91-6BF8D6AD37CD}">
      <dgm:prSet/>
      <dgm:spPr/>
      <dgm:t>
        <a:bodyPr/>
        <a:lstStyle/>
        <a:p>
          <a:endParaRPr lang="en-US"/>
        </a:p>
      </dgm:t>
    </dgm:pt>
    <dgm:pt modelId="{60BBAC94-4CDB-4A83-916B-52A9E669498C}" type="pres">
      <dgm:prSet presAssocID="{203C11A0-0659-44A1-8D8A-F75E00D75A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4C0A91-8EAB-4CD5-93A3-758C69A55C3D}" type="pres">
      <dgm:prSet presAssocID="{9AAE201E-DB17-4A1E-91B8-EEFEB5E46DE7}" presName="parentLin" presStyleCnt="0"/>
      <dgm:spPr/>
    </dgm:pt>
    <dgm:pt modelId="{922C8BBC-7DF3-4912-9E67-01D95BE4DFEB}" type="pres">
      <dgm:prSet presAssocID="{9AAE201E-DB17-4A1E-91B8-EEFEB5E46DE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03FFCD3-BE2B-4D34-8EFE-B5D0990B9C8A}" type="pres">
      <dgm:prSet presAssocID="{9AAE201E-DB17-4A1E-91B8-EEFEB5E46D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CF167-564B-4A22-A608-88C0F03BA8C4}" type="pres">
      <dgm:prSet presAssocID="{9AAE201E-DB17-4A1E-91B8-EEFEB5E46DE7}" presName="negativeSpace" presStyleCnt="0"/>
      <dgm:spPr/>
    </dgm:pt>
    <dgm:pt modelId="{866401F7-7677-4F9C-84A1-7D4AB2C76E1B}" type="pres">
      <dgm:prSet presAssocID="{9AAE201E-DB17-4A1E-91B8-EEFEB5E46DE7}" presName="childText" presStyleLbl="conFgAcc1" presStyleIdx="0" presStyleCnt="3">
        <dgm:presLayoutVars>
          <dgm:bulletEnabled val="1"/>
        </dgm:presLayoutVars>
      </dgm:prSet>
      <dgm:spPr/>
    </dgm:pt>
    <dgm:pt modelId="{7521017C-5187-4A55-A8A4-EC8BB732ECED}" type="pres">
      <dgm:prSet presAssocID="{13A16415-DD76-4947-9122-35D6CF065318}" presName="spaceBetweenRectangles" presStyleCnt="0"/>
      <dgm:spPr/>
    </dgm:pt>
    <dgm:pt modelId="{BD101B14-2C6C-4C7C-92F2-A39E7FE4B011}" type="pres">
      <dgm:prSet presAssocID="{9582875F-A5F6-49CC-A035-5DDFE8C9C5AE}" presName="parentLin" presStyleCnt="0"/>
      <dgm:spPr/>
    </dgm:pt>
    <dgm:pt modelId="{BA5CE399-6361-4453-A5BC-013245A52E3B}" type="pres">
      <dgm:prSet presAssocID="{9582875F-A5F6-49CC-A035-5DDFE8C9C5A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BAF2B19-4215-4625-B503-229B22EDD7A2}" type="pres">
      <dgm:prSet presAssocID="{9582875F-A5F6-49CC-A035-5DDFE8C9C5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3ADE0-F06C-4BA2-B985-A4107C6E043F}" type="pres">
      <dgm:prSet presAssocID="{9582875F-A5F6-49CC-A035-5DDFE8C9C5AE}" presName="negativeSpace" presStyleCnt="0"/>
      <dgm:spPr/>
    </dgm:pt>
    <dgm:pt modelId="{2CA32654-F76F-47C2-8414-2A7629E1C01E}" type="pres">
      <dgm:prSet presAssocID="{9582875F-A5F6-49CC-A035-5DDFE8C9C5AE}" presName="childText" presStyleLbl="conFgAcc1" presStyleIdx="1" presStyleCnt="3">
        <dgm:presLayoutVars>
          <dgm:bulletEnabled val="1"/>
        </dgm:presLayoutVars>
      </dgm:prSet>
      <dgm:spPr/>
    </dgm:pt>
    <dgm:pt modelId="{10E4E87D-406B-4424-86CE-20C8B38FF6B5}" type="pres">
      <dgm:prSet presAssocID="{93E5ACF8-CC86-48D4-BA11-DCE81A82DE27}" presName="spaceBetweenRectangles" presStyleCnt="0"/>
      <dgm:spPr/>
    </dgm:pt>
    <dgm:pt modelId="{9F5B3BF0-5104-47BF-BECD-AB8B78D16E25}" type="pres">
      <dgm:prSet presAssocID="{97EB07C3-C441-40E8-AF43-CC1AC0CB5B4A}" presName="parentLin" presStyleCnt="0"/>
      <dgm:spPr/>
    </dgm:pt>
    <dgm:pt modelId="{8BEC7595-7AE0-469D-81F6-511A341F43B7}" type="pres">
      <dgm:prSet presAssocID="{97EB07C3-C441-40E8-AF43-CC1AC0CB5B4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5CF4568-DD7E-496E-B121-7613FE1FF0F4}" type="pres">
      <dgm:prSet presAssocID="{97EB07C3-C441-40E8-AF43-CC1AC0CB5B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5AC77-22C7-43D0-8C4E-DE1726F986A4}" type="pres">
      <dgm:prSet presAssocID="{97EB07C3-C441-40E8-AF43-CC1AC0CB5B4A}" presName="negativeSpace" presStyleCnt="0"/>
      <dgm:spPr/>
    </dgm:pt>
    <dgm:pt modelId="{37B24FFA-8D8B-406B-BACF-048EFDDDA55E}" type="pres">
      <dgm:prSet presAssocID="{97EB07C3-C441-40E8-AF43-CC1AC0CB5B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3966BC-6986-4FC6-AB02-D2EF7F1E61F2}" type="presOf" srcId="{9AAE201E-DB17-4A1E-91B8-EEFEB5E46DE7}" destId="{403FFCD3-BE2B-4D34-8EFE-B5D0990B9C8A}" srcOrd="1" destOrd="0" presId="urn:microsoft.com/office/officeart/2005/8/layout/list1"/>
    <dgm:cxn modelId="{B26D47BC-6D5F-45E8-A762-BA7411C1A5AE}" type="presOf" srcId="{9582875F-A5F6-49CC-A035-5DDFE8C9C5AE}" destId="{FBAF2B19-4215-4625-B503-229B22EDD7A2}" srcOrd="1" destOrd="0" presId="urn:microsoft.com/office/officeart/2005/8/layout/list1"/>
    <dgm:cxn modelId="{B0CAE31C-C195-4B00-81A0-D8EDBBBCC8CF}" type="presOf" srcId="{97EB07C3-C441-40E8-AF43-CC1AC0CB5B4A}" destId="{15CF4568-DD7E-496E-B121-7613FE1FF0F4}" srcOrd="1" destOrd="0" presId="urn:microsoft.com/office/officeart/2005/8/layout/list1"/>
    <dgm:cxn modelId="{C8DCEA24-3512-4296-8D91-FD1890EE8714}" srcId="{203C11A0-0659-44A1-8D8A-F75E00D75A25}" destId="{9AAE201E-DB17-4A1E-91B8-EEFEB5E46DE7}" srcOrd="0" destOrd="0" parTransId="{5551987B-E6D7-48CB-BE8D-DAB34ADED209}" sibTransId="{13A16415-DD76-4947-9122-35D6CF065318}"/>
    <dgm:cxn modelId="{9E2E93B4-5477-4772-A714-583523AEE81C}" type="presOf" srcId="{203C11A0-0659-44A1-8D8A-F75E00D75A25}" destId="{60BBAC94-4CDB-4A83-916B-52A9E669498C}" srcOrd="0" destOrd="0" presId="urn:microsoft.com/office/officeart/2005/8/layout/list1"/>
    <dgm:cxn modelId="{3672C1CF-9679-4CE2-8216-557DFAF94DB6}" type="presOf" srcId="{9AAE201E-DB17-4A1E-91B8-EEFEB5E46DE7}" destId="{922C8BBC-7DF3-4912-9E67-01D95BE4DFEB}" srcOrd="0" destOrd="0" presId="urn:microsoft.com/office/officeart/2005/8/layout/list1"/>
    <dgm:cxn modelId="{DD926D5A-6B9D-4B51-8A93-581F91135D66}" type="presOf" srcId="{9582875F-A5F6-49CC-A035-5DDFE8C9C5AE}" destId="{BA5CE399-6361-4453-A5BC-013245A52E3B}" srcOrd="0" destOrd="0" presId="urn:microsoft.com/office/officeart/2005/8/layout/list1"/>
    <dgm:cxn modelId="{224D8326-775D-4AF3-8A91-6BF8D6AD37CD}" srcId="{203C11A0-0659-44A1-8D8A-F75E00D75A25}" destId="{97EB07C3-C441-40E8-AF43-CC1AC0CB5B4A}" srcOrd="2" destOrd="0" parTransId="{E0873A94-536D-4449-BBC8-0509B16952D6}" sibTransId="{486951B8-583F-4802-B746-9570109B49BB}"/>
    <dgm:cxn modelId="{9CB21B3C-5BB3-4C32-8370-CE7309A9F6AE}" srcId="{203C11A0-0659-44A1-8D8A-F75E00D75A25}" destId="{9582875F-A5F6-49CC-A035-5DDFE8C9C5AE}" srcOrd="1" destOrd="0" parTransId="{1B9AB89F-004C-45E5-8777-F169ABD2BF0B}" sibTransId="{93E5ACF8-CC86-48D4-BA11-DCE81A82DE27}"/>
    <dgm:cxn modelId="{0EA881CC-F36D-4769-A92B-E22E1A7C5438}" type="presOf" srcId="{97EB07C3-C441-40E8-AF43-CC1AC0CB5B4A}" destId="{8BEC7595-7AE0-469D-81F6-511A341F43B7}" srcOrd="0" destOrd="0" presId="urn:microsoft.com/office/officeart/2005/8/layout/list1"/>
    <dgm:cxn modelId="{D345D8F5-88B4-4CA6-9941-BA81AA109CEC}" type="presParOf" srcId="{60BBAC94-4CDB-4A83-916B-52A9E669498C}" destId="{7B4C0A91-8EAB-4CD5-93A3-758C69A55C3D}" srcOrd="0" destOrd="0" presId="urn:microsoft.com/office/officeart/2005/8/layout/list1"/>
    <dgm:cxn modelId="{6D8F387D-08F2-4610-B5A6-E00EF607FD05}" type="presParOf" srcId="{7B4C0A91-8EAB-4CD5-93A3-758C69A55C3D}" destId="{922C8BBC-7DF3-4912-9E67-01D95BE4DFEB}" srcOrd="0" destOrd="0" presId="urn:microsoft.com/office/officeart/2005/8/layout/list1"/>
    <dgm:cxn modelId="{FAD56D23-2094-43CC-9C98-6218C3355D79}" type="presParOf" srcId="{7B4C0A91-8EAB-4CD5-93A3-758C69A55C3D}" destId="{403FFCD3-BE2B-4D34-8EFE-B5D0990B9C8A}" srcOrd="1" destOrd="0" presId="urn:microsoft.com/office/officeart/2005/8/layout/list1"/>
    <dgm:cxn modelId="{DF154E88-3150-40BD-B65F-BA4FA2A9B122}" type="presParOf" srcId="{60BBAC94-4CDB-4A83-916B-52A9E669498C}" destId="{F09CF167-564B-4A22-A608-88C0F03BA8C4}" srcOrd="1" destOrd="0" presId="urn:microsoft.com/office/officeart/2005/8/layout/list1"/>
    <dgm:cxn modelId="{411D3A1E-D8A8-4443-B435-C4D2F1A41906}" type="presParOf" srcId="{60BBAC94-4CDB-4A83-916B-52A9E669498C}" destId="{866401F7-7677-4F9C-84A1-7D4AB2C76E1B}" srcOrd="2" destOrd="0" presId="urn:microsoft.com/office/officeart/2005/8/layout/list1"/>
    <dgm:cxn modelId="{23CE4A0A-2B8F-42E8-8407-6D8CAEF18425}" type="presParOf" srcId="{60BBAC94-4CDB-4A83-916B-52A9E669498C}" destId="{7521017C-5187-4A55-A8A4-EC8BB732ECED}" srcOrd="3" destOrd="0" presId="urn:microsoft.com/office/officeart/2005/8/layout/list1"/>
    <dgm:cxn modelId="{C6DF6A7C-A422-42D7-B145-7BDE6544D289}" type="presParOf" srcId="{60BBAC94-4CDB-4A83-916B-52A9E669498C}" destId="{BD101B14-2C6C-4C7C-92F2-A39E7FE4B011}" srcOrd="4" destOrd="0" presId="urn:microsoft.com/office/officeart/2005/8/layout/list1"/>
    <dgm:cxn modelId="{3407C639-F90B-41FF-B2C8-59506E3C065B}" type="presParOf" srcId="{BD101B14-2C6C-4C7C-92F2-A39E7FE4B011}" destId="{BA5CE399-6361-4453-A5BC-013245A52E3B}" srcOrd="0" destOrd="0" presId="urn:microsoft.com/office/officeart/2005/8/layout/list1"/>
    <dgm:cxn modelId="{497537A1-D3F6-4781-AF36-62550E0400EC}" type="presParOf" srcId="{BD101B14-2C6C-4C7C-92F2-A39E7FE4B011}" destId="{FBAF2B19-4215-4625-B503-229B22EDD7A2}" srcOrd="1" destOrd="0" presId="urn:microsoft.com/office/officeart/2005/8/layout/list1"/>
    <dgm:cxn modelId="{F17A2279-706A-4199-81CE-50B37AEEDACD}" type="presParOf" srcId="{60BBAC94-4CDB-4A83-916B-52A9E669498C}" destId="{12F3ADE0-F06C-4BA2-B985-A4107C6E043F}" srcOrd="5" destOrd="0" presId="urn:microsoft.com/office/officeart/2005/8/layout/list1"/>
    <dgm:cxn modelId="{757918E7-B09D-4000-B1F5-C17B0D1F2299}" type="presParOf" srcId="{60BBAC94-4CDB-4A83-916B-52A9E669498C}" destId="{2CA32654-F76F-47C2-8414-2A7629E1C01E}" srcOrd="6" destOrd="0" presId="urn:microsoft.com/office/officeart/2005/8/layout/list1"/>
    <dgm:cxn modelId="{E0D0ABD5-F3BC-4EB8-B42E-935DAF3DD24F}" type="presParOf" srcId="{60BBAC94-4CDB-4A83-916B-52A9E669498C}" destId="{10E4E87D-406B-4424-86CE-20C8B38FF6B5}" srcOrd="7" destOrd="0" presId="urn:microsoft.com/office/officeart/2005/8/layout/list1"/>
    <dgm:cxn modelId="{F86EA9C4-FE81-4F15-AFCC-7B13BB51FB60}" type="presParOf" srcId="{60BBAC94-4CDB-4A83-916B-52A9E669498C}" destId="{9F5B3BF0-5104-47BF-BECD-AB8B78D16E25}" srcOrd="8" destOrd="0" presId="urn:microsoft.com/office/officeart/2005/8/layout/list1"/>
    <dgm:cxn modelId="{110D50BD-7F03-44AE-9308-E9F27289AAE5}" type="presParOf" srcId="{9F5B3BF0-5104-47BF-BECD-AB8B78D16E25}" destId="{8BEC7595-7AE0-469D-81F6-511A341F43B7}" srcOrd="0" destOrd="0" presId="urn:microsoft.com/office/officeart/2005/8/layout/list1"/>
    <dgm:cxn modelId="{FF43CF24-0414-4F43-9D22-249849F1C5FF}" type="presParOf" srcId="{9F5B3BF0-5104-47BF-BECD-AB8B78D16E25}" destId="{15CF4568-DD7E-496E-B121-7613FE1FF0F4}" srcOrd="1" destOrd="0" presId="urn:microsoft.com/office/officeart/2005/8/layout/list1"/>
    <dgm:cxn modelId="{25B15BAB-1AA0-44B6-B2E4-A1D400FCCEA8}" type="presParOf" srcId="{60BBAC94-4CDB-4A83-916B-52A9E669498C}" destId="{5585AC77-22C7-43D0-8C4E-DE1726F986A4}" srcOrd="9" destOrd="0" presId="urn:microsoft.com/office/officeart/2005/8/layout/list1"/>
    <dgm:cxn modelId="{0D4213DE-75B4-445E-A540-73DA21E1B741}" type="presParOf" srcId="{60BBAC94-4CDB-4A83-916B-52A9E669498C}" destId="{37B24FFA-8D8B-406B-BACF-048EFDDDA55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5E3F6-3200-44E2-BED5-607ABE8657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72784B-9F10-40EB-B53B-65B6E059198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4800" b="1" dirty="0">
              <a:solidFill>
                <a:schemeClr val="tx1">
                  <a:lumMod val="50000"/>
                  <a:lumOff val="50000"/>
                </a:schemeClr>
              </a:solidFill>
            </a:rPr>
            <a:t>Informal</a:t>
          </a:r>
        </a:p>
      </dgm:t>
    </dgm:pt>
    <dgm:pt modelId="{A59DAAC0-C7B2-4ECA-BDBD-29B6E7452B72}" type="parTrans" cxnId="{588673E3-2EBD-475D-9A80-063FC759B8CD}">
      <dgm:prSet/>
      <dgm:spPr/>
      <dgm:t>
        <a:bodyPr/>
        <a:lstStyle/>
        <a:p>
          <a:endParaRPr lang="en-US"/>
        </a:p>
      </dgm:t>
    </dgm:pt>
    <dgm:pt modelId="{87455D8E-7160-4C08-8E1C-113258BF7C0E}" type="sibTrans" cxnId="{588673E3-2EBD-475D-9A80-063FC759B8CD}">
      <dgm:prSet/>
      <dgm:spPr/>
      <dgm:t>
        <a:bodyPr/>
        <a:lstStyle/>
        <a:p>
          <a:endParaRPr lang="en-US"/>
        </a:p>
      </dgm:t>
    </dgm:pt>
    <dgm:pt modelId="{EC925B5F-B3E6-4AA3-9984-063812BCD33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4000" b="1" dirty="0">
              <a:solidFill>
                <a:schemeClr val="tx1">
                  <a:lumMod val="50000"/>
                  <a:lumOff val="50000"/>
                </a:schemeClr>
              </a:solidFill>
            </a:rPr>
            <a:t>No Appointment Needed</a:t>
          </a:r>
        </a:p>
      </dgm:t>
    </dgm:pt>
    <dgm:pt modelId="{8CCFD3BB-0807-42F1-BBA3-F307D668AD70}" type="parTrans" cxnId="{4205EE3B-84DE-4783-B7F6-6493C5490C56}">
      <dgm:prSet/>
      <dgm:spPr/>
      <dgm:t>
        <a:bodyPr/>
        <a:lstStyle/>
        <a:p>
          <a:endParaRPr lang="en-US"/>
        </a:p>
      </dgm:t>
    </dgm:pt>
    <dgm:pt modelId="{ED358A6D-7967-48A3-9BF1-BBEA0BEDCAEF}" type="sibTrans" cxnId="{4205EE3B-84DE-4783-B7F6-6493C5490C56}">
      <dgm:prSet/>
      <dgm:spPr/>
      <dgm:t>
        <a:bodyPr/>
        <a:lstStyle/>
        <a:p>
          <a:endParaRPr lang="en-US"/>
        </a:p>
      </dgm:t>
    </dgm:pt>
    <dgm:pt modelId="{B03914FC-EAF8-41C9-A75B-4E2360E3CDFF}" type="pres">
      <dgm:prSet presAssocID="{D275E3F6-3200-44E2-BED5-607ABE8657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49268-E90F-4C28-9F39-215773E7351F}" type="pres">
      <dgm:prSet presAssocID="{D172784B-9F10-40EB-B53B-65B6E0591982}" presName="parentText" presStyleLbl="node1" presStyleIdx="0" presStyleCnt="2" custLinFactY="-1938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6682FBB-86AB-4C71-8DD2-928E62BF84A0}" type="pres">
      <dgm:prSet presAssocID="{87455D8E-7160-4C08-8E1C-113258BF7C0E}" presName="spacer" presStyleCnt="0"/>
      <dgm:spPr/>
    </dgm:pt>
    <dgm:pt modelId="{5B55C400-C66E-48F4-8873-F0F618AE67FD}" type="pres">
      <dgm:prSet presAssocID="{EC925B5F-B3E6-4AA3-9984-063812BCD33E}" presName="parentText" presStyleLbl="node1" presStyleIdx="1" presStyleCnt="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588673E3-2EBD-475D-9A80-063FC759B8CD}" srcId="{D275E3F6-3200-44E2-BED5-607ABE865772}" destId="{D172784B-9F10-40EB-B53B-65B6E0591982}" srcOrd="0" destOrd="0" parTransId="{A59DAAC0-C7B2-4ECA-BDBD-29B6E7452B72}" sibTransId="{87455D8E-7160-4C08-8E1C-113258BF7C0E}"/>
    <dgm:cxn modelId="{4205EE3B-84DE-4783-B7F6-6493C5490C56}" srcId="{D275E3F6-3200-44E2-BED5-607ABE865772}" destId="{EC925B5F-B3E6-4AA3-9984-063812BCD33E}" srcOrd="1" destOrd="0" parTransId="{8CCFD3BB-0807-42F1-BBA3-F307D668AD70}" sibTransId="{ED358A6D-7967-48A3-9BF1-BBEA0BEDCAEF}"/>
    <dgm:cxn modelId="{BCD27927-54BB-4B30-AAB3-CB58674D199D}" type="presOf" srcId="{D172784B-9F10-40EB-B53B-65B6E0591982}" destId="{28D49268-E90F-4C28-9F39-215773E7351F}" srcOrd="0" destOrd="0" presId="urn:microsoft.com/office/officeart/2005/8/layout/vList2"/>
    <dgm:cxn modelId="{6A681DFE-104A-4A44-A1D3-EB646F37BC2D}" type="presOf" srcId="{EC925B5F-B3E6-4AA3-9984-063812BCD33E}" destId="{5B55C400-C66E-48F4-8873-F0F618AE67FD}" srcOrd="0" destOrd="0" presId="urn:microsoft.com/office/officeart/2005/8/layout/vList2"/>
    <dgm:cxn modelId="{0DA39024-2888-4144-A0B2-68AF7DA376D5}" type="presOf" srcId="{D275E3F6-3200-44E2-BED5-607ABE865772}" destId="{B03914FC-EAF8-41C9-A75B-4E2360E3CDFF}" srcOrd="0" destOrd="0" presId="urn:microsoft.com/office/officeart/2005/8/layout/vList2"/>
    <dgm:cxn modelId="{01BC7D80-4A0F-48AB-BE48-4F76EE1BAB03}" type="presParOf" srcId="{B03914FC-EAF8-41C9-A75B-4E2360E3CDFF}" destId="{28D49268-E90F-4C28-9F39-215773E7351F}" srcOrd="0" destOrd="0" presId="urn:microsoft.com/office/officeart/2005/8/layout/vList2"/>
    <dgm:cxn modelId="{2117AE5E-F14A-4A24-A8D8-6FC1BB3CD516}" type="presParOf" srcId="{B03914FC-EAF8-41C9-A75B-4E2360E3CDFF}" destId="{36682FBB-86AB-4C71-8DD2-928E62BF84A0}" srcOrd="1" destOrd="0" presId="urn:microsoft.com/office/officeart/2005/8/layout/vList2"/>
    <dgm:cxn modelId="{EC9E8828-DD5F-46A7-9462-518785B11153}" type="presParOf" srcId="{B03914FC-EAF8-41C9-A75B-4E2360E3CDFF}" destId="{5B55C400-C66E-48F4-8873-F0F618AE67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401F7-7677-4F9C-84A1-7D4AB2C76E1B}">
      <dsp:nvSpPr>
        <dsp:cNvPr id="0" name=""/>
        <dsp:cNvSpPr/>
      </dsp:nvSpPr>
      <dsp:spPr>
        <a:xfrm>
          <a:off x="0" y="478760"/>
          <a:ext cx="961813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FFCD3-BE2B-4D34-8EFE-B5D0990B9C8A}">
      <dsp:nvSpPr>
        <dsp:cNvPr id="0" name=""/>
        <dsp:cNvSpPr/>
      </dsp:nvSpPr>
      <dsp:spPr>
        <a:xfrm>
          <a:off x="480906" y="21200"/>
          <a:ext cx="6732693" cy="915120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chemeClr val="tx1">
                  <a:lumMod val="50000"/>
                  <a:lumOff val="50000"/>
                </a:schemeClr>
              </a:solidFill>
            </a:rPr>
            <a:t>Vocation</a:t>
          </a:r>
        </a:p>
      </dsp:txBody>
      <dsp:txXfrm>
        <a:off x="525578" y="65872"/>
        <a:ext cx="6643349" cy="825776"/>
      </dsp:txXfrm>
    </dsp:sp>
    <dsp:sp modelId="{2CA32654-F76F-47C2-8414-2A7629E1C01E}">
      <dsp:nvSpPr>
        <dsp:cNvPr id="0" name=""/>
        <dsp:cNvSpPr/>
      </dsp:nvSpPr>
      <dsp:spPr>
        <a:xfrm>
          <a:off x="0" y="1884921"/>
          <a:ext cx="961813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F2B19-4215-4625-B503-229B22EDD7A2}">
      <dsp:nvSpPr>
        <dsp:cNvPr id="0" name=""/>
        <dsp:cNvSpPr/>
      </dsp:nvSpPr>
      <dsp:spPr>
        <a:xfrm>
          <a:off x="480906" y="1427361"/>
          <a:ext cx="6732693" cy="9151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chemeClr val="tx1">
                  <a:lumMod val="50000"/>
                  <a:lumOff val="50000"/>
                </a:schemeClr>
              </a:solidFill>
            </a:rPr>
            <a:t>Education</a:t>
          </a:r>
        </a:p>
      </dsp:txBody>
      <dsp:txXfrm>
        <a:off x="525578" y="1472033"/>
        <a:ext cx="6643349" cy="825776"/>
      </dsp:txXfrm>
    </dsp:sp>
    <dsp:sp modelId="{37B24FFA-8D8B-406B-BACF-048EFDDDA55E}">
      <dsp:nvSpPr>
        <dsp:cNvPr id="0" name=""/>
        <dsp:cNvSpPr/>
      </dsp:nvSpPr>
      <dsp:spPr>
        <a:xfrm>
          <a:off x="0" y="3291081"/>
          <a:ext cx="961813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F4568-DD7E-496E-B121-7613FE1FF0F4}">
      <dsp:nvSpPr>
        <dsp:cNvPr id="0" name=""/>
        <dsp:cNvSpPr/>
      </dsp:nvSpPr>
      <dsp:spPr>
        <a:xfrm>
          <a:off x="480906" y="2833521"/>
          <a:ext cx="6732693" cy="9151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chemeClr val="tx1">
                  <a:lumMod val="50000"/>
                  <a:lumOff val="50000"/>
                </a:schemeClr>
              </a:solidFill>
            </a:rPr>
            <a:t>Self-Sufficiency Skills</a:t>
          </a:r>
        </a:p>
      </dsp:txBody>
      <dsp:txXfrm>
        <a:off x="525578" y="2878193"/>
        <a:ext cx="6643349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49268-E90F-4C28-9F39-215773E7351F}">
      <dsp:nvSpPr>
        <dsp:cNvPr id="0" name=""/>
        <dsp:cNvSpPr/>
      </dsp:nvSpPr>
      <dsp:spPr>
        <a:xfrm>
          <a:off x="0" y="357616"/>
          <a:ext cx="3748087" cy="1901250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solidFill>
                <a:schemeClr val="tx1">
                  <a:lumMod val="50000"/>
                  <a:lumOff val="50000"/>
                </a:schemeClr>
              </a:solidFill>
            </a:rPr>
            <a:t>Informal</a:t>
          </a:r>
        </a:p>
      </dsp:txBody>
      <dsp:txXfrm>
        <a:off x="0" y="357616"/>
        <a:ext cx="3748087" cy="1901250"/>
      </dsp:txXfrm>
    </dsp:sp>
    <dsp:sp modelId="{5B55C400-C66E-48F4-8873-F0F618AE67FD}">
      <dsp:nvSpPr>
        <dsp:cNvPr id="0" name=""/>
        <dsp:cNvSpPr/>
      </dsp:nvSpPr>
      <dsp:spPr>
        <a:xfrm>
          <a:off x="0" y="2670112"/>
          <a:ext cx="3748087" cy="1901250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>
                  <a:lumMod val="50000"/>
                  <a:lumOff val="50000"/>
                </a:schemeClr>
              </a:solidFill>
            </a:rPr>
            <a:t>No Appointment Needed</a:t>
          </a:r>
        </a:p>
      </dsp:txBody>
      <dsp:txXfrm>
        <a:off x="0" y="2670112"/>
        <a:ext cx="3748087" cy="1901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3A1C4-ACAF-468A-BCB4-934F317F0304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3EBD4-322F-4158-BC5C-932258ADF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1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EBD4-322F-4158-BC5C-932258ADF6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9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EBD4-322F-4158-BC5C-932258ADF6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63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Do not modify the notes in this section to avoid tampering with the Poll Everywhere activity.
More info at polleverywhere.com/support
Tell us where you're from!
https://www.polleverywhere.com/clickable_images/RzlPCALY6wY37Hg5YQbjM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EBD4-322F-4158-BC5C-932258ADF67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0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EBD4-322F-4158-BC5C-932258ADF6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21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3EBD4-322F-4158-BC5C-932258ADF67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2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7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17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1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983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40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48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4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1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9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5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8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6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8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8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81C1-356B-4FCE-AD80-9B6243C9A91B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913C21-A694-4F39-920D-C0F11DECE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92928" y="2050915"/>
            <a:ext cx="651753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Achievement Unlocked: WIOA Title I Youth Program</a:t>
            </a: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Providing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Vocational Training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Education, and Support Services for Iowa’s Youth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02" y="238829"/>
            <a:ext cx="93023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/>
                </a:solidFill>
              </a:rPr>
              <a:t>Welcome! </a:t>
            </a:r>
            <a:endParaRPr lang="en-US" sz="8800" dirty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3AA6FF-2407-45C9-B872-C4757233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39" y="444500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ln w="0"/>
              </a:rPr>
              <a:t>Vocation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300" y="2120900"/>
            <a:ext cx="7416800" cy="295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49A08-7A16-44DE-8142-017F45B23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329" y="1537209"/>
            <a:ext cx="7960678" cy="318719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>
            <a:normAutofit fontScale="25000" lnSpcReduction="20000"/>
          </a:bodyPr>
          <a:lstStyle/>
          <a:p>
            <a:pPr algn="just">
              <a:spcAft>
                <a:spcPts val="1200"/>
              </a:spcAft>
            </a:pPr>
            <a:endParaRPr lang="en-US" sz="8000" dirty="0" smtClean="0"/>
          </a:p>
          <a:p>
            <a:pPr algn="just">
              <a:spcAft>
                <a:spcPts val="1200"/>
              </a:spcAft>
            </a:pPr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Job Search</a:t>
            </a:r>
            <a:endParaRPr lang="en-US" sz="8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Labor Market </a:t>
            </a:r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endParaRPr lang="en-US" sz="8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Resumes</a:t>
            </a: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Interview Prep</a:t>
            </a: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Readiness Skill Building </a:t>
            </a:r>
            <a:endParaRPr lang="en-US" sz="8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endParaRPr lang="en-US" sz="8000" dirty="0" smtClean="0"/>
          </a:p>
          <a:p>
            <a:pPr algn="just">
              <a:spcAft>
                <a:spcPts val="1200"/>
              </a:spcAft>
            </a:pPr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Paid </a:t>
            </a: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Experiences</a:t>
            </a: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the Job Training</a:t>
            </a: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Internships</a:t>
            </a:r>
          </a:p>
          <a:p>
            <a:pPr algn="just">
              <a:spcAft>
                <a:spcPts val="1200"/>
              </a:spcAft>
            </a:pPr>
            <a:r>
              <a:rPr lang="en-US" sz="8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Job Shadows</a:t>
            </a:r>
          </a:p>
          <a:p>
            <a:endParaRPr lang="en-US" sz="4400" dirty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7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669E64-EB52-4A28-AAC8-38A3272D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Education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155186"/>
            <a:ext cx="7581900" cy="227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1A8265-4B5C-40F7-AFD8-28348AC87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35" y="1596385"/>
            <a:ext cx="8339666" cy="245491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Assistance in finishing High School Diploma or Equivalency 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Identify training opportunities necessary to reach career goals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Want to go to college?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can help with everything from college visits, to how to apply, FAFSA, and can help with costs if funds allow and the need is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present!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4BE391-8691-4F60-8F35-994B98CB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en-US" b="1" dirty="0"/>
              <a:t>Self-Sufficiency Skills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954001" y="2231386"/>
            <a:ext cx="6399299" cy="227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5464FE-B570-456C-BFFC-4E8F0F89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835" y="1899404"/>
            <a:ext cx="7323666" cy="22209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Transportation Assistance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Childcare Assistance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Education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Buying first car, renting first apartment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Supportive Services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Emotional Intelligence Training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16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9F4444CE-BC8D-4D61-B303-4C05614E62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2423CA5-E2E1-4789-B759-9906C1C940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73772B81-181F-48B7-8826-4D9686D15D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E11942-2CF3-4B4D-B049-1F28C5A4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92" y="362129"/>
            <a:ext cx="5767614" cy="160061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Community Partners</a:t>
            </a:r>
          </a:p>
        </p:txBody>
      </p:sp>
      <p:pic>
        <p:nvPicPr>
          <p:cNvPr id="6" name="Content Placeholder 5" descr="Lights On with solid fill">
            <a:extLst>
              <a:ext uri="{FF2B5EF4-FFF2-40B4-BE49-F238E27FC236}">
                <a16:creationId xmlns="" xmlns:a16="http://schemas.microsoft.com/office/drawing/2014/main" id="{3E086808-A308-4452-B077-CE0A30C470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324" y="405978"/>
            <a:ext cx="4863728" cy="486372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840C212-1312-4729-B197-21F1ECC3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7800" y="1512890"/>
            <a:ext cx="4751267" cy="34401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You have the </a:t>
            </a:r>
            <a:r>
              <a:rPr lang="en-US" sz="3200" dirty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ower!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B2205F6E-03C6-4E92-877C-E2482F6599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800" y="2574204"/>
            <a:ext cx="481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Connect with your local Title I Youth Program—together, we can support, serve, and prepare Iowa’s youth for the future!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3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B216DC28-FA47-4F8A-B332-6A6B56608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564909"/>
              </p:ext>
            </p:extLst>
          </p:nvPr>
        </p:nvGraphicFramePr>
        <p:xfrm>
          <a:off x="5510213" y="701674"/>
          <a:ext cx="3748087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22A187-C35D-4EF1-90E1-913A3667C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934" y="2006600"/>
            <a:ext cx="2700866" cy="261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Referral </a:t>
            </a:r>
            <a:r>
              <a:rPr lang="en-US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733800" y="3060700"/>
            <a:ext cx="1384300" cy="3937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2" y="57117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5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297238-6D83-4CC3-B79C-21CE5487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135" y="1667622"/>
            <a:ext cx="8596668" cy="1826581"/>
          </a:xfrm>
        </p:spPr>
        <p:txBody>
          <a:bodyPr/>
          <a:lstStyle/>
          <a:p>
            <a:r>
              <a:rPr lang="en-US" b="1" dirty="0"/>
              <a:t>Questions &amp; Comments?</a:t>
            </a:r>
          </a:p>
        </p:txBody>
      </p:sp>
    </p:spTree>
    <p:extLst>
      <p:ext uri="{BB962C8B-B14F-4D97-AF65-F5344CB8AC3E}">
        <p14:creationId xmlns:p14="http://schemas.microsoft.com/office/powerpoint/2010/main" val="2388397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278467"/>
            <a:ext cx="8847665" cy="1826581"/>
          </a:xfrm>
        </p:spPr>
        <p:txBody>
          <a:bodyPr>
            <a:normAutofit/>
          </a:bodyPr>
          <a:lstStyle/>
          <a:p>
            <a:r>
              <a:rPr lang="en-US" dirty="0" smtClean="0"/>
              <a:t>Youth Program Participant Experience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67" y="3600348"/>
            <a:ext cx="9855200" cy="150505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Jade </a:t>
            </a:r>
            <a:r>
              <a:rPr lang="en-US" b="1" dirty="0" err="1"/>
              <a:t>Alsin-Earles</a:t>
            </a:r>
            <a:r>
              <a:rPr lang="en-US" b="1" dirty="0"/>
              <a:t> (Jay) </a:t>
            </a:r>
          </a:p>
          <a:p>
            <a:pPr algn="ctr"/>
            <a:r>
              <a:rPr lang="en-US" sz="1600" dirty="0"/>
              <a:t>WIOA Title I Youth </a:t>
            </a:r>
            <a:r>
              <a:rPr lang="en-US" sz="1600" dirty="0" smtClean="0"/>
              <a:t>Program Participant</a:t>
            </a:r>
          </a:p>
          <a:p>
            <a:pPr algn="ctr"/>
            <a:r>
              <a:rPr lang="en-US" sz="1600" dirty="0" smtClean="0"/>
              <a:t>Connect </a:t>
            </a:r>
            <a:r>
              <a:rPr lang="en-US" sz="1600" dirty="0"/>
              <a:t>2 Careers at Children &amp; Families of </a:t>
            </a:r>
            <a:r>
              <a:rPr lang="en-US" sz="1600" dirty="0" smtClean="0"/>
              <a:t>Iowa; Des Moines</a:t>
            </a:r>
            <a:endParaRPr lang="en-US" sz="1600" dirty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2" y="57117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40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Connecting with your Local WIOA Title I Youth Program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panel discussion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2" y="57117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7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6600" y="16891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</a:rPr>
              <a:t>Thank You!</a:t>
            </a:r>
          </a:p>
          <a:p>
            <a:pPr algn="ctr"/>
            <a:endParaRPr lang="en-US" sz="2800" dirty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Please remember to take a handout with contact information for your local WIOA Title I Youth Program!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2" y="57117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3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="" xmlns:a16="http://schemas.microsoft.com/office/drawing/2014/main" id="{A5AFB369-4673-4727-A7CD-D86AFE0AE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0" name="Freeform 14">
              <a:extLst>
                <a:ext uri="{FF2B5EF4-FFF2-40B4-BE49-F238E27FC236}">
                  <a16:creationId xmlns="" xmlns:a16="http://schemas.microsoft.com/office/drawing/2014/main" id="{50709826-4D6B-4A97-8DB3-5DA1666262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1" name="Straight Connector 90">
              <a:extLst>
                <a:ext uri="{FF2B5EF4-FFF2-40B4-BE49-F238E27FC236}">
                  <a16:creationId xmlns="" xmlns:a16="http://schemas.microsoft.com/office/drawing/2014/main" id="{47263F58-6EE6-45B3-9BF2-C0BD5D30A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="" xmlns:a16="http://schemas.microsoft.com/office/drawing/2014/main" id="{5197CE03-EB81-4718-BEA1-C2D488961E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23">
              <a:extLst>
                <a:ext uri="{FF2B5EF4-FFF2-40B4-BE49-F238E27FC236}">
                  <a16:creationId xmlns="" xmlns:a16="http://schemas.microsoft.com/office/drawing/2014/main" id="{A3451629-72D6-4E33-A99A-40FAF7445D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25">
              <a:extLst>
                <a:ext uri="{FF2B5EF4-FFF2-40B4-BE49-F238E27FC236}">
                  <a16:creationId xmlns="" xmlns:a16="http://schemas.microsoft.com/office/drawing/2014/main" id="{E04F0FD4-BCD5-4435-A6B5-A2E69303B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Isosceles Triangle 94">
              <a:extLst>
                <a:ext uri="{FF2B5EF4-FFF2-40B4-BE49-F238E27FC236}">
                  <a16:creationId xmlns="" xmlns:a16="http://schemas.microsoft.com/office/drawing/2014/main" id="{DE110F09-1C81-4E73-B5E9-D857CD879F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7">
              <a:extLst>
                <a:ext uri="{FF2B5EF4-FFF2-40B4-BE49-F238E27FC236}">
                  <a16:creationId xmlns="" xmlns:a16="http://schemas.microsoft.com/office/drawing/2014/main" id="{273A9C01-06BD-4E8E-8BBF-2E2A9ECF49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8">
              <a:extLst>
                <a:ext uri="{FF2B5EF4-FFF2-40B4-BE49-F238E27FC236}">
                  <a16:creationId xmlns="" xmlns:a16="http://schemas.microsoft.com/office/drawing/2014/main" id="{B206C9B2-27BE-4B6F-A4D0-485FBBEB58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29">
              <a:extLst>
                <a:ext uri="{FF2B5EF4-FFF2-40B4-BE49-F238E27FC236}">
                  <a16:creationId xmlns="" xmlns:a16="http://schemas.microsoft.com/office/drawing/2014/main" id="{2E7D673E-0C5C-4F2B-B46E-3E9286B9E8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Isosceles Triangle 98">
              <a:extLst>
                <a:ext uri="{FF2B5EF4-FFF2-40B4-BE49-F238E27FC236}">
                  <a16:creationId xmlns="" xmlns:a16="http://schemas.microsoft.com/office/drawing/2014/main" id="{F0F78B34-9B26-4CA9-B8F0-B9638730F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0F88D-1117-4E82-93E2-79640252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898" y="197876"/>
            <a:ext cx="4088190" cy="9997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/>
              <a:t>Introductions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="" xmlns:a16="http://schemas.microsoft.com/office/drawing/2014/main" id="{A57C1A16-B8AB-4D99-A195-A38F556A6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="" xmlns:a16="http://schemas.microsoft.com/office/drawing/2014/main" id="{F8A9B20B-D1DD-4573-B5EC-5580295192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23">
            <a:extLst>
              <a:ext uri="{FF2B5EF4-FFF2-40B4-BE49-F238E27FC236}">
                <a16:creationId xmlns="" xmlns:a16="http://schemas.microsoft.com/office/drawing/2014/main" id="{66D61E08-70C3-48D8-BEA0-787111DC30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7" name="Rectangle 25">
            <a:extLst>
              <a:ext uri="{FF2B5EF4-FFF2-40B4-BE49-F238E27FC236}">
                <a16:creationId xmlns="" xmlns:a16="http://schemas.microsoft.com/office/drawing/2014/main" id="{FC55298F-0AE5-478E-AD2B-03C2614C58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" name="Isosceles Triangle 24">
            <a:extLst>
              <a:ext uri="{FF2B5EF4-FFF2-40B4-BE49-F238E27FC236}">
                <a16:creationId xmlns="" xmlns:a16="http://schemas.microsoft.com/office/drawing/2014/main" id="{C180E4EA-0B63-4779-A895-7E90E71088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1" name="Rectangle 27">
            <a:extLst>
              <a:ext uri="{FF2B5EF4-FFF2-40B4-BE49-F238E27FC236}">
                <a16:creationId xmlns="" xmlns:a16="http://schemas.microsoft.com/office/drawing/2014/main" id="{CEE01D9D-3DE8-4EED-B0D3-8F3C79CC76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3" name="Rectangle 28">
            <a:extLst>
              <a:ext uri="{FF2B5EF4-FFF2-40B4-BE49-F238E27FC236}">
                <a16:creationId xmlns="" xmlns:a16="http://schemas.microsoft.com/office/drawing/2014/main" id="{89AF5CE9-607F-43F4-8983-DCD6DA40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5" name="Rectangle 29">
            <a:extLst>
              <a:ext uri="{FF2B5EF4-FFF2-40B4-BE49-F238E27FC236}">
                <a16:creationId xmlns="" xmlns:a16="http://schemas.microsoft.com/office/drawing/2014/main" id="{6EEA2DBD-9E1E-4521-8C01-F32AD18A8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7" name="Isosceles Triangle 29">
            <a:extLst>
              <a:ext uri="{FF2B5EF4-FFF2-40B4-BE49-F238E27FC236}">
                <a16:creationId xmlns="" xmlns:a16="http://schemas.microsoft.com/office/drawing/2014/main" id="{15BBD2C1-BA9B-46A9-A27A-33498B1692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1016624" y="1332792"/>
            <a:ext cx="99676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Moderator: 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Steirer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One-Stop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Operator; Central, North Central, NW, NE Iowa LWDA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Panelists: 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Kendra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Schaapveld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Director,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WIOA Title I Adult/Dislocated Worker, Youth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Programs;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Mississippi Valley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LWDA</a:t>
            </a: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Emily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Smith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WIOA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 I Adult/Dislocated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Worker, Youth Programs;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Northeast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Iowa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LWDA</a:t>
            </a: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Paul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LaMuyon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WIOA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Title I Youth Program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Supervisor;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Central Iowa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LWDA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Jade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Alsin-Earles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(Jay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WIOA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Title I Youth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Participant; Connect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Careers at Children &amp; Families of Iowa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C4A78-D2EA-4BAF-A836-B1132F5F7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0" y="609600"/>
            <a:ext cx="5308599" cy="132080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How We Do 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4A0317-213B-4642-87C9-5B3CEB9E6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9102" y="1804989"/>
            <a:ext cx="3176589" cy="38807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Federally Funded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 of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Workforce Innovation and Opportunity Act (WIOA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IowaWORKS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Partner Network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D3A7F27-08DF-48E5-AC68-871096324D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815" y="609600"/>
            <a:ext cx="2083085" cy="2083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6" y="2984501"/>
            <a:ext cx="3458882" cy="131836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914900" y="330200"/>
            <a:ext cx="38100" cy="613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2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EFCE8D-F334-47AB-B98F-7CC02BB7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698500"/>
          </a:xfrm>
        </p:spPr>
        <p:txBody>
          <a:bodyPr/>
          <a:lstStyle/>
          <a:p>
            <a:pPr algn="ctr"/>
            <a:r>
              <a:rPr lang="en-US" dirty="0"/>
              <a:t>Our Focus: Youth/Young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2C02D7-B3BD-4789-A384-F3666677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9500"/>
            <a:ext cx="8949266" cy="1395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work with young people 14-24 with multiple barriers to success to help them identify and achieve their vocational, educational, and independent living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goals.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2208212" y="2892339"/>
            <a:ext cx="3176588" cy="3060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 of School Youth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Drop outs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Recent High School Graduates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Young adult struggling to find gainful employment.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Age 16-24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School Youth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Attending School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Age 14-21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6400" y="2474911"/>
            <a:ext cx="90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4"/>
          <p:cNvSpPr txBox="1">
            <a:spLocks/>
          </p:cNvSpPr>
          <p:nvPr/>
        </p:nvSpPr>
        <p:spPr>
          <a:xfrm>
            <a:off x="5618949" y="2892339"/>
            <a:ext cx="2077251" cy="37227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 income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Basic Skills Deficient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Disabled 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English Language Learner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Offender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Foster Care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Pregnant or Parenting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6" name="Rectangle 75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Isosceles Triangle 89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: Shape 91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C53062-AC61-45BD-B725-D918D6DB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347" y="310387"/>
            <a:ext cx="5300022" cy="13068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</a:rPr>
              <a:t>You </a:t>
            </a:r>
            <a:r>
              <a:rPr lang="en-US" sz="2700" dirty="0">
                <a:solidFill>
                  <a:schemeClr val="bg1"/>
                </a:solidFill>
              </a:rPr>
              <a:t>can connect with a WIOA Title I Youth Program anywhere in Iowa</a:t>
            </a:r>
            <a:r>
              <a:rPr lang="en-US" sz="2700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4" y="1820371"/>
            <a:ext cx="4740540" cy="30474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12000" y="1511300"/>
            <a:ext cx="486936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9 local WIOA Title I Youth programs serving Iowa’s 99 </a:t>
            </a:r>
            <a:r>
              <a:rPr lang="en-US" dirty="0" smtClean="0">
                <a:solidFill>
                  <a:schemeClr val="bg1"/>
                </a:solidFill>
              </a:rPr>
              <a:t>counties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Emily Smith; Northeast Iowa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Kendra Schaapveld; Mississippi Valley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Paul LaMunyon; Central Iowa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Note: A handout with contact information for your local WIOA Title I Youth Program will be provided at the end of the session.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3" y="58387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155700"/>
            <a:ext cx="88011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8300" y="508000"/>
            <a:ext cx="880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respond go to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PollEv.com/bsteirer087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 your phone or laptop!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9C419E-3334-4B79-8A26-E542CFB0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/>
          <a:lstStyle/>
          <a:p>
            <a:r>
              <a:rPr lang="en-US" dirty="0"/>
              <a:t>Who </a:t>
            </a:r>
            <a:r>
              <a:rPr lang="en-US" dirty="0" smtClean="0"/>
              <a:t>We </a:t>
            </a:r>
            <a:r>
              <a:rPr lang="en-US" dirty="0"/>
              <a:t>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809642-8B39-4397-A35E-8786D5A8F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Youth &amp; Young Adults ages 14-24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 Citizen or legally able to work in the USA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In-School/Out-School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Ages 14-21 in-school documentation 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Ages 16-24 out-of-school documentation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 Determining Eligibility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Criteria</a:t>
            </a:r>
          </a:p>
          <a:p>
            <a:pPr lvl="1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Focus for Funding Is Out Of School Youth Enrollment of Youth with multiple barriers to employment.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A8469E-0A8F-4C84-A094-974BC8B6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502" y="469900"/>
            <a:ext cx="8596668" cy="749300"/>
          </a:xfrm>
        </p:spPr>
        <p:txBody>
          <a:bodyPr/>
          <a:lstStyle/>
          <a:p>
            <a:pPr algn="ctr"/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D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E95121-499E-4399-9FFB-C12634A6A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358900"/>
            <a:ext cx="9918700" cy="3880773"/>
          </a:xfrm>
        </p:spPr>
        <p:txBody>
          <a:bodyPr>
            <a:normAutofit fontScale="77500" lnSpcReduction="20000"/>
          </a:bodyPr>
          <a:lstStyle/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Monthly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ne-on-one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upport that is 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600" b="1" u="sng" dirty="0" smtClean="0">
                <a:ln/>
                <a:solidFill>
                  <a:schemeClr val="tx1">
                    <a:lumMod val="50000"/>
                    <a:lumOff val="50000"/>
                  </a:schemeClr>
                </a:solidFill>
              </a:rPr>
              <a:t>ailor </a:t>
            </a:r>
            <a:r>
              <a:rPr lang="en-US" sz="2600" b="1" u="sng" dirty="0">
                <a:ln/>
                <a:solidFill>
                  <a:schemeClr val="tx1">
                    <a:lumMod val="50000"/>
                    <a:lumOff val="50000"/>
                  </a:schemeClr>
                </a:solidFill>
              </a:rPr>
              <a:t>made to individual </a:t>
            </a:r>
            <a:r>
              <a:rPr lang="en-US" sz="2600" b="1" u="sng" dirty="0" smtClean="0">
                <a:ln/>
                <a:solidFill>
                  <a:schemeClr val="tx1">
                    <a:lumMod val="50000"/>
                    <a:lumOff val="50000"/>
                  </a:schemeClr>
                </a:solidFill>
              </a:rPr>
              <a:t>needs</a:t>
            </a:r>
            <a:endParaRPr lang="en-US" sz="2600" b="1" u="sng" dirty="0">
              <a:ln/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Recruitment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fairs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ort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Group Workshops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Long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hort-term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oal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etting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Collaboration,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partnerships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co-enrollments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local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artner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gencies 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Create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training programs to prepare young people for specific industries</a:t>
            </a:r>
          </a:p>
          <a:p>
            <a:pPr lvl="1">
              <a:spcAft>
                <a:spcPts val="1200"/>
              </a:spcAft>
            </a:pPr>
            <a:r>
              <a:rPr lang="en-US" sz="2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One 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 </a:t>
            </a:r>
            <a:r>
              <a:rPr lang="en-US" sz="2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ollow-up </a:t>
            </a:r>
            <a:r>
              <a:rPr lang="en-US" sz="2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ervices (if </a:t>
            </a:r>
            <a:r>
              <a:rPr lang="en-US" sz="2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2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eeded</a:t>
            </a:r>
            <a:r>
              <a:rPr lang="en-US" sz="2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2" y="595304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CF3072-898F-40A3-AEB0-BDCC63CC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dirty="0" smtClean="0"/>
              <a:t> Focus Areas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2440A7EC-08BD-41AE-98A0-3B923FF74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77632"/>
              </p:ext>
            </p:extLst>
          </p:nvPr>
        </p:nvGraphicFramePr>
        <p:xfrm>
          <a:off x="1286933" y="1572672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4" y="5913391"/>
            <a:ext cx="1901398" cy="7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408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e94dfcd-9cb3-4e52-8cc0-b79d8794245b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589</Words>
  <Application>Microsoft Office PowerPoint</Application>
  <PresentationFormat>Widescreen</PresentationFormat>
  <Paragraphs>137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Introductions</vt:lpstr>
      <vt:lpstr>How We Do What We Do</vt:lpstr>
      <vt:lpstr>Our Focus: Youth/Young Adults</vt:lpstr>
      <vt:lpstr>You can connect with a WIOA Title I Youth Program anywhere in Iowa!</vt:lpstr>
      <vt:lpstr>PowerPoint Presentation</vt:lpstr>
      <vt:lpstr>Who We Serve</vt:lpstr>
      <vt:lpstr>What We Do</vt:lpstr>
      <vt:lpstr>Our Focus Areas</vt:lpstr>
      <vt:lpstr>Vocation</vt:lpstr>
      <vt:lpstr>Education</vt:lpstr>
      <vt:lpstr>Self-Sufficiency Skills</vt:lpstr>
      <vt:lpstr>Community Partners</vt:lpstr>
      <vt:lpstr>PowerPoint Presentation</vt:lpstr>
      <vt:lpstr>Questions &amp; Comments?</vt:lpstr>
      <vt:lpstr>Youth Program Participant Experience</vt:lpstr>
      <vt:lpstr>Connecting with your Local WIOA Title I Youth Program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2 Careers</dc:title>
  <dc:creator>Ashley Cronbaugh</dc:creator>
  <cp:lastModifiedBy>Brianna Steirer</cp:lastModifiedBy>
  <cp:revision>61</cp:revision>
  <dcterms:created xsi:type="dcterms:W3CDTF">2018-09-07T14:56:31Z</dcterms:created>
  <dcterms:modified xsi:type="dcterms:W3CDTF">2021-09-21T21:26:00Z</dcterms:modified>
</cp:coreProperties>
</file>