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2" r:id="rId1"/>
  </p:sldMasterIdLst>
  <p:sldIdLst>
    <p:sldId id="256" r:id="rId2"/>
    <p:sldId id="268" r:id="rId3"/>
    <p:sldId id="269" r:id="rId4"/>
    <p:sldId id="258" r:id="rId5"/>
    <p:sldId id="283" r:id="rId6"/>
    <p:sldId id="280" r:id="rId7"/>
    <p:sldId id="281" r:id="rId8"/>
    <p:sldId id="282" r:id="rId9"/>
    <p:sldId id="257" r:id="rId10"/>
    <p:sldId id="288" r:id="rId11"/>
    <p:sldId id="287" r:id="rId12"/>
    <p:sldId id="284" r:id="rId13"/>
    <p:sldId id="285" r:id="rId14"/>
    <p:sldId id="290" r:id="rId15"/>
    <p:sldId id="28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837" autoAdjust="0"/>
    <p:restoredTop sz="94660"/>
  </p:normalViewPr>
  <p:slideViewPr>
    <p:cSldViewPr snapToGrid="0">
      <p:cViewPr varScale="1">
        <p:scale>
          <a:sx n="80" d="100"/>
          <a:sy n="80" d="100"/>
        </p:scale>
        <p:origin x="41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D48F5D-0887-4420-8A39-BA33BD77D45D}"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E636253-C7DD-46AA-AD2C-E3F57E9356F8}">
      <dgm:prSet phldrT="[Text]" custT="1"/>
      <dgm:spPr/>
      <dgm:t>
        <a:bodyPr/>
        <a:lstStyle/>
        <a:p>
          <a:r>
            <a:rPr lang="en-US" sz="1800" dirty="0">
              <a:latin typeface="Times New Roman" panose="02020603050405020304" pitchFamily="18" charset="0"/>
              <a:cs typeface="Times New Roman" panose="02020603050405020304" pitchFamily="18" charset="0"/>
            </a:rPr>
            <a:t>List 4-6 </a:t>
          </a:r>
          <a:r>
            <a:rPr lang="en-US" sz="1800" i="1" dirty="0">
              <a:latin typeface="Times New Roman" panose="02020603050405020304" pitchFamily="18" charset="0"/>
              <a:cs typeface="Times New Roman" panose="02020603050405020304" pitchFamily="18" charset="0"/>
            </a:rPr>
            <a:t>community partners </a:t>
          </a:r>
          <a:r>
            <a:rPr lang="en-US" sz="1800" dirty="0">
              <a:latin typeface="Times New Roman" panose="02020603050405020304" pitchFamily="18" charset="0"/>
              <a:cs typeface="Times New Roman" panose="02020603050405020304" pitchFamily="18" charset="0"/>
            </a:rPr>
            <a:t>who you feel could compliment your Literacy Enrichment program. </a:t>
          </a:r>
        </a:p>
      </dgm:t>
    </dgm:pt>
    <dgm:pt modelId="{91D5478C-04CD-437E-98FE-C57A1C349D76}" type="parTrans" cxnId="{C3B0AA9E-D4BC-47E0-9711-7119E948CD8A}">
      <dgm:prSet/>
      <dgm:spPr/>
      <dgm:t>
        <a:bodyPr/>
        <a:lstStyle/>
        <a:p>
          <a:endParaRPr lang="en-US"/>
        </a:p>
      </dgm:t>
    </dgm:pt>
    <dgm:pt modelId="{1F213897-686F-4570-9722-C784CA555AF3}" type="sibTrans" cxnId="{C3B0AA9E-D4BC-47E0-9711-7119E948CD8A}">
      <dgm:prSet/>
      <dgm:spPr/>
      <dgm:t>
        <a:bodyPr/>
        <a:lstStyle/>
        <a:p>
          <a:endParaRPr lang="en-US"/>
        </a:p>
      </dgm:t>
    </dgm:pt>
    <dgm:pt modelId="{463CED41-0112-4682-9DE7-AB7050CFA93B}">
      <dgm:prSet phldrT="[Text]" custT="1"/>
      <dgm:spPr/>
      <dgm:t>
        <a:bodyPr/>
        <a:lstStyle/>
        <a:p>
          <a:pPr marL="0" marR="0" lvl="0" indent="0" defTabSz="800100" eaLnBrk="1" fontAlgn="auto" latinLnBrk="0" hangingPunct="1">
            <a:lnSpc>
              <a:spcPct val="90000"/>
            </a:lnSpc>
            <a:spcBef>
              <a:spcPct val="0"/>
            </a:spcBef>
            <a:spcAft>
              <a:spcPct val="35000"/>
            </a:spcAft>
            <a:buClrTx/>
            <a:buSzTx/>
            <a:buFontTx/>
            <a:buNone/>
            <a:tabLst/>
            <a:defRPr/>
          </a:pPr>
          <a:r>
            <a:rPr lang="en-US" sz="2000" dirty="0">
              <a:latin typeface="Times New Roman" panose="02020603050405020304" pitchFamily="18" charset="0"/>
              <a:cs typeface="Times New Roman" panose="02020603050405020304" pitchFamily="18" charset="0"/>
            </a:rPr>
            <a:t>What are some challenges/limitations you might face with kids and how might you address them?</a:t>
          </a:r>
        </a:p>
        <a:p>
          <a:pPr marL="0" lvl="0" defTabSz="800100">
            <a:lnSpc>
              <a:spcPct val="90000"/>
            </a:lnSpc>
            <a:spcBef>
              <a:spcPct val="0"/>
            </a:spcBef>
            <a:spcAft>
              <a:spcPct val="35000"/>
            </a:spcAft>
          </a:pPr>
          <a:endParaRPr lang="en-US" sz="2000" dirty="0">
            <a:latin typeface="Times New Roman" panose="02020603050405020304" pitchFamily="18" charset="0"/>
            <a:cs typeface="Times New Roman" panose="02020603050405020304" pitchFamily="18" charset="0"/>
          </a:endParaRPr>
        </a:p>
      </dgm:t>
    </dgm:pt>
    <dgm:pt modelId="{E80AE040-2022-480A-BAFF-EAA22EAFDED2}" type="parTrans" cxnId="{0A6979A2-A47B-4FA5-9ADA-AF417A7BE86E}">
      <dgm:prSet/>
      <dgm:spPr/>
      <dgm:t>
        <a:bodyPr/>
        <a:lstStyle/>
        <a:p>
          <a:endParaRPr lang="en-US"/>
        </a:p>
      </dgm:t>
    </dgm:pt>
    <dgm:pt modelId="{4BA4287D-C960-4615-BE54-8A723CD69F9D}" type="sibTrans" cxnId="{0A6979A2-A47B-4FA5-9ADA-AF417A7BE86E}">
      <dgm:prSet/>
      <dgm:spPr/>
      <dgm:t>
        <a:bodyPr/>
        <a:lstStyle/>
        <a:p>
          <a:endParaRPr lang="en-US"/>
        </a:p>
      </dgm:t>
    </dgm:pt>
    <dgm:pt modelId="{5010EE00-9CC5-4173-8744-1A534FE96835}">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i="0" u="none" dirty="0">
              <a:latin typeface="Times New Roman" panose="02020603050405020304" pitchFamily="18" charset="0"/>
              <a:cs typeface="Times New Roman" panose="02020603050405020304" pitchFamily="18" charset="0"/>
            </a:rPr>
            <a:t>Reflecting on your discussions today, what are some “take </a:t>
          </a:r>
          <a:r>
            <a:rPr lang="en-US" sz="1800" b="0" i="0" u="none" dirty="0" err="1">
              <a:latin typeface="Times New Roman" panose="02020603050405020304" pitchFamily="18" charset="0"/>
              <a:cs typeface="Times New Roman" panose="02020603050405020304" pitchFamily="18" charset="0"/>
            </a:rPr>
            <a:t>aways</a:t>
          </a:r>
          <a:r>
            <a:rPr lang="en-US" sz="1800" b="0" i="0" u="none" dirty="0">
              <a:latin typeface="Times New Roman" panose="02020603050405020304" pitchFamily="18" charset="0"/>
              <a:cs typeface="Times New Roman" panose="02020603050405020304" pitchFamily="18" charset="0"/>
            </a:rPr>
            <a:t>” that can help you continue moving program forward?  </a:t>
          </a:r>
          <a:endParaRPr lang="en-US" dirty="0"/>
        </a:p>
        <a:p>
          <a:pPr marL="0" lvl="0" defTabSz="800100">
            <a:lnSpc>
              <a:spcPct val="90000"/>
            </a:lnSpc>
            <a:spcBef>
              <a:spcPct val="0"/>
            </a:spcBef>
            <a:spcAft>
              <a:spcPct val="35000"/>
            </a:spcAft>
            <a:buNone/>
          </a:pPr>
          <a:endParaRPr lang="en-US" sz="1800" dirty="0">
            <a:latin typeface="Times New Roman" panose="02020603050405020304" pitchFamily="18" charset="0"/>
            <a:cs typeface="Times New Roman" panose="02020603050405020304" pitchFamily="18" charset="0"/>
          </a:endParaRPr>
        </a:p>
      </dgm:t>
    </dgm:pt>
    <dgm:pt modelId="{AF20FAFA-8817-403E-AC37-BC9DCBA2DCB7}" type="parTrans" cxnId="{A7D303C7-237A-4B54-8455-01DB9CA53BB6}">
      <dgm:prSet/>
      <dgm:spPr/>
      <dgm:t>
        <a:bodyPr/>
        <a:lstStyle/>
        <a:p>
          <a:endParaRPr lang="en-US"/>
        </a:p>
      </dgm:t>
    </dgm:pt>
    <dgm:pt modelId="{FD68F30A-DACA-47B5-BD2A-CEFCFD5A2C9E}" type="sibTrans" cxnId="{A7D303C7-237A-4B54-8455-01DB9CA53BB6}">
      <dgm:prSet/>
      <dgm:spPr/>
      <dgm:t>
        <a:bodyPr/>
        <a:lstStyle/>
        <a:p>
          <a:endParaRPr lang="en-US"/>
        </a:p>
      </dgm:t>
    </dgm:pt>
    <dgm:pt modelId="{DFDAAFCB-CF6B-4CC9-976A-0F972D0553FC}">
      <dgm:prSet custT="1"/>
      <dgm:spPr/>
      <dgm:t>
        <a:bodyPr/>
        <a:lstStyle/>
        <a:p>
          <a:pPr marL="0" marR="0" lvl="0" indent="0" defTabSz="533400" eaLnBrk="1" fontAlgn="auto" latinLnBrk="0" hangingPunct="1">
            <a:lnSpc>
              <a:spcPct val="90000"/>
            </a:lnSpc>
            <a:spcBef>
              <a:spcPct val="0"/>
            </a:spcBef>
            <a:spcAft>
              <a:spcPct val="35000"/>
            </a:spcAft>
            <a:buClrTx/>
            <a:buSzTx/>
            <a:buFontTx/>
            <a:buNone/>
            <a:tabLst/>
            <a:defRPr/>
          </a:pPr>
          <a:r>
            <a:rPr lang="en-US" sz="2000" dirty="0">
              <a:latin typeface="Times New Roman" panose="02020603050405020304" pitchFamily="18" charset="0"/>
              <a:cs typeface="Times New Roman" panose="02020603050405020304" pitchFamily="18" charset="0"/>
            </a:rPr>
            <a:t>List 3-5 next steps in planning/implementing Literacy Enrichment within your program. </a:t>
          </a:r>
        </a:p>
        <a:p>
          <a:pPr marL="0" lvl="0" defTabSz="533400">
            <a:lnSpc>
              <a:spcPct val="90000"/>
            </a:lnSpc>
            <a:spcBef>
              <a:spcPct val="0"/>
            </a:spcBef>
            <a:spcAft>
              <a:spcPct val="35000"/>
            </a:spcAft>
            <a:buNone/>
          </a:pPr>
          <a:endParaRPr lang="en-US" sz="1200" dirty="0">
            <a:latin typeface="Times New Roman" panose="02020603050405020304" pitchFamily="18" charset="0"/>
            <a:cs typeface="Times New Roman" panose="02020603050405020304" pitchFamily="18" charset="0"/>
          </a:endParaRPr>
        </a:p>
      </dgm:t>
    </dgm:pt>
    <dgm:pt modelId="{14F42879-2E0C-4029-AEF6-670F19EAC262}" type="parTrans" cxnId="{96B17DD1-2CD8-4718-A70B-5694C1212174}">
      <dgm:prSet/>
      <dgm:spPr/>
      <dgm:t>
        <a:bodyPr/>
        <a:lstStyle/>
        <a:p>
          <a:endParaRPr lang="en-US"/>
        </a:p>
      </dgm:t>
    </dgm:pt>
    <dgm:pt modelId="{AB40F77F-8898-4578-90C1-CD0116F471B6}" type="sibTrans" cxnId="{96B17DD1-2CD8-4718-A70B-5694C1212174}">
      <dgm:prSet/>
      <dgm:spPr/>
      <dgm:t>
        <a:bodyPr/>
        <a:lstStyle/>
        <a:p>
          <a:endParaRPr lang="en-US"/>
        </a:p>
      </dgm:t>
    </dgm:pt>
    <dgm:pt modelId="{155909B0-58A2-4C90-AF88-EAA71BF3C233}">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800" dirty="0">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So far, has your program implemented any of the suggested Literacy Enrichment strategies and/or activities? AND/OR has your program encountered any challenges along the way? Briefly share your story. </a:t>
          </a:r>
        </a:p>
        <a:p>
          <a:pPr>
            <a:buNone/>
          </a:pPr>
          <a:endParaRPr lang="en-US" sz="1800" dirty="0">
            <a:latin typeface="Times New Roman" panose="02020603050405020304" pitchFamily="18" charset="0"/>
            <a:cs typeface="Times New Roman" panose="02020603050405020304" pitchFamily="18" charset="0"/>
          </a:endParaRPr>
        </a:p>
      </dgm:t>
    </dgm:pt>
    <dgm:pt modelId="{8F0C68CF-7CEC-4115-9DD8-4619609D108F}" type="parTrans" cxnId="{F90431CE-D354-45EB-85D1-D9C653D55837}">
      <dgm:prSet/>
      <dgm:spPr/>
      <dgm:t>
        <a:bodyPr/>
        <a:lstStyle/>
        <a:p>
          <a:endParaRPr lang="en-US"/>
        </a:p>
      </dgm:t>
    </dgm:pt>
    <dgm:pt modelId="{F68AE58D-E9A0-47F9-9EB4-78DE9DB0948C}" type="sibTrans" cxnId="{F90431CE-D354-45EB-85D1-D9C653D55837}">
      <dgm:prSet/>
      <dgm:spPr/>
      <dgm:t>
        <a:bodyPr/>
        <a:lstStyle/>
        <a:p>
          <a:endParaRPr lang="en-US"/>
        </a:p>
      </dgm:t>
    </dgm:pt>
    <dgm:pt modelId="{68A50C0A-C40E-42B8-A4FD-A4904A44CA6A}" type="pres">
      <dgm:prSet presAssocID="{E6D48F5D-0887-4420-8A39-BA33BD77D45D}" presName="diagram" presStyleCnt="0">
        <dgm:presLayoutVars>
          <dgm:chMax val="1"/>
          <dgm:dir/>
          <dgm:animLvl val="ctr"/>
          <dgm:resizeHandles val="exact"/>
        </dgm:presLayoutVars>
      </dgm:prSet>
      <dgm:spPr/>
    </dgm:pt>
    <dgm:pt modelId="{D4A14EDE-7D48-432F-B700-100E497D4E5C}" type="pres">
      <dgm:prSet presAssocID="{E6D48F5D-0887-4420-8A39-BA33BD77D45D}" presName="matrix" presStyleCnt="0"/>
      <dgm:spPr/>
    </dgm:pt>
    <dgm:pt modelId="{1443EC90-57A8-4C87-A657-4B4CBBDA6422}" type="pres">
      <dgm:prSet presAssocID="{E6D48F5D-0887-4420-8A39-BA33BD77D45D}" presName="tile1" presStyleLbl="node1" presStyleIdx="0" presStyleCnt="4"/>
      <dgm:spPr/>
    </dgm:pt>
    <dgm:pt modelId="{F61E888D-F4AE-4C57-9193-A66B10D33C0D}" type="pres">
      <dgm:prSet presAssocID="{E6D48F5D-0887-4420-8A39-BA33BD77D45D}" presName="tile1text" presStyleLbl="node1" presStyleIdx="0" presStyleCnt="4">
        <dgm:presLayoutVars>
          <dgm:chMax val="0"/>
          <dgm:chPref val="0"/>
          <dgm:bulletEnabled val="1"/>
        </dgm:presLayoutVars>
      </dgm:prSet>
      <dgm:spPr/>
    </dgm:pt>
    <dgm:pt modelId="{529A7629-D58E-4508-A793-1BC95B4CCAF6}" type="pres">
      <dgm:prSet presAssocID="{E6D48F5D-0887-4420-8A39-BA33BD77D45D}" presName="tile2" presStyleLbl="node1" presStyleIdx="1" presStyleCnt="4"/>
      <dgm:spPr/>
    </dgm:pt>
    <dgm:pt modelId="{7B38A8EE-65E2-4440-9924-06BCC8F2AE14}" type="pres">
      <dgm:prSet presAssocID="{E6D48F5D-0887-4420-8A39-BA33BD77D45D}" presName="tile2text" presStyleLbl="node1" presStyleIdx="1" presStyleCnt="4">
        <dgm:presLayoutVars>
          <dgm:chMax val="0"/>
          <dgm:chPref val="0"/>
          <dgm:bulletEnabled val="1"/>
        </dgm:presLayoutVars>
      </dgm:prSet>
      <dgm:spPr/>
    </dgm:pt>
    <dgm:pt modelId="{7F490E67-587E-45C0-956A-AFF90BF8D406}" type="pres">
      <dgm:prSet presAssocID="{E6D48F5D-0887-4420-8A39-BA33BD77D45D}" presName="tile3" presStyleLbl="node1" presStyleIdx="2" presStyleCnt="4"/>
      <dgm:spPr/>
    </dgm:pt>
    <dgm:pt modelId="{16C943EA-0318-4FF0-B0B9-D2F5DB98CE68}" type="pres">
      <dgm:prSet presAssocID="{E6D48F5D-0887-4420-8A39-BA33BD77D45D}" presName="tile3text" presStyleLbl="node1" presStyleIdx="2" presStyleCnt="4">
        <dgm:presLayoutVars>
          <dgm:chMax val="0"/>
          <dgm:chPref val="0"/>
          <dgm:bulletEnabled val="1"/>
        </dgm:presLayoutVars>
      </dgm:prSet>
      <dgm:spPr/>
    </dgm:pt>
    <dgm:pt modelId="{953F8008-EF8C-49FC-8378-4BCDDA371F1F}" type="pres">
      <dgm:prSet presAssocID="{E6D48F5D-0887-4420-8A39-BA33BD77D45D}" presName="tile4" presStyleLbl="node1" presStyleIdx="3" presStyleCnt="4"/>
      <dgm:spPr/>
    </dgm:pt>
    <dgm:pt modelId="{8BEA0A2A-4761-49D3-9456-78F35BBD6192}" type="pres">
      <dgm:prSet presAssocID="{E6D48F5D-0887-4420-8A39-BA33BD77D45D}" presName="tile4text" presStyleLbl="node1" presStyleIdx="3" presStyleCnt="4">
        <dgm:presLayoutVars>
          <dgm:chMax val="0"/>
          <dgm:chPref val="0"/>
          <dgm:bulletEnabled val="1"/>
        </dgm:presLayoutVars>
      </dgm:prSet>
      <dgm:spPr/>
    </dgm:pt>
    <dgm:pt modelId="{0A83CC57-39A2-4AD8-93B0-7EB6B5EF6988}" type="pres">
      <dgm:prSet presAssocID="{E6D48F5D-0887-4420-8A39-BA33BD77D45D}" presName="centerTile" presStyleLbl="fgShp" presStyleIdx="0" presStyleCnt="1" custScaleX="84665" custScaleY="111933" custLinFactNeighborX="-92" custLinFactNeighborY="5974">
        <dgm:presLayoutVars>
          <dgm:chMax val="0"/>
          <dgm:chPref val="0"/>
        </dgm:presLayoutVars>
      </dgm:prSet>
      <dgm:spPr/>
    </dgm:pt>
  </dgm:ptLst>
  <dgm:cxnLst>
    <dgm:cxn modelId="{43AFB023-7AE0-4E76-A4D5-6C8574BDD692}" type="presOf" srcId="{5010EE00-9CC5-4173-8744-1A534FE96835}" destId="{8BEA0A2A-4761-49D3-9456-78F35BBD6192}" srcOrd="1" destOrd="0" presId="urn:microsoft.com/office/officeart/2005/8/layout/matrix1"/>
    <dgm:cxn modelId="{99125571-3E49-45A5-ACF8-F0E599D2B36A}" type="presOf" srcId="{7E636253-C7DD-46AA-AD2C-E3F57E9356F8}" destId="{0A83CC57-39A2-4AD8-93B0-7EB6B5EF6988}" srcOrd="0" destOrd="0" presId="urn:microsoft.com/office/officeart/2005/8/layout/matrix1"/>
    <dgm:cxn modelId="{5E88F554-3408-41F3-B9D6-222BC7667C19}" type="presOf" srcId="{463CED41-0112-4682-9DE7-AB7050CFA93B}" destId="{7F490E67-587E-45C0-956A-AFF90BF8D406}" srcOrd="0" destOrd="0" presId="urn:microsoft.com/office/officeart/2005/8/layout/matrix1"/>
    <dgm:cxn modelId="{D6F61680-EA8A-4D32-83A7-62F27697F3E0}" type="presOf" srcId="{E6D48F5D-0887-4420-8A39-BA33BD77D45D}" destId="{68A50C0A-C40E-42B8-A4FD-A4904A44CA6A}" srcOrd="0" destOrd="0" presId="urn:microsoft.com/office/officeart/2005/8/layout/matrix1"/>
    <dgm:cxn modelId="{8E58C689-FD74-4974-B779-1A00596C9219}" type="presOf" srcId="{DFDAAFCB-CF6B-4CC9-976A-0F972D0553FC}" destId="{7B38A8EE-65E2-4440-9924-06BCC8F2AE14}" srcOrd="1" destOrd="0" presId="urn:microsoft.com/office/officeart/2005/8/layout/matrix1"/>
    <dgm:cxn modelId="{D33E1F92-8487-4552-847E-F9A5632AE820}" type="presOf" srcId="{5010EE00-9CC5-4173-8744-1A534FE96835}" destId="{953F8008-EF8C-49FC-8378-4BCDDA371F1F}" srcOrd="0" destOrd="0" presId="urn:microsoft.com/office/officeart/2005/8/layout/matrix1"/>
    <dgm:cxn modelId="{3B1BED93-8A12-441C-8B0B-45E898FEDA33}" type="presOf" srcId="{155909B0-58A2-4C90-AF88-EAA71BF3C233}" destId="{F61E888D-F4AE-4C57-9193-A66B10D33C0D}" srcOrd="1" destOrd="0" presId="urn:microsoft.com/office/officeart/2005/8/layout/matrix1"/>
    <dgm:cxn modelId="{C3B0AA9E-D4BC-47E0-9711-7119E948CD8A}" srcId="{E6D48F5D-0887-4420-8A39-BA33BD77D45D}" destId="{7E636253-C7DD-46AA-AD2C-E3F57E9356F8}" srcOrd="0" destOrd="0" parTransId="{91D5478C-04CD-437E-98FE-C57A1C349D76}" sibTransId="{1F213897-686F-4570-9722-C784CA555AF3}"/>
    <dgm:cxn modelId="{0A6979A2-A47B-4FA5-9ADA-AF417A7BE86E}" srcId="{7E636253-C7DD-46AA-AD2C-E3F57E9356F8}" destId="{463CED41-0112-4682-9DE7-AB7050CFA93B}" srcOrd="2" destOrd="0" parTransId="{E80AE040-2022-480A-BAFF-EAA22EAFDED2}" sibTransId="{4BA4287D-C960-4615-BE54-8A723CD69F9D}"/>
    <dgm:cxn modelId="{A7D303C7-237A-4B54-8455-01DB9CA53BB6}" srcId="{7E636253-C7DD-46AA-AD2C-E3F57E9356F8}" destId="{5010EE00-9CC5-4173-8744-1A534FE96835}" srcOrd="3" destOrd="0" parTransId="{AF20FAFA-8817-403E-AC37-BC9DCBA2DCB7}" sibTransId="{FD68F30A-DACA-47B5-BD2A-CEFCFD5A2C9E}"/>
    <dgm:cxn modelId="{F90431CE-D354-45EB-85D1-D9C653D55837}" srcId="{7E636253-C7DD-46AA-AD2C-E3F57E9356F8}" destId="{155909B0-58A2-4C90-AF88-EAA71BF3C233}" srcOrd="0" destOrd="0" parTransId="{8F0C68CF-7CEC-4115-9DD8-4619609D108F}" sibTransId="{F68AE58D-E9A0-47F9-9EB4-78DE9DB0948C}"/>
    <dgm:cxn modelId="{E882A8CE-A907-48C8-81DD-337200BD5BC6}" type="presOf" srcId="{155909B0-58A2-4C90-AF88-EAA71BF3C233}" destId="{1443EC90-57A8-4C87-A657-4B4CBBDA6422}" srcOrd="0" destOrd="0" presId="urn:microsoft.com/office/officeart/2005/8/layout/matrix1"/>
    <dgm:cxn modelId="{96B17DD1-2CD8-4718-A70B-5694C1212174}" srcId="{7E636253-C7DD-46AA-AD2C-E3F57E9356F8}" destId="{DFDAAFCB-CF6B-4CC9-976A-0F972D0553FC}" srcOrd="1" destOrd="0" parTransId="{14F42879-2E0C-4029-AEF6-670F19EAC262}" sibTransId="{AB40F77F-8898-4578-90C1-CD0116F471B6}"/>
    <dgm:cxn modelId="{745CA2F5-A9BD-4F56-A780-11B91AF71AA4}" type="presOf" srcId="{DFDAAFCB-CF6B-4CC9-976A-0F972D0553FC}" destId="{529A7629-D58E-4508-A793-1BC95B4CCAF6}" srcOrd="0" destOrd="0" presId="urn:microsoft.com/office/officeart/2005/8/layout/matrix1"/>
    <dgm:cxn modelId="{58AE3BFA-C02F-4014-9A13-B01596025F28}" type="presOf" srcId="{463CED41-0112-4682-9DE7-AB7050CFA93B}" destId="{16C943EA-0318-4FF0-B0B9-D2F5DB98CE68}" srcOrd="1" destOrd="0" presId="urn:microsoft.com/office/officeart/2005/8/layout/matrix1"/>
    <dgm:cxn modelId="{77D8311F-0C73-466C-8194-3F8CE64C148B}" type="presParOf" srcId="{68A50C0A-C40E-42B8-A4FD-A4904A44CA6A}" destId="{D4A14EDE-7D48-432F-B700-100E497D4E5C}" srcOrd="0" destOrd="0" presId="urn:microsoft.com/office/officeart/2005/8/layout/matrix1"/>
    <dgm:cxn modelId="{2BFC74CC-7BA6-4B93-AD78-ECA8C7B7266F}" type="presParOf" srcId="{D4A14EDE-7D48-432F-B700-100E497D4E5C}" destId="{1443EC90-57A8-4C87-A657-4B4CBBDA6422}" srcOrd="0" destOrd="0" presId="urn:microsoft.com/office/officeart/2005/8/layout/matrix1"/>
    <dgm:cxn modelId="{67A679DD-7CB4-4DFE-AAC3-EAC27DD5457E}" type="presParOf" srcId="{D4A14EDE-7D48-432F-B700-100E497D4E5C}" destId="{F61E888D-F4AE-4C57-9193-A66B10D33C0D}" srcOrd="1" destOrd="0" presId="urn:microsoft.com/office/officeart/2005/8/layout/matrix1"/>
    <dgm:cxn modelId="{E31D272A-D973-4E8D-9E5C-9FEB70DEF219}" type="presParOf" srcId="{D4A14EDE-7D48-432F-B700-100E497D4E5C}" destId="{529A7629-D58E-4508-A793-1BC95B4CCAF6}" srcOrd="2" destOrd="0" presId="urn:microsoft.com/office/officeart/2005/8/layout/matrix1"/>
    <dgm:cxn modelId="{D6D533EE-F0F8-412C-91C4-854583F327C5}" type="presParOf" srcId="{D4A14EDE-7D48-432F-B700-100E497D4E5C}" destId="{7B38A8EE-65E2-4440-9924-06BCC8F2AE14}" srcOrd="3" destOrd="0" presId="urn:microsoft.com/office/officeart/2005/8/layout/matrix1"/>
    <dgm:cxn modelId="{3A34C8C6-3ACB-40F2-97E2-4DCF92D9F7EE}" type="presParOf" srcId="{D4A14EDE-7D48-432F-B700-100E497D4E5C}" destId="{7F490E67-587E-45C0-956A-AFF90BF8D406}" srcOrd="4" destOrd="0" presId="urn:microsoft.com/office/officeart/2005/8/layout/matrix1"/>
    <dgm:cxn modelId="{7B9A8A9B-0F5D-47DE-A584-77A9CF7E60DF}" type="presParOf" srcId="{D4A14EDE-7D48-432F-B700-100E497D4E5C}" destId="{16C943EA-0318-4FF0-B0B9-D2F5DB98CE68}" srcOrd="5" destOrd="0" presId="urn:microsoft.com/office/officeart/2005/8/layout/matrix1"/>
    <dgm:cxn modelId="{3929A1D6-D705-4439-A793-48328607C84E}" type="presParOf" srcId="{D4A14EDE-7D48-432F-B700-100E497D4E5C}" destId="{953F8008-EF8C-49FC-8378-4BCDDA371F1F}" srcOrd="6" destOrd="0" presId="urn:microsoft.com/office/officeart/2005/8/layout/matrix1"/>
    <dgm:cxn modelId="{6998A822-42C2-4C00-A515-59C468195F60}" type="presParOf" srcId="{D4A14EDE-7D48-432F-B700-100E497D4E5C}" destId="{8BEA0A2A-4761-49D3-9456-78F35BBD6192}" srcOrd="7" destOrd="0" presId="urn:microsoft.com/office/officeart/2005/8/layout/matrix1"/>
    <dgm:cxn modelId="{FC6E3FE2-4E5F-4029-AD50-B96A00BF5B76}" type="presParOf" srcId="{68A50C0A-C40E-42B8-A4FD-A4904A44CA6A}" destId="{0A83CC57-39A2-4AD8-93B0-7EB6B5EF6988}"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3EC90-57A8-4C87-A657-4B4CBBDA6422}">
      <dsp:nvSpPr>
        <dsp:cNvPr id="0" name=""/>
        <dsp:cNvSpPr/>
      </dsp:nvSpPr>
      <dsp:spPr>
        <a:xfrm rot="16200000">
          <a:off x="1773147" y="-1773147"/>
          <a:ext cx="2156922" cy="5703216"/>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800" kern="1200" dirty="0">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US" sz="1800" kern="1200" dirty="0">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a:latin typeface="Times New Roman" panose="02020603050405020304" pitchFamily="18" charset="0"/>
              <a:cs typeface="Times New Roman" panose="02020603050405020304" pitchFamily="18" charset="0"/>
            </a:rPr>
            <a:t>So far, has your program implemented any of the suggested Literacy Enrichment strategies and/or activities? AND/OR has your program encountered any challenges along the way? Briefly share your story. </a:t>
          </a:r>
        </a:p>
        <a:p>
          <a:pPr algn="ctr">
            <a:spcBef>
              <a:spcPct val="0"/>
            </a:spcBef>
            <a:buNone/>
          </a:pPr>
          <a:endParaRPr lang="en-US" sz="1800" kern="1200" dirty="0">
            <a:latin typeface="Times New Roman" panose="02020603050405020304" pitchFamily="18" charset="0"/>
            <a:cs typeface="Times New Roman" panose="02020603050405020304" pitchFamily="18" charset="0"/>
          </a:endParaRPr>
        </a:p>
      </dsp:txBody>
      <dsp:txXfrm rot="5400000">
        <a:off x="0" y="0"/>
        <a:ext cx="5703216" cy="1617691"/>
      </dsp:txXfrm>
    </dsp:sp>
    <dsp:sp modelId="{529A7629-D58E-4508-A793-1BC95B4CCAF6}">
      <dsp:nvSpPr>
        <dsp:cNvPr id="0" name=""/>
        <dsp:cNvSpPr/>
      </dsp:nvSpPr>
      <dsp:spPr>
        <a:xfrm>
          <a:off x="5703216" y="0"/>
          <a:ext cx="5703216" cy="2156922"/>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lang="en-US" sz="2000" kern="1200" dirty="0">
              <a:latin typeface="Times New Roman" panose="02020603050405020304" pitchFamily="18" charset="0"/>
              <a:cs typeface="Times New Roman" panose="02020603050405020304" pitchFamily="18" charset="0"/>
            </a:rPr>
            <a:t>List 3-5 next steps in planning/implementing Literacy Enrichment within your program. </a:t>
          </a:r>
        </a:p>
        <a:p>
          <a:pPr marL="0" lvl="0" algn="ctr" defTabSz="533400">
            <a:lnSpc>
              <a:spcPct val="90000"/>
            </a:lnSpc>
            <a:spcBef>
              <a:spcPct val="0"/>
            </a:spcBef>
            <a:spcAft>
              <a:spcPct val="35000"/>
            </a:spcAft>
            <a:buNone/>
          </a:pPr>
          <a:endParaRPr lang="en-US" sz="1200" kern="1200" dirty="0">
            <a:latin typeface="Times New Roman" panose="02020603050405020304" pitchFamily="18" charset="0"/>
            <a:cs typeface="Times New Roman" panose="02020603050405020304" pitchFamily="18" charset="0"/>
          </a:endParaRPr>
        </a:p>
      </dsp:txBody>
      <dsp:txXfrm>
        <a:off x="5703216" y="0"/>
        <a:ext cx="5703216" cy="1617691"/>
      </dsp:txXfrm>
    </dsp:sp>
    <dsp:sp modelId="{7F490E67-587E-45C0-956A-AFF90BF8D406}">
      <dsp:nvSpPr>
        <dsp:cNvPr id="0" name=""/>
        <dsp:cNvSpPr/>
      </dsp:nvSpPr>
      <dsp:spPr>
        <a:xfrm rot="10800000">
          <a:off x="0" y="2156922"/>
          <a:ext cx="5703216" cy="2156922"/>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lang="en-US" sz="2000" kern="1200" dirty="0">
              <a:latin typeface="Times New Roman" panose="02020603050405020304" pitchFamily="18" charset="0"/>
              <a:cs typeface="Times New Roman" panose="02020603050405020304" pitchFamily="18" charset="0"/>
            </a:rPr>
            <a:t>What are some challenges/limitations you might face with kids and how might you address them?</a:t>
          </a:r>
        </a:p>
        <a:p>
          <a:pPr marL="0" lvl="0" algn="ctr" defTabSz="800100">
            <a:lnSpc>
              <a:spcPct val="90000"/>
            </a:lnSpc>
            <a:spcBef>
              <a:spcPct val="0"/>
            </a:spcBef>
            <a:spcAft>
              <a:spcPct val="35000"/>
            </a:spcAft>
            <a:buNone/>
          </a:pPr>
          <a:endParaRPr lang="en-US" sz="2000" kern="1200" dirty="0">
            <a:latin typeface="Times New Roman" panose="02020603050405020304" pitchFamily="18" charset="0"/>
            <a:cs typeface="Times New Roman" panose="02020603050405020304" pitchFamily="18" charset="0"/>
          </a:endParaRPr>
        </a:p>
      </dsp:txBody>
      <dsp:txXfrm rot="10800000">
        <a:off x="0" y="2696152"/>
        <a:ext cx="5703216" cy="1617691"/>
      </dsp:txXfrm>
    </dsp:sp>
    <dsp:sp modelId="{953F8008-EF8C-49FC-8378-4BCDDA371F1F}">
      <dsp:nvSpPr>
        <dsp:cNvPr id="0" name=""/>
        <dsp:cNvSpPr/>
      </dsp:nvSpPr>
      <dsp:spPr>
        <a:xfrm rot="5400000">
          <a:off x="7476363" y="383774"/>
          <a:ext cx="2156922" cy="5703216"/>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b="0" i="0" u="none" kern="1200" dirty="0">
              <a:latin typeface="Times New Roman" panose="02020603050405020304" pitchFamily="18" charset="0"/>
              <a:cs typeface="Times New Roman" panose="02020603050405020304" pitchFamily="18" charset="0"/>
            </a:rPr>
            <a:t>Reflecting on your discussions today, what are some “take </a:t>
          </a:r>
          <a:r>
            <a:rPr lang="en-US" sz="1800" b="0" i="0" u="none" kern="1200" dirty="0" err="1">
              <a:latin typeface="Times New Roman" panose="02020603050405020304" pitchFamily="18" charset="0"/>
              <a:cs typeface="Times New Roman" panose="02020603050405020304" pitchFamily="18" charset="0"/>
            </a:rPr>
            <a:t>aways</a:t>
          </a:r>
          <a:r>
            <a:rPr lang="en-US" sz="1800" b="0" i="0" u="none" kern="1200" dirty="0">
              <a:latin typeface="Times New Roman" panose="02020603050405020304" pitchFamily="18" charset="0"/>
              <a:cs typeface="Times New Roman" panose="02020603050405020304" pitchFamily="18" charset="0"/>
            </a:rPr>
            <a:t>” that can help you continue moving program forward?  </a:t>
          </a:r>
          <a:endParaRPr lang="en-US" kern="1200" dirty="0"/>
        </a:p>
        <a:p>
          <a:pPr marL="0" lvl="0" algn="ctr" defTabSz="800100">
            <a:lnSpc>
              <a:spcPct val="90000"/>
            </a:lnSpc>
            <a:spcBef>
              <a:spcPct val="0"/>
            </a:spcBef>
            <a:spcAft>
              <a:spcPct val="35000"/>
            </a:spcAft>
            <a:buNone/>
          </a:pPr>
          <a:endParaRPr lang="en-US" sz="1800" kern="1200" dirty="0">
            <a:latin typeface="Times New Roman" panose="02020603050405020304" pitchFamily="18" charset="0"/>
            <a:cs typeface="Times New Roman" panose="02020603050405020304" pitchFamily="18" charset="0"/>
          </a:endParaRPr>
        </a:p>
      </dsp:txBody>
      <dsp:txXfrm rot="-5400000">
        <a:off x="5703217" y="2696152"/>
        <a:ext cx="5703216" cy="1617691"/>
      </dsp:txXfrm>
    </dsp:sp>
    <dsp:sp modelId="{0A83CC57-39A2-4AD8-93B0-7EB6B5EF6988}">
      <dsp:nvSpPr>
        <dsp:cNvPr id="0" name=""/>
        <dsp:cNvSpPr/>
      </dsp:nvSpPr>
      <dsp:spPr>
        <a:xfrm>
          <a:off x="4251479" y="1617772"/>
          <a:ext cx="2897176" cy="1207153"/>
        </a:xfrm>
        <a:prstGeom prst="roundRect">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List 4-6 </a:t>
          </a:r>
          <a:r>
            <a:rPr lang="en-US" sz="1800" i="1" kern="1200" dirty="0">
              <a:latin typeface="Times New Roman" panose="02020603050405020304" pitchFamily="18" charset="0"/>
              <a:cs typeface="Times New Roman" panose="02020603050405020304" pitchFamily="18" charset="0"/>
            </a:rPr>
            <a:t>community partners </a:t>
          </a:r>
          <a:r>
            <a:rPr lang="en-US" sz="1800" kern="1200" dirty="0">
              <a:latin typeface="Times New Roman" panose="02020603050405020304" pitchFamily="18" charset="0"/>
              <a:cs typeface="Times New Roman" panose="02020603050405020304" pitchFamily="18" charset="0"/>
            </a:rPr>
            <a:t>who you feel could compliment your Literacy Enrichment program. </a:t>
          </a:r>
        </a:p>
      </dsp:txBody>
      <dsp:txXfrm>
        <a:off x="4310407" y="1676700"/>
        <a:ext cx="2779320" cy="108929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08B9EBBA-996F-894A-B54A-D6246ED52CEA}" type="datetimeFigureOut">
              <a:rPr lang="en-US" smtClean="0"/>
              <a:pPr/>
              <a:t>1/27/2022</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57F1E4F-1CFF-5643-939E-217C01CDF565}"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733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8078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3906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3285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149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3927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067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206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4904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006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165762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09B482E8-6E0E-1B4F-B1FD-C69DB9E858D9}" type="datetimeFigureOut">
              <a:rPr lang="en-US" smtClean="0"/>
              <a:pPr/>
              <a:t>1/27/2022</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09040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pxhere.com/en/photo/927570" TargetMode="External"/><Relationship Id="rId2" Type="http://schemas.openxmlformats.org/officeDocument/2006/relationships/image" Target="../media/image7.jp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middleeastmonitor.com/20181004-olympics-talks-to-reinstate-kuwait-heading-in-a-positive-direction/" TargetMode="External"/><Relationship Id="rId7" Type="http://schemas.openxmlformats.org/officeDocument/2006/relationships/image" Target="../media/image12.jpeg"/><Relationship Id="rId2" Type="http://schemas.openxmlformats.org/officeDocument/2006/relationships/hyperlink" Target="https://olympics.com/en/olympic-games/olympic-mascots" TargetMode="External"/><Relationship Id="rId1" Type="http://schemas.openxmlformats.org/officeDocument/2006/relationships/slideLayout" Target="../slideLayouts/slideLayout4.xml"/><Relationship Id="rId6" Type="http://schemas.openxmlformats.org/officeDocument/2006/relationships/hyperlink" Target="https://www.publicdomainpictures.net/en/view-image.php?image=24286&amp;picture=olympic-rings" TargetMode="External"/><Relationship Id="rId5" Type="http://schemas.openxmlformats.org/officeDocument/2006/relationships/image" Target="../media/image11.jpg"/><Relationship Id="rId4" Type="http://schemas.openxmlformats.org/officeDocument/2006/relationships/hyperlink" Target="https://creativecommons.org/licenses/by-nc-sa/3.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hyperlink" Target="https://feelslikehomeblog.com/2011/07/printable-reading-log/" TargetMode="Externa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3389/feduc.2020.00062" TargetMode="External"/><Relationship Id="rId2" Type="http://schemas.openxmlformats.org/officeDocument/2006/relationships/hyperlink" Target="https://apertureed.com/evidence-based-vs-research-based-understanding-differences/" TargetMode="External"/><Relationship Id="rId1" Type="http://schemas.openxmlformats.org/officeDocument/2006/relationships/slideLayout" Target="../slideLayouts/slideLayout2.xml"/><Relationship Id="rId6" Type="http://schemas.openxmlformats.org/officeDocument/2006/relationships/hyperlink" Target="https://iris.peabody.vanderbilt.edu/module/ebp_01/cresource/q1/p01/#content" TargetMode="External"/><Relationship Id="rId5" Type="http://schemas.openxmlformats.org/officeDocument/2006/relationships/hyperlink" Target="https://my.vanderbilt.edu/spedteacherresources/what-are-evidence-based-practices/" TargetMode="External"/><Relationship Id="rId4" Type="http://schemas.openxmlformats.org/officeDocument/2006/relationships/hyperlink" Target="https://newsroom.unl.edu/announce/csmce/5272/296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frankbuck.blogspot.com/2012/01/webinar-follow-up-your-questions.html" TargetMode="External"/><Relationship Id="rId2" Type="http://schemas.openxmlformats.org/officeDocument/2006/relationships/image" Target="../media/image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1B5C7-2039-4E49-9959-991CE93CFC45}"/>
              </a:ext>
            </a:extLst>
          </p:cNvPr>
          <p:cNvSpPr>
            <a:spLocks noGrp="1"/>
          </p:cNvSpPr>
          <p:nvPr>
            <p:ph type="ctrTitle"/>
          </p:nvPr>
        </p:nvSpPr>
        <p:spPr/>
        <p:txBody>
          <a:bodyPr/>
          <a:lstStyle/>
          <a:p>
            <a:r>
              <a:rPr lang="en-US" dirty="0"/>
              <a:t>LITERACY ENRICHMENT </a:t>
            </a:r>
          </a:p>
        </p:txBody>
      </p:sp>
      <p:sp>
        <p:nvSpPr>
          <p:cNvPr id="3" name="Subtitle 2">
            <a:extLst>
              <a:ext uri="{FF2B5EF4-FFF2-40B4-BE49-F238E27FC236}">
                <a16:creationId xmlns:a16="http://schemas.microsoft.com/office/drawing/2014/main" id="{EB119CE7-620C-4F22-ADEB-5DC7CFA49A1B}"/>
              </a:ext>
            </a:extLst>
          </p:cNvPr>
          <p:cNvSpPr>
            <a:spLocks noGrp="1"/>
          </p:cNvSpPr>
          <p:nvPr>
            <p:ph type="subTitle" idx="1"/>
          </p:nvPr>
        </p:nvSpPr>
        <p:spPr/>
        <p:txBody>
          <a:bodyPr/>
          <a:lstStyle/>
          <a:p>
            <a:r>
              <a:rPr lang="en-US" dirty="0"/>
              <a:t>Presented by Theresa Slaughter, Literacy Enrichment Coach</a:t>
            </a:r>
          </a:p>
          <a:p>
            <a:r>
              <a:rPr lang="en-US" dirty="0"/>
              <a:t>Literacy Enrichment PD</a:t>
            </a:r>
          </a:p>
          <a:p>
            <a:r>
              <a:rPr lang="en-US" dirty="0"/>
              <a:t>January 27, 2022</a:t>
            </a:r>
          </a:p>
        </p:txBody>
      </p:sp>
    </p:spTree>
    <p:extLst>
      <p:ext uri="{BB962C8B-B14F-4D97-AF65-F5344CB8AC3E}">
        <p14:creationId xmlns:p14="http://schemas.microsoft.com/office/powerpoint/2010/main" val="412544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5FFDFB-EB8E-4DB5-8E42-EF28C1565A32}"/>
              </a:ext>
            </a:extLst>
          </p:cNvPr>
          <p:cNvSpPr/>
          <p:nvPr/>
        </p:nvSpPr>
        <p:spPr>
          <a:xfrm rot="20944725">
            <a:off x="373054" y="799169"/>
            <a:ext cx="7675178" cy="1754326"/>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LITERACY ENRICHMENT</a:t>
            </a:r>
          </a:p>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ACTIVITY TIME</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2050" name="Picture 2" descr="English Tutoring Services | Reading, Writing &amp;amp; English Tutors">
            <a:extLst>
              <a:ext uri="{FF2B5EF4-FFF2-40B4-BE49-F238E27FC236}">
                <a16:creationId xmlns:a16="http://schemas.microsoft.com/office/drawing/2014/main" id="{0A5FD9CD-4D25-4AD2-BE74-C99D26C61F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0017" y="3047579"/>
            <a:ext cx="6127421" cy="338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493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B5D33-2CD1-45C0-8BD1-883D2D9B5F4F}"/>
              </a:ext>
            </a:extLst>
          </p:cNvPr>
          <p:cNvSpPr>
            <a:spLocks noGrp="1"/>
          </p:cNvSpPr>
          <p:nvPr>
            <p:ph type="title"/>
          </p:nvPr>
        </p:nvSpPr>
        <p:spPr>
          <a:xfrm>
            <a:off x="1143000" y="619026"/>
            <a:ext cx="9875520" cy="1356360"/>
          </a:xfrm>
        </p:spPr>
        <p:txBody>
          <a:bodyPr>
            <a:normAutofit fontScale="90000"/>
          </a:bodyPr>
          <a:lstStyle/>
          <a:p>
            <a:pPr algn="ctr"/>
            <a:r>
              <a:rPr lang="en-US" dirty="0"/>
              <a:t>Mouse Makes Words</a:t>
            </a:r>
            <a:br>
              <a:rPr lang="en-US" dirty="0"/>
            </a:br>
            <a:r>
              <a:rPr lang="en-US" sz="2700" dirty="0"/>
              <a:t>By Kathryn Heling &amp; Deborah </a:t>
            </a:r>
            <a:r>
              <a:rPr lang="en-US" sz="2700" dirty="0" err="1"/>
              <a:t>Hembrook</a:t>
            </a:r>
            <a:br>
              <a:rPr lang="en-US" dirty="0"/>
            </a:br>
            <a:endParaRPr lang="en-US" dirty="0"/>
          </a:p>
        </p:txBody>
      </p:sp>
      <p:sp>
        <p:nvSpPr>
          <p:cNvPr id="3" name="Content Placeholder 2">
            <a:extLst>
              <a:ext uri="{FF2B5EF4-FFF2-40B4-BE49-F238E27FC236}">
                <a16:creationId xmlns:a16="http://schemas.microsoft.com/office/drawing/2014/main" id="{00DCA28F-1519-4D12-8A53-164C8781C17D}"/>
              </a:ext>
            </a:extLst>
          </p:cNvPr>
          <p:cNvSpPr>
            <a:spLocks noGrp="1"/>
          </p:cNvSpPr>
          <p:nvPr>
            <p:ph sz="half" idx="1"/>
          </p:nvPr>
        </p:nvSpPr>
        <p:spPr>
          <a:xfrm>
            <a:off x="652806" y="2573202"/>
            <a:ext cx="4754880" cy="4023360"/>
          </a:xfrm>
        </p:spPr>
        <p:txBody>
          <a:bodyPr>
            <a:normAutofit fontScale="85000" lnSpcReduction="20000"/>
          </a:bodyPr>
          <a:lstStyle/>
          <a:p>
            <a:r>
              <a:rPr lang="en-US" dirty="0"/>
              <a:t>Focus: Kids will be able to identify and formulate 3-letter rhyming words and make sound substitutions.</a:t>
            </a:r>
          </a:p>
          <a:p>
            <a:r>
              <a:rPr lang="en-US" i="1" dirty="0"/>
              <a:t>Directions</a:t>
            </a:r>
            <a:r>
              <a:rPr lang="en-US" dirty="0"/>
              <a:t> </a:t>
            </a:r>
            <a:br>
              <a:rPr lang="en-US" dirty="0"/>
            </a:br>
            <a:r>
              <a:rPr lang="en-US" dirty="0"/>
              <a:t>- Pass out to each individual kid a set of alphabet letters (A-Z). </a:t>
            </a:r>
            <a:br>
              <a:rPr lang="en-US" dirty="0"/>
            </a:br>
            <a:r>
              <a:rPr lang="en-US" dirty="0"/>
              <a:t>- Instruct kids that this pile will be used to make rhyming words as you read the story.</a:t>
            </a:r>
          </a:p>
          <a:p>
            <a:pPr lvl="0"/>
            <a:r>
              <a:rPr lang="en-US" dirty="0"/>
              <a:t>Before you read – talk about the title. Ask kids, what do you think this story is about? </a:t>
            </a:r>
          </a:p>
          <a:p>
            <a:pPr lvl="0"/>
            <a:r>
              <a:rPr lang="en-US" dirty="0"/>
              <a:t>While reading -- have kids find and spell out the words using their letters. Give them time to do this assisting when necessary. Once kids have spelled out the second word allow for them to say the word. </a:t>
            </a:r>
            <a:br>
              <a:rPr lang="en-US" dirty="0"/>
            </a:br>
            <a:endParaRPr lang="en-US" dirty="0"/>
          </a:p>
          <a:p>
            <a:endParaRPr lang="en-US" dirty="0"/>
          </a:p>
        </p:txBody>
      </p:sp>
      <p:sp>
        <p:nvSpPr>
          <p:cNvPr id="4" name="Content Placeholder 3">
            <a:extLst>
              <a:ext uri="{FF2B5EF4-FFF2-40B4-BE49-F238E27FC236}">
                <a16:creationId xmlns:a16="http://schemas.microsoft.com/office/drawing/2014/main" id="{6FF5AF8C-A96B-4E27-9611-41CA21F10678}"/>
              </a:ext>
            </a:extLst>
          </p:cNvPr>
          <p:cNvSpPr>
            <a:spLocks noGrp="1"/>
          </p:cNvSpPr>
          <p:nvPr>
            <p:ph sz="half" idx="2"/>
          </p:nvPr>
        </p:nvSpPr>
        <p:spPr>
          <a:xfrm>
            <a:off x="6096000" y="2236824"/>
            <a:ext cx="4907280" cy="4284798"/>
          </a:xfrm>
        </p:spPr>
        <p:txBody>
          <a:bodyPr>
            <a:normAutofit fontScale="85000" lnSpcReduction="20000"/>
          </a:bodyPr>
          <a:lstStyle/>
          <a:p>
            <a:r>
              <a:rPr lang="en-US" b="1" dirty="0"/>
              <a:t>Once done with the story, staff may continue the rhyming game using the additional words on the back OR have the kids come up with their own words. </a:t>
            </a:r>
            <a:br>
              <a:rPr lang="en-US" b="1" dirty="0"/>
            </a:br>
            <a:endParaRPr lang="en-US" b="1" dirty="0"/>
          </a:p>
          <a:p>
            <a:r>
              <a:rPr lang="en-US" b="1" dirty="0"/>
              <a:t> Alternate rhyming word list</a:t>
            </a:r>
            <a:br>
              <a:rPr lang="en-US" b="1" dirty="0"/>
            </a:br>
            <a:br>
              <a:rPr lang="en-US" b="1" dirty="0"/>
            </a:br>
            <a:r>
              <a:rPr lang="en-US" b="1" dirty="0"/>
              <a:t>CVC (consonant-vowel-consonant)</a:t>
            </a:r>
            <a:br>
              <a:rPr lang="en-US" b="1" dirty="0"/>
            </a:br>
            <a:r>
              <a:rPr lang="en-US" b="1" dirty="0"/>
              <a:t>short/long vowel sounds</a:t>
            </a:r>
            <a:endParaRPr lang="en-US" dirty="0"/>
          </a:p>
        </p:txBody>
      </p:sp>
      <p:sp>
        <p:nvSpPr>
          <p:cNvPr id="5" name="AutoShape 2" descr="Printable CVC Word List | Short A">
            <a:extLst>
              <a:ext uri="{FF2B5EF4-FFF2-40B4-BE49-F238E27FC236}">
                <a16:creationId xmlns:a16="http://schemas.microsoft.com/office/drawing/2014/main" id="{D20C8A56-4312-4307-9711-0FD28478EFE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ow To Teach CVC Words + FREE CVC Word List!">
            <a:extLst>
              <a:ext uri="{FF2B5EF4-FFF2-40B4-BE49-F238E27FC236}">
                <a16:creationId xmlns:a16="http://schemas.microsoft.com/office/drawing/2014/main" id="{D266AD25-5B07-4452-9478-84FAA7B8FD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0271" y="4425831"/>
            <a:ext cx="1820849" cy="235723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images-na.ssl-images-amazon.com/images/I/51Y-xroazpL._SX331_BO1,204,203,200_.jpg">
            <a:extLst>
              <a:ext uri="{FF2B5EF4-FFF2-40B4-BE49-F238E27FC236}">
                <a16:creationId xmlns:a16="http://schemas.microsoft.com/office/drawing/2014/main" id="{06584D01-5D48-4A54-9128-2610B9236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534" y="438818"/>
            <a:ext cx="1904214" cy="1846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76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8F83D-0A2B-4FC4-9132-B205936AFD8C}"/>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Alphabet Game</a:t>
            </a:r>
          </a:p>
        </p:txBody>
      </p:sp>
      <p:sp>
        <p:nvSpPr>
          <p:cNvPr id="4" name="Content Placeholder 3">
            <a:extLst>
              <a:ext uri="{FF2B5EF4-FFF2-40B4-BE49-F238E27FC236}">
                <a16:creationId xmlns:a16="http://schemas.microsoft.com/office/drawing/2014/main" id="{0CAA16E6-74F6-426A-AC05-82A43652085F}"/>
              </a:ext>
            </a:extLst>
          </p:cNvPr>
          <p:cNvSpPr>
            <a:spLocks noGrp="1"/>
          </p:cNvSpPr>
          <p:nvPr>
            <p:ph sz="half" idx="1"/>
          </p:nvPr>
        </p:nvSpPr>
        <p:spPr>
          <a:xfrm>
            <a:off x="581193" y="2111604"/>
            <a:ext cx="5422390" cy="4637987"/>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Grades: 3-8; K-2 w/modifications</a:t>
            </a:r>
          </a:p>
          <a:p>
            <a:r>
              <a:rPr lang="en-US" sz="2400" dirty="0">
                <a:latin typeface="Times New Roman" panose="02020603050405020304" pitchFamily="18" charset="0"/>
                <a:cs typeface="Times New Roman" panose="02020603050405020304" pitchFamily="18" charset="0"/>
              </a:rPr>
              <a:t>Ways to play: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individual, partners, group (classroom)</a:t>
            </a:r>
          </a:p>
          <a:p>
            <a:r>
              <a:rPr lang="en-US" sz="2400" dirty="0">
                <a:latin typeface="Times New Roman" panose="02020603050405020304" pitchFamily="18" charset="0"/>
                <a:cs typeface="Times New Roman" panose="02020603050405020304" pitchFamily="18" charset="0"/>
              </a:rPr>
              <a:t>Directions: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Pick a letter (A-Z) to reveal the letter that the words must begin with.</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Kids will write down at least 5 words; 7 words for older/advanced groups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-You may selectively go around the group and have them read some of their answers.</a:t>
            </a:r>
          </a:p>
          <a:p>
            <a:r>
              <a:rPr lang="en-US" sz="2400" dirty="0">
                <a:latin typeface="Times New Roman" panose="02020603050405020304" pitchFamily="18" charset="0"/>
                <a:cs typeface="Times New Roman" panose="02020603050405020304" pitchFamily="18" charset="0"/>
              </a:rPr>
              <a:t>Selective “words” can be turned into a word walls and vocabulary builders.</a:t>
            </a:r>
            <a:endParaRPr lang="en-US" sz="2400" dirty="0"/>
          </a:p>
        </p:txBody>
      </p:sp>
      <p:pic>
        <p:nvPicPr>
          <p:cNvPr id="6" name="Picture 5">
            <a:extLst>
              <a:ext uri="{FF2B5EF4-FFF2-40B4-BE49-F238E27FC236}">
                <a16:creationId xmlns:a16="http://schemas.microsoft.com/office/drawing/2014/main" id="{E662A7DD-0142-4D92-BE2B-04DCA763CAF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69309" y="609600"/>
            <a:ext cx="2720266" cy="1356361"/>
          </a:xfrm>
          <a:prstGeom prst="rect">
            <a:avLst/>
          </a:prstGeom>
        </p:spPr>
      </p:pic>
      <p:pic>
        <p:nvPicPr>
          <p:cNvPr id="1026" name="Picture 2" descr="5 Steps to Building a Better Word Wall | Edutopia">
            <a:extLst>
              <a:ext uri="{FF2B5EF4-FFF2-40B4-BE49-F238E27FC236}">
                <a16:creationId xmlns:a16="http://schemas.microsoft.com/office/drawing/2014/main" id="{17B4BF0A-703B-42AE-BEFE-89B9F49EEB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8557" y="2322078"/>
            <a:ext cx="3310025" cy="18605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7 Kindergarten- Vocabulary ideas | vocabulary, vocabulary instruction,  teaching vocabulary">
            <a:extLst>
              <a:ext uri="{FF2B5EF4-FFF2-40B4-BE49-F238E27FC236}">
                <a16:creationId xmlns:a16="http://schemas.microsoft.com/office/drawing/2014/main" id="{2B9EC0BE-E29B-4C22-AE05-7CCFE5EE3A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42168" y="1864012"/>
            <a:ext cx="2674758" cy="277672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y Spelling Dictionary--Blank Page Layouts A-Z--FREE by Smart Chick">
            <a:extLst>
              <a:ext uri="{FF2B5EF4-FFF2-40B4-BE49-F238E27FC236}">
                <a16:creationId xmlns:a16="http://schemas.microsoft.com/office/drawing/2014/main" id="{DD638092-3F91-4B5D-8F00-B19751BF67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6333" y="4457042"/>
            <a:ext cx="1883852" cy="2018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32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EE3B5-BB72-4CCD-8494-25ECBE47B2FB}"/>
              </a:ext>
            </a:extLst>
          </p:cNvPr>
          <p:cNvSpPr>
            <a:spLocks noGrp="1"/>
          </p:cNvSpPr>
          <p:nvPr>
            <p:ph type="title"/>
          </p:nvPr>
        </p:nvSpPr>
        <p:spPr/>
        <p:txBody>
          <a:bodyPr/>
          <a:lstStyle/>
          <a:p>
            <a:pPr algn="ctr"/>
            <a:r>
              <a:rPr lang="en-US" dirty="0"/>
              <a:t>2022 WINTER OLYMPICS </a:t>
            </a:r>
            <a:br>
              <a:rPr lang="en-US" dirty="0"/>
            </a:br>
            <a:r>
              <a:rPr lang="en-US" dirty="0"/>
              <a:t>Feb 4- 20 </a:t>
            </a:r>
          </a:p>
        </p:txBody>
      </p:sp>
      <p:sp>
        <p:nvSpPr>
          <p:cNvPr id="3" name="Content Placeholder 2">
            <a:extLst>
              <a:ext uri="{FF2B5EF4-FFF2-40B4-BE49-F238E27FC236}">
                <a16:creationId xmlns:a16="http://schemas.microsoft.com/office/drawing/2014/main" id="{68AAE709-AB1E-4F50-A6D5-C423BD21BDF3}"/>
              </a:ext>
            </a:extLst>
          </p:cNvPr>
          <p:cNvSpPr>
            <a:spLocks noGrp="1"/>
          </p:cNvSpPr>
          <p:nvPr>
            <p:ph sz="half" idx="1"/>
          </p:nvPr>
        </p:nvSpPr>
        <p:spPr>
          <a:xfrm>
            <a:off x="725864" y="2604155"/>
            <a:ext cx="5202496" cy="4023360"/>
          </a:xfrm>
        </p:spPr>
        <p:txBody>
          <a:bodyPr>
            <a:normAutofit fontScale="92500" lnSpcReduction="10000"/>
          </a:bodyPr>
          <a:lstStyle/>
          <a:p>
            <a:pPr marL="45720" indent="0">
              <a:buNone/>
            </a:pPr>
            <a:r>
              <a:rPr lang="en-US" dirty="0"/>
              <a:t>Day 1-3 of the Olympics – History of Olympics (6+ facts about the Olympics)</a:t>
            </a:r>
            <a:br>
              <a:rPr lang="en-US" dirty="0"/>
            </a:br>
            <a:br>
              <a:rPr lang="en-US" dirty="0"/>
            </a:br>
            <a:r>
              <a:rPr lang="en-US" dirty="0"/>
              <a:t>-- 5 rings – symbol 5 continents</a:t>
            </a:r>
            <a:br>
              <a:rPr lang="en-US" dirty="0"/>
            </a:br>
            <a:r>
              <a:rPr lang="en-US" dirty="0"/>
              <a:t>-- 5+1 colors – combined colors of the flags</a:t>
            </a:r>
            <a:br>
              <a:rPr lang="en-US" dirty="0"/>
            </a:br>
            <a:r>
              <a:rPr lang="en-US" dirty="0"/>
              <a:t>-- Olympic Mascots (2010 – present)</a:t>
            </a:r>
            <a:br>
              <a:rPr lang="en-US" dirty="0"/>
            </a:br>
            <a:r>
              <a:rPr lang="en-US" dirty="0">
                <a:hlinkClick r:id="rId2"/>
              </a:rPr>
              <a:t>https://olympics.com/en/olympic-games/olympic-mascots</a:t>
            </a:r>
            <a:r>
              <a:rPr lang="en-US" dirty="0"/>
              <a:t> </a:t>
            </a:r>
          </a:p>
          <a:p>
            <a:r>
              <a:rPr lang="en-US" dirty="0"/>
              <a:t>Activities: </a:t>
            </a:r>
            <a:br>
              <a:rPr lang="en-US" dirty="0"/>
            </a:br>
            <a:r>
              <a:rPr lang="en-US" dirty="0"/>
              <a:t>- Olympic Pennant/Flag </a:t>
            </a:r>
            <a:br>
              <a:rPr lang="en-US" dirty="0"/>
            </a:br>
            <a:r>
              <a:rPr lang="en-US" dirty="0"/>
              <a:t>- Choose 2 mascots to color/draw/trace </a:t>
            </a:r>
            <a:br>
              <a:rPr lang="en-US" dirty="0"/>
            </a:br>
            <a:r>
              <a:rPr lang="en-US" dirty="0"/>
              <a:t>- Continent Passbook, each color represents a continent*</a:t>
            </a:r>
            <a:br>
              <a:rPr lang="en-US" dirty="0"/>
            </a:br>
            <a:r>
              <a:rPr lang="en-US" dirty="0"/>
              <a:t>- Torch Run</a:t>
            </a:r>
          </a:p>
          <a:p>
            <a:endParaRPr lang="en-US" dirty="0"/>
          </a:p>
        </p:txBody>
      </p:sp>
      <p:sp>
        <p:nvSpPr>
          <p:cNvPr id="4" name="Content Placeholder 3">
            <a:extLst>
              <a:ext uri="{FF2B5EF4-FFF2-40B4-BE49-F238E27FC236}">
                <a16:creationId xmlns:a16="http://schemas.microsoft.com/office/drawing/2014/main" id="{43513E92-C4EF-447F-B233-1AC602456E18}"/>
              </a:ext>
            </a:extLst>
          </p:cNvPr>
          <p:cNvSpPr>
            <a:spLocks noGrp="1"/>
          </p:cNvSpPr>
          <p:nvPr>
            <p:ph sz="half" idx="2"/>
          </p:nvPr>
        </p:nvSpPr>
        <p:spPr>
          <a:xfrm>
            <a:off x="6222197" y="2522220"/>
            <a:ext cx="5478544" cy="4023360"/>
          </a:xfrm>
        </p:spPr>
        <p:txBody>
          <a:bodyPr>
            <a:normAutofit fontScale="92500" lnSpcReduction="10000"/>
          </a:bodyPr>
          <a:lstStyle/>
          <a:p>
            <a:r>
              <a:rPr lang="en-US" dirty="0"/>
              <a:t>Take 1-2 days to cover each continent; allowing kids to fill out Continent Passbook and do activities. </a:t>
            </a:r>
            <a:br>
              <a:rPr lang="en-US" dirty="0"/>
            </a:br>
            <a:br>
              <a:rPr lang="en-US" dirty="0"/>
            </a:br>
            <a:r>
              <a:rPr lang="en-US" dirty="0"/>
              <a:t>*Fill out Continent Passbook (location, size, climate, capital)</a:t>
            </a:r>
          </a:p>
          <a:p>
            <a:pPr lvl="0"/>
            <a:r>
              <a:rPr lang="en-US" dirty="0"/>
              <a:t>Discuss facts about the continent</a:t>
            </a:r>
          </a:p>
          <a:p>
            <a:r>
              <a:rPr lang="en-US" dirty="0"/>
              <a:t>Activities: </a:t>
            </a:r>
            <a:br>
              <a:rPr lang="en-US" dirty="0"/>
            </a:br>
            <a:r>
              <a:rPr lang="en-US" dirty="0"/>
              <a:t>--- Try a fruit, veggie, or dish from that continent</a:t>
            </a:r>
            <a:br>
              <a:rPr lang="en-US" dirty="0"/>
            </a:br>
            <a:r>
              <a:rPr lang="en-US" dirty="0"/>
              <a:t>--- learn a new dance, game, and/or language</a:t>
            </a:r>
          </a:p>
          <a:p>
            <a:endParaRPr lang="en-US" dirty="0"/>
          </a:p>
        </p:txBody>
      </p:sp>
      <p:sp>
        <p:nvSpPr>
          <p:cNvPr id="7" name="TextBox 6">
            <a:extLst>
              <a:ext uri="{FF2B5EF4-FFF2-40B4-BE49-F238E27FC236}">
                <a16:creationId xmlns:a16="http://schemas.microsoft.com/office/drawing/2014/main" id="{5CDD141F-C969-4918-A3EF-F5BA0837B2C2}"/>
              </a:ext>
            </a:extLst>
          </p:cNvPr>
          <p:cNvSpPr txBox="1"/>
          <p:nvPr/>
        </p:nvSpPr>
        <p:spPr>
          <a:xfrm>
            <a:off x="8738646" y="7016964"/>
            <a:ext cx="2500853" cy="369332"/>
          </a:xfrm>
          <a:prstGeom prst="rect">
            <a:avLst/>
          </a:prstGeom>
          <a:noFill/>
        </p:spPr>
        <p:txBody>
          <a:bodyPr wrap="square" rtlCol="0">
            <a:spAutoFit/>
          </a:bodyPr>
          <a:lstStyle/>
          <a:p>
            <a:r>
              <a:rPr lang="en-US" sz="900">
                <a:hlinkClick r:id="rId3" tooltip="https://www.middleeastmonitor.com/20181004-olympics-talks-to-reinstate-kuwait-heading-in-a-positive-direction/"/>
              </a:rPr>
              <a:t>This Photo</a:t>
            </a:r>
            <a:r>
              <a:rPr lang="en-US" sz="900"/>
              <a:t> by Unknown Author is licensed under </a:t>
            </a:r>
            <a:r>
              <a:rPr lang="en-US" sz="900">
                <a:hlinkClick r:id="rId4" tooltip="https://creativecommons.org/licenses/by-nc-sa/3.0/"/>
              </a:rPr>
              <a:t>CC BY-SA-NC</a:t>
            </a:r>
            <a:endParaRPr lang="en-US" sz="900"/>
          </a:p>
        </p:txBody>
      </p:sp>
      <p:pic>
        <p:nvPicPr>
          <p:cNvPr id="9" name="Picture 8">
            <a:extLst>
              <a:ext uri="{FF2B5EF4-FFF2-40B4-BE49-F238E27FC236}">
                <a16:creationId xmlns:a16="http://schemas.microsoft.com/office/drawing/2014/main" id="{57BD6579-4BDB-4088-947E-9E1BFC9C727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94240" y="452486"/>
            <a:ext cx="2725581" cy="1927781"/>
          </a:xfrm>
          <a:prstGeom prst="rect">
            <a:avLst/>
          </a:prstGeom>
        </p:spPr>
      </p:pic>
      <p:sp>
        <p:nvSpPr>
          <p:cNvPr id="5" name="AutoShape 2" descr="Call for Papers | “The Winter Olympic Games” | Special Issue of The  International Journal of the History of Sport. Call ends April 15, 2019 |  idrottsforum.org">
            <a:extLst>
              <a:ext uri="{FF2B5EF4-FFF2-40B4-BE49-F238E27FC236}">
                <a16:creationId xmlns:a16="http://schemas.microsoft.com/office/drawing/2014/main" id="{3FB19FB8-CCBD-405E-9B5E-B7C0B81622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Call for Papers | “The Winter Olympic Games” | Special Issue of The  International Journal of the History of Sport. Call ends April 15, 2019 |  idrottsforum.org">
            <a:extLst>
              <a:ext uri="{FF2B5EF4-FFF2-40B4-BE49-F238E27FC236}">
                <a16:creationId xmlns:a16="http://schemas.microsoft.com/office/drawing/2014/main" id="{4CA8B7E1-BA54-43EE-B6C9-39F613B9789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In the News – Winter Olympics | Lincoln City Libraries">
            <a:extLst>
              <a:ext uri="{FF2B5EF4-FFF2-40B4-BE49-F238E27FC236}">
                <a16:creationId xmlns:a16="http://schemas.microsoft.com/office/drawing/2014/main" id="{03782E4E-A85F-4A3E-8E00-BAF56CE455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96906" y="541441"/>
            <a:ext cx="2500854" cy="14363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tinent-fact-files-printables-from-homeschool-creations_edited-1">
            <a:extLst>
              <a:ext uri="{FF2B5EF4-FFF2-40B4-BE49-F238E27FC236}">
                <a16:creationId xmlns:a16="http://schemas.microsoft.com/office/drawing/2014/main" id="{6872141A-96A3-46E7-8F66-08A6D8CD30F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5437815"/>
            <a:ext cx="2713730" cy="1420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783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2FE74-6CF1-4985-B82C-C571765156AD}"/>
              </a:ext>
            </a:extLst>
          </p:cNvPr>
          <p:cNvSpPr>
            <a:spLocks noGrp="1"/>
          </p:cNvSpPr>
          <p:nvPr>
            <p:ph type="title"/>
          </p:nvPr>
        </p:nvSpPr>
        <p:spPr>
          <a:xfrm>
            <a:off x="1143000" y="355076"/>
            <a:ext cx="9875520" cy="1356360"/>
          </a:xfrm>
        </p:spPr>
        <p:txBody>
          <a:bodyPr>
            <a:normAutofit/>
          </a:bodyPr>
          <a:lstStyle/>
          <a:p>
            <a:pPr algn="ctr"/>
            <a:r>
              <a:rPr lang="en-US" dirty="0"/>
              <a:t>Readers League</a:t>
            </a:r>
            <a:br>
              <a:rPr lang="en-US" dirty="0"/>
            </a:br>
            <a:r>
              <a:rPr lang="en-US" sz="2700" dirty="0"/>
              <a:t>READ with us and EXPAND YOUR MIND. </a:t>
            </a:r>
          </a:p>
        </p:txBody>
      </p:sp>
      <p:sp>
        <p:nvSpPr>
          <p:cNvPr id="4" name="Content Placeholder 3">
            <a:extLst>
              <a:ext uri="{FF2B5EF4-FFF2-40B4-BE49-F238E27FC236}">
                <a16:creationId xmlns:a16="http://schemas.microsoft.com/office/drawing/2014/main" id="{1893D35E-7867-4F2A-A6FA-23B595EED230}"/>
              </a:ext>
            </a:extLst>
          </p:cNvPr>
          <p:cNvSpPr>
            <a:spLocks noGrp="1"/>
          </p:cNvSpPr>
          <p:nvPr>
            <p:ph sz="half" idx="1"/>
          </p:nvPr>
        </p:nvSpPr>
        <p:spPr>
          <a:xfrm>
            <a:off x="688157" y="2026291"/>
            <a:ext cx="5021187" cy="4023360"/>
          </a:xfrm>
        </p:spPr>
        <p:txBody>
          <a:bodyPr>
            <a:normAutofit fontScale="92500"/>
          </a:bodyPr>
          <a:lstStyle/>
          <a:p>
            <a:r>
              <a:rPr lang="en-US" u="sng" dirty="0"/>
              <a:t>Requirements:</a:t>
            </a:r>
            <a:br>
              <a:rPr lang="en-US" u="sng" dirty="0"/>
            </a:br>
            <a:br>
              <a:rPr lang="en-US" u="sng" dirty="0"/>
            </a:br>
            <a:r>
              <a:rPr lang="en-US" dirty="0"/>
              <a:t>-- Books must be read within the 4 week time period. Upon completion of requirements, receive a </a:t>
            </a:r>
            <a:r>
              <a:rPr lang="en-US" b="1" i="1" dirty="0"/>
              <a:t>special prize. </a:t>
            </a:r>
            <a:br>
              <a:rPr lang="en-US" u="sng" dirty="0"/>
            </a:br>
            <a:r>
              <a:rPr lang="en-US" dirty="0"/>
              <a:t>-- All books will need to be approved by a staff member to make sure that kids are reading at their level. </a:t>
            </a:r>
            <a:br>
              <a:rPr lang="en-US" dirty="0"/>
            </a:br>
            <a:r>
              <a:rPr lang="en-US" dirty="0"/>
              <a:t>-- Everyone will need to complete a grade-level reading log; provided by staff.</a:t>
            </a:r>
            <a:br>
              <a:rPr lang="en-US" dirty="0"/>
            </a:br>
            <a:endParaRPr lang="en-US" dirty="0"/>
          </a:p>
          <a:p>
            <a:r>
              <a:rPr lang="en-US" dirty="0"/>
              <a:t>Staff will do periodic checks on participants making sure to </a:t>
            </a:r>
          </a:p>
        </p:txBody>
      </p:sp>
      <p:sp>
        <p:nvSpPr>
          <p:cNvPr id="5" name="Content Placeholder 4">
            <a:extLst>
              <a:ext uri="{FF2B5EF4-FFF2-40B4-BE49-F238E27FC236}">
                <a16:creationId xmlns:a16="http://schemas.microsoft.com/office/drawing/2014/main" id="{07B80B47-2D48-41FD-8EFD-0EE2EA931036}"/>
              </a:ext>
            </a:extLst>
          </p:cNvPr>
          <p:cNvSpPr>
            <a:spLocks noGrp="1"/>
          </p:cNvSpPr>
          <p:nvPr>
            <p:ph sz="half" idx="2"/>
          </p:nvPr>
        </p:nvSpPr>
        <p:spPr>
          <a:xfrm>
            <a:off x="6263640" y="2026291"/>
            <a:ext cx="5321902" cy="4023360"/>
          </a:xfrm>
        </p:spPr>
        <p:txBody>
          <a:bodyPr>
            <a:normAutofit fontScale="92500"/>
          </a:bodyPr>
          <a:lstStyle/>
          <a:p>
            <a:r>
              <a:rPr lang="en-US" dirty="0"/>
              <a:t>K-1 and 2-3 grades -- read 200+ minutes (Write down the title of the books read and minutes).</a:t>
            </a:r>
            <a:br>
              <a:rPr lang="en-US" dirty="0"/>
            </a:br>
            <a:r>
              <a:rPr lang="en-US" dirty="0"/>
              <a:t>-- Staff can “selectively” ask comprehensive questions about any of the books read.</a:t>
            </a:r>
          </a:p>
          <a:p>
            <a:r>
              <a:rPr lang="en-US" dirty="0"/>
              <a:t>4 – 8 grades – read 4-6 books completing a reading log &amp; book report for each book read.  (Keep track of the pages you read then do a short report.)</a:t>
            </a:r>
          </a:p>
          <a:p>
            <a:pPr marL="45720" indent="0">
              <a:buNone/>
            </a:pPr>
            <a:endParaRPr lang="en-US" dirty="0"/>
          </a:p>
        </p:txBody>
      </p:sp>
      <p:pic>
        <p:nvPicPr>
          <p:cNvPr id="1026" name="Picture 2" descr="Free Printable Book Report Form | artsy-fartsy mama">
            <a:extLst>
              <a:ext uri="{FF2B5EF4-FFF2-40B4-BE49-F238E27FC236}">
                <a16:creationId xmlns:a16="http://schemas.microsoft.com/office/drawing/2014/main" id="{735801E5-0671-4206-BBDD-143B1686DA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2070" y="4653518"/>
            <a:ext cx="1696377" cy="18661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47 Printable Reading Log Templates for Kids, Middle School &amp;amp; Adults">
            <a:extLst>
              <a:ext uri="{FF2B5EF4-FFF2-40B4-BE49-F238E27FC236}">
                <a16:creationId xmlns:a16="http://schemas.microsoft.com/office/drawing/2014/main" id="{482040B9-775F-4BFE-9F32-C36CF632F4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8865" y="4349363"/>
            <a:ext cx="2413205" cy="21535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B376981-2084-4D08-A89E-C6394F7A319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011976" y="4556097"/>
            <a:ext cx="1921545" cy="1955614"/>
          </a:xfrm>
          <a:prstGeom prst="rect">
            <a:avLst/>
          </a:prstGeom>
        </p:spPr>
      </p:pic>
      <p:pic>
        <p:nvPicPr>
          <p:cNvPr id="1030" name="Picture 6" descr="395,488 Books Photos - Free &amp;amp; Royalty-Free Stock Photos from Dreamstime">
            <a:extLst>
              <a:ext uri="{FF2B5EF4-FFF2-40B4-BE49-F238E27FC236}">
                <a16:creationId xmlns:a16="http://schemas.microsoft.com/office/drawing/2014/main" id="{7B0DC34C-4330-473D-B445-607E242666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431" y="469832"/>
            <a:ext cx="2517961" cy="1241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666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6788E-28C5-4ECF-9F22-7730CC471198}"/>
              </a:ext>
            </a:extLst>
          </p:cNvPr>
          <p:cNvSpPr>
            <a:spLocks noGrp="1"/>
          </p:cNvSpPr>
          <p:nvPr>
            <p:ph type="title"/>
          </p:nvPr>
        </p:nvSpPr>
        <p:spPr>
          <a:xfrm>
            <a:off x="1143000" y="609600"/>
            <a:ext cx="9875520" cy="879835"/>
          </a:xfrm>
        </p:spPr>
        <p:txBody>
          <a:bodyPr/>
          <a:lstStyle/>
          <a:p>
            <a:pPr algn="ctr"/>
            <a:r>
              <a:rPr lang="en-US" dirty="0"/>
              <a:t>WORKS CITED</a:t>
            </a:r>
          </a:p>
        </p:txBody>
      </p:sp>
      <p:sp>
        <p:nvSpPr>
          <p:cNvPr id="3" name="Content Placeholder 2">
            <a:extLst>
              <a:ext uri="{FF2B5EF4-FFF2-40B4-BE49-F238E27FC236}">
                <a16:creationId xmlns:a16="http://schemas.microsoft.com/office/drawing/2014/main" id="{5913985A-225B-4BB6-AC96-50F641C8F5F1}"/>
              </a:ext>
            </a:extLst>
          </p:cNvPr>
          <p:cNvSpPr>
            <a:spLocks noGrp="1"/>
          </p:cNvSpPr>
          <p:nvPr>
            <p:ph idx="1"/>
          </p:nvPr>
        </p:nvSpPr>
        <p:spPr>
          <a:xfrm>
            <a:off x="782425" y="1781666"/>
            <a:ext cx="10652287" cy="4647414"/>
          </a:xfrm>
        </p:spPr>
        <p:txBody>
          <a:bodyPr>
            <a:normAutofit fontScale="92500"/>
          </a:bodyPr>
          <a:lstStyle/>
          <a:p>
            <a:r>
              <a:rPr lang="en-US" dirty="0"/>
              <a:t>Aperture Education. “Evidence-based” vs “research-based:” Understanding the differences. (2022). Retrieved from  </a:t>
            </a:r>
            <a:r>
              <a:rPr lang="en-US" dirty="0">
                <a:hlinkClick r:id="rId2"/>
              </a:rPr>
              <a:t>https://apertureed.com/evidence-based-vs-research-based-understanding-differences/</a:t>
            </a:r>
            <a:r>
              <a:rPr lang="en-US" dirty="0"/>
              <a:t> </a:t>
            </a:r>
          </a:p>
          <a:p>
            <a:r>
              <a:rPr lang="en-US" dirty="0" err="1"/>
              <a:t>Diery</a:t>
            </a:r>
            <a:r>
              <a:rPr lang="en-US" dirty="0"/>
              <a:t>, A., Vogel, F., </a:t>
            </a:r>
            <a:r>
              <a:rPr lang="en-US" dirty="0" err="1"/>
              <a:t>Knogler,M</a:t>
            </a:r>
            <a:r>
              <a:rPr lang="en-US" dirty="0"/>
              <a:t>., and Seidel, T. (02 June 2020). Evidence-based practice in higher education: Teachers’ educators attitudes, challenges, and uses. </a:t>
            </a:r>
            <a:r>
              <a:rPr lang="en-US" dirty="0">
                <a:hlinkClick r:id="rId3"/>
              </a:rPr>
              <a:t>https://doi.org/10.3389/feduc.2020.00062</a:t>
            </a:r>
            <a:endParaRPr lang="en-US" dirty="0"/>
          </a:p>
          <a:p>
            <a:r>
              <a:rPr lang="en-US" dirty="0"/>
              <a:t>Killian, S. (2021). Top 10 evidence-based teaching strategies for those who care about student results. University of Nebraska-Lincoln Newsroom. Retrieved from </a:t>
            </a:r>
            <a:r>
              <a:rPr lang="en-US" dirty="0">
                <a:hlinkClick r:id="rId4"/>
              </a:rPr>
              <a:t>https://newsroom.unl.edu/announce/csmce/5272/29630</a:t>
            </a:r>
            <a:r>
              <a:rPr lang="en-US" dirty="0"/>
              <a:t> </a:t>
            </a:r>
          </a:p>
          <a:p>
            <a:r>
              <a:rPr lang="en-US" dirty="0"/>
              <a:t>Special Education Resource Project. (2022). </a:t>
            </a:r>
            <a:r>
              <a:rPr lang="en-US" i="1" dirty="0"/>
              <a:t>What are evidence based practices? </a:t>
            </a:r>
            <a:r>
              <a:rPr lang="en-US" dirty="0"/>
              <a:t>Vanderbilt University. </a:t>
            </a:r>
            <a:r>
              <a:rPr lang="en-US" dirty="0">
                <a:hlinkClick r:id="rId5"/>
              </a:rPr>
              <a:t>https://my.vanderbilt.edu/spedteacherresources/what-are-evidence-based-practices/</a:t>
            </a:r>
            <a:r>
              <a:rPr lang="en-US" dirty="0"/>
              <a:t> </a:t>
            </a:r>
          </a:p>
          <a:p>
            <a:r>
              <a:rPr lang="en-US" dirty="0"/>
              <a:t>The IRIS Center Peabody College Vanderbilt University. (2021). </a:t>
            </a:r>
            <a:r>
              <a:rPr lang="en-US" i="1" dirty="0"/>
              <a:t>What is an evidence based practice or program (EBP)? </a:t>
            </a:r>
            <a:r>
              <a:rPr lang="en-US" dirty="0">
                <a:hlinkClick r:id="rId6"/>
              </a:rPr>
              <a:t>https://iris.peabody.vanderbilt.edu/module/ebp_01/cresource/q1/p01/#content</a:t>
            </a:r>
            <a:endParaRPr lang="en-US" dirty="0"/>
          </a:p>
          <a:p>
            <a:endParaRPr lang="en-US" dirty="0"/>
          </a:p>
          <a:p>
            <a:endParaRPr lang="en-US" dirty="0"/>
          </a:p>
        </p:txBody>
      </p:sp>
    </p:spTree>
    <p:extLst>
      <p:ext uri="{BB962C8B-B14F-4D97-AF65-F5344CB8AC3E}">
        <p14:creationId xmlns:p14="http://schemas.microsoft.com/office/powerpoint/2010/main" val="4148199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242320-D622-4F41-A249-D6791E98C87F}"/>
              </a:ext>
            </a:extLst>
          </p:cNvPr>
          <p:cNvSpPr/>
          <p:nvPr/>
        </p:nvSpPr>
        <p:spPr>
          <a:xfrm>
            <a:off x="304800" y="2315145"/>
            <a:ext cx="10558021" cy="2862322"/>
          </a:xfrm>
          <a:prstGeom prst="rect">
            <a:avLst/>
          </a:prstGeom>
          <a:noFill/>
        </p:spPr>
        <p:txBody>
          <a:bodyPr wrap="square" lIns="91440" tIns="45720" rIns="91440" bIns="45720">
            <a:spAutoFit/>
          </a:bodyPr>
          <a:lstStyle/>
          <a:p>
            <a:pPr algn="ctr"/>
            <a:r>
              <a:rPr lang="en-US"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ook Antiqua" panose="02040602050305030304" pitchFamily="18" charset="0"/>
              </a:rPr>
              <a:t>In the Chat Box </a:t>
            </a:r>
            <a:r>
              <a:rPr lang="en-US" sz="6000" b="1" dirty="0">
                <a:ln w="9525">
                  <a:solidFill>
                    <a:schemeClr val="bg1"/>
                  </a:solidFill>
                  <a:prstDash val="solid"/>
                </a:ln>
                <a:effectLst>
                  <a:outerShdw blurRad="12700" dist="38100" dir="2700000" algn="tl" rotWithShape="0">
                    <a:schemeClr val="bg1">
                      <a:lumMod val="50000"/>
                    </a:schemeClr>
                  </a:outerShdw>
                </a:effectLst>
                <a:latin typeface="Book Antiqua" panose="02040602050305030304" pitchFamily="18" charset="0"/>
              </a:rPr>
              <a:t>tell us:</a:t>
            </a:r>
          </a:p>
          <a:p>
            <a:pPr algn="ctr"/>
            <a:r>
              <a:rPr lang="en-US"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ook Antiqua" panose="02040602050305030304" pitchFamily="18" charset="0"/>
              </a:rPr>
              <a:t>Name, Organization, </a:t>
            </a:r>
          </a:p>
          <a:p>
            <a:pPr algn="ctr"/>
            <a:r>
              <a:rPr lang="en-US" sz="6000" b="1" dirty="0">
                <a:ln w="9525">
                  <a:solidFill>
                    <a:schemeClr val="bg1"/>
                  </a:solidFill>
                  <a:prstDash val="solid"/>
                </a:ln>
                <a:effectLst>
                  <a:outerShdw blurRad="12700" dist="38100" dir="2700000" algn="tl" rotWithShape="0">
                    <a:schemeClr val="bg1">
                      <a:lumMod val="50000"/>
                    </a:schemeClr>
                  </a:outerShdw>
                </a:effectLst>
                <a:latin typeface="Book Antiqua" panose="02040602050305030304" pitchFamily="18" charset="0"/>
              </a:rPr>
              <a:t>One fun fact about yourself.</a:t>
            </a:r>
            <a:endParaRPr lang="en-US"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ook Antiqua" panose="02040602050305030304" pitchFamily="18" charset="0"/>
            </a:endParaRPr>
          </a:p>
        </p:txBody>
      </p:sp>
      <p:sp>
        <p:nvSpPr>
          <p:cNvPr id="5" name="Title 4">
            <a:extLst>
              <a:ext uri="{FF2B5EF4-FFF2-40B4-BE49-F238E27FC236}">
                <a16:creationId xmlns:a16="http://schemas.microsoft.com/office/drawing/2014/main" id="{F743DFD3-A0C1-438C-B983-26383591A971}"/>
              </a:ext>
            </a:extLst>
          </p:cNvPr>
          <p:cNvSpPr>
            <a:spLocks noGrp="1"/>
          </p:cNvSpPr>
          <p:nvPr>
            <p:ph type="title"/>
          </p:nvPr>
        </p:nvSpPr>
        <p:spPr>
          <a:xfrm>
            <a:off x="1889999" y="989582"/>
            <a:ext cx="6930655" cy="1325563"/>
          </a:xfrm>
        </p:spPr>
        <p:txBody>
          <a:bodyPr>
            <a:normAutofit/>
          </a:bodyPr>
          <a:lstStyle/>
          <a:p>
            <a:pPr algn="ctr"/>
            <a:r>
              <a:rPr lang="en-US" sz="4800" b="1" dirty="0">
                <a:latin typeface="Book Antiqua" panose="02040602050305030304" pitchFamily="18" charset="0"/>
              </a:rPr>
              <a:t>AS YOU JOIN…</a:t>
            </a:r>
          </a:p>
        </p:txBody>
      </p:sp>
      <p:pic>
        <p:nvPicPr>
          <p:cNvPr id="1028" name="Picture 4" descr="New Blogging Series About Chatbots | The Oracle Mobile Platform Blog">
            <a:extLst>
              <a:ext uri="{FF2B5EF4-FFF2-40B4-BE49-F238E27FC236}">
                <a16:creationId xmlns:a16="http://schemas.microsoft.com/office/drawing/2014/main" id="{9EAD309D-50F6-477C-B395-F51F92CD9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1887"/>
            <a:ext cx="1798161" cy="1798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216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DDE5D-0653-4629-9E49-D4D8EA76A8C8}"/>
              </a:ext>
            </a:extLst>
          </p:cNvPr>
          <p:cNvSpPr>
            <a:spLocks noGrp="1"/>
          </p:cNvSpPr>
          <p:nvPr>
            <p:ph type="title"/>
          </p:nvPr>
        </p:nvSpPr>
        <p:spPr>
          <a:xfrm>
            <a:off x="838200" y="549062"/>
            <a:ext cx="8683487" cy="1325563"/>
          </a:xfrm>
        </p:spPr>
        <p:txBody>
          <a:bodyPr/>
          <a:lstStyle/>
          <a:p>
            <a:pPr algn="ctr"/>
            <a:r>
              <a:rPr lang="en-US" b="1" dirty="0">
                <a:latin typeface="Book Antiqua" panose="02040602050305030304" pitchFamily="18" charset="0"/>
              </a:rPr>
              <a:t>HOUSE KEEPING</a:t>
            </a:r>
          </a:p>
        </p:txBody>
      </p:sp>
      <p:sp>
        <p:nvSpPr>
          <p:cNvPr id="3" name="Content Placeholder 2">
            <a:extLst>
              <a:ext uri="{FF2B5EF4-FFF2-40B4-BE49-F238E27FC236}">
                <a16:creationId xmlns:a16="http://schemas.microsoft.com/office/drawing/2014/main" id="{7E273C24-B0DD-43B7-A66C-CCE335C28039}"/>
              </a:ext>
            </a:extLst>
          </p:cNvPr>
          <p:cNvSpPr>
            <a:spLocks noGrp="1"/>
          </p:cNvSpPr>
          <p:nvPr>
            <p:ph idx="1"/>
          </p:nvPr>
        </p:nvSpPr>
        <p:spPr>
          <a:xfrm>
            <a:off x="1007882" y="2153370"/>
            <a:ext cx="8683487" cy="3455579"/>
          </a:xfrm>
        </p:spPr>
        <p:txBody>
          <a:bodyPr>
            <a:normAutofit fontScale="70000" lnSpcReduction="20000"/>
          </a:bodyPr>
          <a:lstStyle/>
          <a:p>
            <a:pPr fontAlgn="base">
              <a:spcBef>
                <a:spcPts val="300"/>
              </a:spcBef>
              <a:spcAft>
                <a:spcPts val="500"/>
              </a:spcAft>
              <a:buFont typeface="Wingdings" panose="05000000000000000000" pitchFamily="2" charset="2"/>
              <a:buChar char="ü"/>
            </a:pPr>
            <a:r>
              <a:rPr lang="en-US" sz="3500" dirty="0">
                <a:solidFill>
                  <a:schemeClr val="accent1">
                    <a:lumMod val="75000"/>
                  </a:schemeClr>
                </a:solidFill>
                <a:latin typeface="Arial" panose="020B0604020202020204" pitchFamily="34" charset="0"/>
              </a:rPr>
              <a:t>Encourage </a:t>
            </a:r>
            <a:r>
              <a:rPr lang="en-US" sz="3500" b="1" dirty="0">
                <a:solidFill>
                  <a:schemeClr val="accent1">
                    <a:lumMod val="75000"/>
                  </a:schemeClr>
                </a:solidFill>
                <a:latin typeface="Arial" panose="020B0604020202020204" pitchFamily="34" charset="0"/>
              </a:rPr>
              <a:t>participation</a:t>
            </a:r>
            <a:r>
              <a:rPr lang="en-US" sz="3500" dirty="0">
                <a:solidFill>
                  <a:schemeClr val="accent1">
                    <a:lumMod val="75000"/>
                  </a:schemeClr>
                </a:solidFill>
                <a:latin typeface="Arial" panose="020B0604020202020204" pitchFamily="34" charset="0"/>
              </a:rPr>
              <a:t> </a:t>
            </a:r>
            <a:r>
              <a:rPr lang="en-US" sz="3500" i="1" dirty="0">
                <a:solidFill>
                  <a:schemeClr val="accent1">
                    <a:lumMod val="75000"/>
                  </a:schemeClr>
                </a:solidFill>
                <a:latin typeface="Arial" panose="020B0604020202020204" pitchFamily="34" charset="0"/>
              </a:rPr>
              <a:t>(camera, chat box, discussions)</a:t>
            </a:r>
            <a:r>
              <a:rPr lang="en-US" sz="3500" dirty="0">
                <a:solidFill>
                  <a:schemeClr val="accent1">
                    <a:lumMod val="75000"/>
                  </a:schemeClr>
                </a:solidFill>
                <a:latin typeface="Arial" panose="020B0604020202020204" pitchFamily="34" charset="0"/>
              </a:rPr>
              <a:t> </a:t>
            </a:r>
            <a:br>
              <a:rPr lang="en-US" sz="3500" dirty="0">
                <a:solidFill>
                  <a:schemeClr val="accent1">
                    <a:lumMod val="75000"/>
                  </a:schemeClr>
                </a:solidFill>
                <a:latin typeface="Arial" panose="020B0604020202020204" pitchFamily="34" charset="0"/>
              </a:rPr>
            </a:br>
            <a:endParaRPr lang="en-US" sz="3500" dirty="0">
              <a:solidFill>
                <a:schemeClr val="accent1">
                  <a:lumMod val="75000"/>
                </a:schemeClr>
              </a:solidFill>
              <a:latin typeface="Arial" panose="020B0604020202020204" pitchFamily="34" charset="0"/>
            </a:endParaRPr>
          </a:p>
          <a:p>
            <a:pPr fontAlgn="base">
              <a:spcBef>
                <a:spcPts val="300"/>
              </a:spcBef>
              <a:spcAft>
                <a:spcPts val="500"/>
              </a:spcAft>
              <a:buFont typeface="Wingdings" panose="05000000000000000000" pitchFamily="2" charset="2"/>
              <a:buChar char="ü"/>
            </a:pPr>
            <a:r>
              <a:rPr lang="en-US" sz="3500" dirty="0">
                <a:solidFill>
                  <a:schemeClr val="accent1">
                    <a:lumMod val="75000"/>
                  </a:schemeClr>
                </a:solidFill>
                <a:latin typeface="Arial" panose="020B0604020202020204" pitchFamily="34" charset="0"/>
              </a:rPr>
              <a:t>Add your </a:t>
            </a:r>
            <a:r>
              <a:rPr lang="en-US" sz="3500" b="1" dirty="0">
                <a:solidFill>
                  <a:schemeClr val="accent1">
                    <a:lumMod val="75000"/>
                  </a:schemeClr>
                </a:solidFill>
                <a:latin typeface="Arial" panose="020B0604020202020204" pitchFamily="34" charset="0"/>
              </a:rPr>
              <a:t>name </a:t>
            </a:r>
            <a:r>
              <a:rPr lang="en-US" sz="3500" dirty="0">
                <a:solidFill>
                  <a:schemeClr val="accent1">
                    <a:lumMod val="75000"/>
                  </a:schemeClr>
                </a:solidFill>
                <a:latin typeface="Arial" panose="020B0604020202020204" pitchFamily="34" charset="0"/>
              </a:rPr>
              <a:t>(</a:t>
            </a:r>
            <a:r>
              <a:rPr lang="en-US" sz="3500" i="1" dirty="0">
                <a:solidFill>
                  <a:schemeClr val="accent1">
                    <a:lumMod val="75000"/>
                  </a:schemeClr>
                </a:solidFill>
                <a:latin typeface="Arial" panose="020B0604020202020204" pitchFamily="34" charset="0"/>
              </a:rPr>
              <a:t>this makes it more personal and easier to interact)</a:t>
            </a:r>
            <a:br>
              <a:rPr lang="en-US" sz="3500" i="1" dirty="0">
                <a:solidFill>
                  <a:schemeClr val="accent1">
                    <a:lumMod val="75000"/>
                  </a:schemeClr>
                </a:solidFill>
                <a:latin typeface="Arial" panose="020B0604020202020204" pitchFamily="34" charset="0"/>
              </a:rPr>
            </a:br>
            <a:endParaRPr lang="en-US" sz="3500" dirty="0">
              <a:solidFill>
                <a:schemeClr val="accent1">
                  <a:lumMod val="75000"/>
                </a:schemeClr>
              </a:solidFill>
              <a:latin typeface="Arial" panose="020B0604020202020204" pitchFamily="34" charset="0"/>
            </a:endParaRPr>
          </a:p>
          <a:p>
            <a:pPr fontAlgn="base">
              <a:spcBef>
                <a:spcPts val="300"/>
              </a:spcBef>
              <a:spcAft>
                <a:spcPts val="500"/>
              </a:spcAft>
              <a:buFont typeface="Wingdings" panose="05000000000000000000" pitchFamily="2" charset="2"/>
              <a:buChar char="ü"/>
            </a:pPr>
            <a:r>
              <a:rPr lang="en-US" sz="3500" dirty="0">
                <a:solidFill>
                  <a:schemeClr val="accent1">
                    <a:lumMod val="75000"/>
                  </a:schemeClr>
                </a:solidFill>
                <a:latin typeface="Arial" panose="020B0604020202020204" pitchFamily="34" charset="0"/>
              </a:rPr>
              <a:t>Utilize the </a:t>
            </a:r>
            <a:r>
              <a:rPr lang="en-US" sz="3500" b="1" dirty="0">
                <a:solidFill>
                  <a:schemeClr val="accent1">
                    <a:lumMod val="75000"/>
                  </a:schemeClr>
                </a:solidFill>
                <a:latin typeface="Arial" panose="020B0604020202020204" pitchFamily="34" charset="0"/>
              </a:rPr>
              <a:t>chat box</a:t>
            </a:r>
            <a:r>
              <a:rPr lang="en-US" sz="3500" dirty="0">
                <a:solidFill>
                  <a:schemeClr val="accent1">
                    <a:lumMod val="75000"/>
                  </a:schemeClr>
                </a:solidFill>
                <a:latin typeface="Arial" panose="020B0604020202020204" pitchFamily="34" charset="0"/>
              </a:rPr>
              <a:t> </a:t>
            </a:r>
            <a:r>
              <a:rPr lang="en-US" sz="3500" i="1" dirty="0">
                <a:solidFill>
                  <a:schemeClr val="accent1">
                    <a:lumMod val="75000"/>
                  </a:schemeClr>
                </a:solidFill>
                <a:latin typeface="Arial" panose="020B0604020202020204" pitchFamily="34" charset="0"/>
              </a:rPr>
              <a:t>(to connect with others or ask questions)</a:t>
            </a:r>
            <a:br>
              <a:rPr lang="en-US" sz="3500" i="1" dirty="0">
                <a:solidFill>
                  <a:schemeClr val="accent1">
                    <a:lumMod val="75000"/>
                  </a:schemeClr>
                </a:solidFill>
                <a:latin typeface="Arial" panose="020B0604020202020204" pitchFamily="34" charset="0"/>
              </a:rPr>
            </a:br>
            <a:endParaRPr lang="en-US" sz="3500" dirty="0">
              <a:solidFill>
                <a:schemeClr val="accent1">
                  <a:lumMod val="75000"/>
                </a:schemeClr>
              </a:solidFill>
              <a:latin typeface="Arial" panose="020B0604020202020204" pitchFamily="34" charset="0"/>
            </a:endParaRPr>
          </a:p>
          <a:p>
            <a:pPr fontAlgn="base">
              <a:spcBef>
                <a:spcPts val="300"/>
              </a:spcBef>
              <a:spcAft>
                <a:spcPts val="500"/>
              </a:spcAft>
              <a:buFont typeface="Wingdings" panose="05000000000000000000" pitchFamily="2" charset="2"/>
              <a:buChar char="ü"/>
            </a:pPr>
            <a:r>
              <a:rPr lang="en-US" sz="3500" dirty="0">
                <a:solidFill>
                  <a:schemeClr val="accent1">
                    <a:lumMod val="75000"/>
                  </a:schemeClr>
                </a:solidFill>
                <a:latin typeface="Arial" panose="020B0604020202020204" pitchFamily="34" charset="0"/>
              </a:rPr>
              <a:t>Need to step away momentarily? Use the toolbar to turn off video/sound</a:t>
            </a:r>
            <a:br>
              <a:rPr lang="en-US" sz="3500" dirty="0">
                <a:solidFill>
                  <a:schemeClr val="accent1">
                    <a:lumMod val="75000"/>
                  </a:schemeClr>
                </a:solidFill>
                <a:latin typeface="Arial" panose="020B0604020202020204" pitchFamily="34" charset="0"/>
              </a:rPr>
            </a:br>
            <a:endParaRPr lang="en-US" sz="3500" dirty="0">
              <a:solidFill>
                <a:schemeClr val="accent1">
                  <a:lumMod val="75000"/>
                </a:schemeClr>
              </a:solidFill>
              <a:latin typeface="Arial" panose="020B0604020202020204" pitchFamily="34" charset="0"/>
            </a:endParaRPr>
          </a:p>
          <a:p>
            <a:endParaRPr lang="en-US" dirty="0">
              <a:latin typeface="Book Antiqua" panose="02040602050305030304" pitchFamily="18" charset="0"/>
            </a:endParaRPr>
          </a:p>
        </p:txBody>
      </p:sp>
      <p:pic>
        <p:nvPicPr>
          <p:cNvPr id="2050" name="Picture 2" descr="Video Conference. Woman At Home Chatting With Friends On Computer Screen,  Online Communication With Coworkers, Video Stock Vector - Illustration of  cyberspace, conversation: 194210126">
            <a:extLst>
              <a:ext uri="{FF2B5EF4-FFF2-40B4-BE49-F238E27FC236}">
                <a16:creationId xmlns:a16="http://schemas.microsoft.com/office/drawing/2014/main" id="{B154571B-F7C5-4E32-ADC9-596C663ED9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5572" y="3144508"/>
            <a:ext cx="2134386" cy="1635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999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B470F-66E4-49CF-A1CD-85C35E4C4A7F}"/>
              </a:ext>
            </a:extLst>
          </p:cNvPr>
          <p:cNvSpPr>
            <a:spLocks noGrp="1"/>
          </p:cNvSpPr>
          <p:nvPr>
            <p:ph type="title"/>
          </p:nvPr>
        </p:nvSpPr>
        <p:spPr/>
        <p:txBody>
          <a:bodyPr>
            <a:normAutofit/>
          </a:bodyPr>
          <a:lstStyle/>
          <a:p>
            <a:pPr algn="ctr"/>
            <a:r>
              <a:rPr lang="en-US" sz="4800" dirty="0">
                <a:latin typeface="Book Antiqua" panose="02040602050305030304" pitchFamily="18" charset="0"/>
              </a:rPr>
              <a:t>AGENDA</a:t>
            </a:r>
          </a:p>
        </p:txBody>
      </p:sp>
      <p:sp>
        <p:nvSpPr>
          <p:cNvPr id="3" name="Content Placeholder 2">
            <a:extLst>
              <a:ext uri="{FF2B5EF4-FFF2-40B4-BE49-F238E27FC236}">
                <a16:creationId xmlns:a16="http://schemas.microsoft.com/office/drawing/2014/main" id="{AD3D99CA-A9DB-4E97-9BC0-16CA18C9EA9D}"/>
              </a:ext>
            </a:extLst>
          </p:cNvPr>
          <p:cNvSpPr>
            <a:spLocks noGrp="1"/>
          </p:cNvSpPr>
          <p:nvPr>
            <p:ph idx="1"/>
          </p:nvPr>
        </p:nvSpPr>
        <p:spPr/>
        <p:txBody>
          <a:bodyPr>
            <a:normAutofit/>
          </a:bodyPr>
          <a:lstStyle/>
          <a:p>
            <a:pPr marL="0" indent="0">
              <a:lnSpc>
                <a:spcPct val="150000"/>
              </a:lnSpc>
              <a:buNone/>
            </a:pPr>
            <a:r>
              <a:rPr lang="en-US" sz="3600" dirty="0">
                <a:latin typeface="Book Antiqua" panose="02040602050305030304" pitchFamily="18" charset="0"/>
              </a:rPr>
              <a:t>-- Mid-Session Check-In (4 Corners + 1)</a:t>
            </a:r>
            <a:endParaRPr lang="en-US" sz="2600" dirty="0">
              <a:latin typeface="Book Antiqua" panose="02040602050305030304" pitchFamily="18" charset="0"/>
            </a:endParaRPr>
          </a:p>
          <a:p>
            <a:pPr marL="0" indent="0">
              <a:lnSpc>
                <a:spcPct val="150000"/>
              </a:lnSpc>
              <a:buNone/>
            </a:pPr>
            <a:r>
              <a:rPr lang="en-US" sz="3600" dirty="0">
                <a:latin typeface="Book Antiqua" panose="02040602050305030304" pitchFamily="18" charset="0"/>
              </a:rPr>
              <a:t>-- Evidence-Based Practices [Integrated “Best Practices”] </a:t>
            </a:r>
          </a:p>
          <a:p>
            <a:pPr marL="0" indent="0">
              <a:lnSpc>
                <a:spcPct val="150000"/>
              </a:lnSpc>
              <a:buNone/>
            </a:pPr>
            <a:r>
              <a:rPr lang="en-US" sz="3600" dirty="0">
                <a:latin typeface="Book Antiqua" panose="02040602050305030304" pitchFamily="18" charset="0"/>
              </a:rPr>
              <a:t>-- Literacy Activities</a:t>
            </a:r>
          </a:p>
        </p:txBody>
      </p:sp>
    </p:spTree>
    <p:extLst>
      <p:ext uri="{BB962C8B-B14F-4D97-AF65-F5344CB8AC3E}">
        <p14:creationId xmlns:p14="http://schemas.microsoft.com/office/powerpoint/2010/main" val="3792639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4EB47-8E24-470F-A364-687B327785F8}"/>
              </a:ext>
            </a:extLst>
          </p:cNvPr>
          <p:cNvSpPr>
            <a:spLocks noGrp="1"/>
          </p:cNvSpPr>
          <p:nvPr>
            <p:ph type="title"/>
          </p:nvPr>
        </p:nvSpPr>
        <p:spPr/>
        <p:txBody>
          <a:bodyPr>
            <a:normAutofit/>
          </a:bodyPr>
          <a:lstStyle/>
          <a:p>
            <a:pPr algn="ctr"/>
            <a:r>
              <a:rPr lang="en-US" sz="4800" dirty="0">
                <a:latin typeface="Times New Roman" panose="02020603050405020304" pitchFamily="18" charset="0"/>
                <a:cs typeface="Times New Roman" panose="02020603050405020304" pitchFamily="18" charset="0"/>
              </a:rPr>
              <a:t>4 Corners + 1</a:t>
            </a:r>
          </a:p>
        </p:txBody>
      </p:sp>
      <p:graphicFrame>
        <p:nvGraphicFramePr>
          <p:cNvPr id="4" name="Content Placeholder 3">
            <a:extLst>
              <a:ext uri="{FF2B5EF4-FFF2-40B4-BE49-F238E27FC236}">
                <a16:creationId xmlns:a16="http://schemas.microsoft.com/office/drawing/2014/main" id="{A0A9DEF6-9408-4263-B9FD-142F076286CA}"/>
              </a:ext>
            </a:extLst>
          </p:cNvPr>
          <p:cNvGraphicFramePr>
            <a:graphicFrameLocks noGrp="1"/>
          </p:cNvGraphicFramePr>
          <p:nvPr>
            <p:ph idx="1"/>
            <p:extLst>
              <p:ext uri="{D42A27DB-BD31-4B8C-83A1-F6EECF244321}">
                <p14:modId xmlns:p14="http://schemas.microsoft.com/office/powerpoint/2010/main" val="2988274922"/>
              </p:ext>
            </p:extLst>
          </p:nvPr>
        </p:nvGraphicFramePr>
        <p:xfrm>
          <a:off x="395926" y="2181224"/>
          <a:ext cx="11406433" cy="4313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C0C8CE04-8E90-4F78-B31B-A29AA55F0157}"/>
              </a:ext>
            </a:extLst>
          </p:cNvPr>
          <p:cNvSpPr txBox="1"/>
          <p:nvPr/>
        </p:nvSpPr>
        <p:spPr>
          <a:xfrm>
            <a:off x="10030120" y="6570482"/>
            <a:ext cx="1580688" cy="261610"/>
          </a:xfrm>
          <a:prstGeom prst="rect">
            <a:avLst/>
          </a:prstGeom>
          <a:noFill/>
        </p:spPr>
        <p:txBody>
          <a:bodyPr wrap="square" rtlCol="0">
            <a:spAutoFit/>
          </a:bodyPr>
          <a:lstStyle/>
          <a:p>
            <a:r>
              <a:rPr lang="en-US" sz="1100" dirty="0"/>
              <a:t>15 min; 8 min</a:t>
            </a:r>
          </a:p>
        </p:txBody>
      </p:sp>
    </p:spTree>
    <p:extLst>
      <p:ext uri="{BB962C8B-B14F-4D97-AF65-F5344CB8AC3E}">
        <p14:creationId xmlns:p14="http://schemas.microsoft.com/office/powerpoint/2010/main" val="4190227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51032-D631-49BE-BDC0-508C50F1990C}"/>
              </a:ext>
            </a:extLst>
          </p:cNvPr>
          <p:cNvSpPr>
            <a:spLocks noGrp="1"/>
          </p:cNvSpPr>
          <p:nvPr>
            <p:ph type="title"/>
          </p:nvPr>
        </p:nvSpPr>
        <p:spPr/>
        <p:txBody>
          <a:bodyPr/>
          <a:lstStyle/>
          <a:p>
            <a:pPr algn="ctr"/>
            <a:r>
              <a:rPr lang="en-US" dirty="0">
                <a:latin typeface="Book Antiqua" panose="02040602050305030304" pitchFamily="18" charset="0"/>
              </a:rPr>
              <a:t>EVIDENCE-BASED PRACTICE</a:t>
            </a:r>
          </a:p>
        </p:txBody>
      </p:sp>
      <p:sp>
        <p:nvSpPr>
          <p:cNvPr id="3" name="Content Placeholder 2">
            <a:extLst>
              <a:ext uri="{FF2B5EF4-FFF2-40B4-BE49-F238E27FC236}">
                <a16:creationId xmlns:a16="http://schemas.microsoft.com/office/drawing/2014/main" id="{DAE13A94-90DA-4D0C-8A67-CF0117B712F7}"/>
              </a:ext>
            </a:extLst>
          </p:cNvPr>
          <p:cNvSpPr>
            <a:spLocks noGrp="1"/>
          </p:cNvSpPr>
          <p:nvPr>
            <p:ph sz="half" idx="1"/>
          </p:nvPr>
        </p:nvSpPr>
        <p:spPr>
          <a:xfrm>
            <a:off x="933254" y="2215299"/>
            <a:ext cx="4964626" cy="4355182"/>
          </a:xfrm>
        </p:spPr>
        <p:txBody>
          <a:bodyPr>
            <a:normAutofit fontScale="85000" lnSpcReduction="20000"/>
          </a:bodyPr>
          <a:lstStyle/>
          <a:p>
            <a:r>
              <a:rPr lang="en-US" dirty="0">
                <a:latin typeface="Book Antiqua" panose="02040602050305030304" pitchFamily="18" charset="0"/>
              </a:rPr>
              <a:t>What is Evidence-Based Practice? </a:t>
            </a:r>
            <a:br>
              <a:rPr lang="en-US" dirty="0">
                <a:latin typeface="Book Antiqua" panose="02040602050305030304" pitchFamily="18" charset="0"/>
              </a:rPr>
            </a:br>
            <a:br>
              <a:rPr lang="en-US" dirty="0">
                <a:latin typeface="Book Antiqua" panose="02040602050305030304" pitchFamily="18" charset="0"/>
              </a:rPr>
            </a:br>
            <a:r>
              <a:rPr lang="en-US" dirty="0">
                <a:latin typeface="Book Antiqua" panose="02040602050305030304" pitchFamily="18" charset="0"/>
              </a:rPr>
              <a:t>-- supported by extensive research</a:t>
            </a:r>
            <a:br>
              <a:rPr lang="en-US" dirty="0">
                <a:latin typeface="Book Antiqua" panose="02040602050305030304" pitchFamily="18" charset="0"/>
              </a:rPr>
            </a:br>
            <a:br>
              <a:rPr lang="en-US" dirty="0">
                <a:latin typeface="Book Antiqua" panose="02040602050305030304" pitchFamily="18" charset="0"/>
              </a:rPr>
            </a:br>
            <a:r>
              <a:rPr lang="en-US" dirty="0">
                <a:latin typeface="Book Antiqua" panose="02040602050305030304" pitchFamily="18" charset="0"/>
              </a:rPr>
              <a:t>-- works on a large scale</a:t>
            </a:r>
            <a:br>
              <a:rPr lang="en-US" dirty="0">
                <a:latin typeface="Book Antiqua" panose="02040602050305030304" pitchFamily="18" charset="0"/>
              </a:rPr>
            </a:br>
            <a:r>
              <a:rPr lang="en-US" dirty="0">
                <a:latin typeface="Book Antiqua" panose="02040602050305030304" pitchFamily="18" charset="0"/>
              </a:rPr>
              <a:t> </a:t>
            </a:r>
            <a:br>
              <a:rPr lang="en-US" dirty="0">
                <a:latin typeface="Book Antiqua" panose="02040602050305030304" pitchFamily="18" charset="0"/>
              </a:rPr>
            </a:br>
            <a:r>
              <a:rPr lang="en-US" dirty="0">
                <a:latin typeface="Book Antiqua" panose="02040602050305030304" pitchFamily="18" charset="0"/>
              </a:rPr>
              <a:t>-- practices can be used on various “disciplines”</a:t>
            </a:r>
            <a:br>
              <a:rPr lang="en-US" dirty="0">
                <a:latin typeface="Book Antiqua" panose="02040602050305030304" pitchFamily="18" charset="0"/>
              </a:rPr>
            </a:br>
            <a:r>
              <a:rPr lang="en-US" dirty="0">
                <a:latin typeface="Book Antiqua" panose="02040602050305030304" pitchFamily="18" charset="0"/>
              </a:rPr>
              <a:t> </a:t>
            </a:r>
          </a:p>
          <a:p>
            <a:r>
              <a:rPr lang="en-US" dirty="0">
                <a:latin typeface="Book Antiqua" panose="02040602050305030304" pitchFamily="18" charset="0"/>
              </a:rPr>
              <a:t>Benefits of Evidence-Based Practice</a:t>
            </a:r>
            <a:br>
              <a:rPr lang="en-US" dirty="0">
                <a:latin typeface="Book Antiqua" panose="02040602050305030304" pitchFamily="18" charset="0"/>
              </a:rPr>
            </a:br>
            <a:br>
              <a:rPr lang="en-US" dirty="0">
                <a:latin typeface="Book Antiqua" panose="02040602050305030304" pitchFamily="18" charset="0"/>
              </a:rPr>
            </a:br>
            <a:r>
              <a:rPr lang="en-US" dirty="0">
                <a:latin typeface="Book Antiqua" panose="02040602050305030304" pitchFamily="18" charset="0"/>
              </a:rPr>
              <a:t>-- </a:t>
            </a:r>
            <a:r>
              <a:rPr lang="en-US" dirty="0">
                <a:latin typeface="Book Antiqua" panose="02040602050305030304" pitchFamily="18" charset="0"/>
                <a:sym typeface="Wingdings" panose="05000000000000000000" pitchFamily="2" charset="2"/>
              </a:rPr>
              <a:t>priority of setting goals </a:t>
            </a:r>
            <a:br>
              <a:rPr lang="en-US" dirty="0">
                <a:latin typeface="Book Antiqua" panose="02040602050305030304" pitchFamily="18" charset="0"/>
                <a:sym typeface="Wingdings" panose="05000000000000000000" pitchFamily="2" charset="2"/>
              </a:rPr>
            </a:br>
            <a:br>
              <a:rPr lang="en-US" dirty="0">
                <a:latin typeface="Book Antiqua" panose="02040602050305030304" pitchFamily="18" charset="0"/>
                <a:sym typeface="Wingdings" panose="05000000000000000000" pitchFamily="2" charset="2"/>
              </a:rPr>
            </a:br>
            <a:r>
              <a:rPr lang="en-US" dirty="0">
                <a:latin typeface="Book Antiqua" panose="02040602050305030304" pitchFamily="18" charset="0"/>
                <a:sym typeface="Wingdings" panose="05000000000000000000" pitchFamily="2" charset="2"/>
              </a:rPr>
              <a:t>-- </a:t>
            </a:r>
            <a:r>
              <a:rPr lang="en-US" dirty="0">
                <a:latin typeface="Book Antiqua" panose="02040602050305030304" pitchFamily="18" charset="0"/>
              </a:rPr>
              <a:t>invested time </a:t>
            </a:r>
            <a:r>
              <a:rPr lang="en-US" dirty="0">
                <a:latin typeface="Book Antiqua" panose="02040602050305030304" pitchFamily="18" charset="0"/>
                <a:sym typeface="Wingdings" panose="05000000000000000000" pitchFamily="2" charset="2"/>
              </a:rPr>
              <a:t> maximum growth and progress</a:t>
            </a:r>
            <a:br>
              <a:rPr lang="en-US" dirty="0">
                <a:latin typeface="Book Antiqua" panose="02040602050305030304" pitchFamily="18" charset="0"/>
                <a:sym typeface="Wingdings" panose="05000000000000000000" pitchFamily="2" charset="2"/>
              </a:rPr>
            </a:br>
            <a:br>
              <a:rPr lang="en-US" dirty="0">
                <a:latin typeface="Book Antiqua" panose="02040602050305030304" pitchFamily="18" charset="0"/>
                <a:sym typeface="Wingdings" panose="05000000000000000000" pitchFamily="2" charset="2"/>
              </a:rPr>
            </a:br>
            <a:r>
              <a:rPr lang="en-US" dirty="0">
                <a:latin typeface="Book Antiqua" panose="02040602050305030304" pitchFamily="18" charset="0"/>
                <a:sym typeface="Wingdings" panose="05000000000000000000" pitchFamily="2" charset="2"/>
              </a:rPr>
              <a:t>-- high-level of support from ALL stakeholders involved </a:t>
            </a:r>
            <a:br>
              <a:rPr lang="en-US" dirty="0">
                <a:latin typeface="Book Antiqua" panose="02040602050305030304" pitchFamily="18" charset="0"/>
              </a:rPr>
            </a:br>
            <a:endParaRPr lang="en-US" dirty="0">
              <a:latin typeface="Book Antiqua" panose="02040602050305030304" pitchFamily="18" charset="0"/>
            </a:endParaRPr>
          </a:p>
        </p:txBody>
      </p:sp>
      <p:sp>
        <p:nvSpPr>
          <p:cNvPr id="4" name="Content Placeholder 3">
            <a:extLst>
              <a:ext uri="{FF2B5EF4-FFF2-40B4-BE49-F238E27FC236}">
                <a16:creationId xmlns:a16="http://schemas.microsoft.com/office/drawing/2014/main" id="{B9A14A0B-CE1A-4C66-9D55-CBD4F340FA13}"/>
              </a:ext>
            </a:extLst>
          </p:cNvPr>
          <p:cNvSpPr>
            <a:spLocks noGrp="1"/>
          </p:cNvSpPr>
          <p:nvPr>
            <p:ph sz="half" idx="2"/>
          </p:nvPr>
        </p:nvSpPr>
        <p:spPr>
          <a:xfrm>
            <a:off x="6267611" y="2215299"/>
            <a:ext cx="4964625" cy="4355182"/>
          </a:xfrm>
        </p:spPr>
        <p:txBody>
          <a:bodyPr>
            <a:normAutofit fontScale="85000" lnSpcReduction="20000"/>
          </a:bodyPr>
          <a:lstStyle/>
          <a:p>
            <a:r>
              <a:rPr lang="en-US" dirty="0">
                <a:latin typeface="Book Antiqua" panose="02040602050305030304" pitchFamily="18" charset="0"/>
              </a:rPr>
              <a:t>Various ways to incorporate practices within programming</a:t>
            </a:r>
            <a:br>
              <a:rPr lang="en-US" dirty="0">
                <a:latin typeface="Book Antiqua" panose="02040602050305030304" pitchFamily="18" charset="0"/>
              </a:rPr>
            </a:br>
            <a:br>
              <a:rPr lang="en-US" dirty="0">
                <a:latin typeface="Book Antiqua" panose="02040602050305030304" pitchFamily="18" charset="0"/>
              </a:rPr>
            </a:br>
            <a:r>
              <a:rPr lang="en-US" dirty="0">
                <a:latin typeface="Book Antiqua" panose="02040602050305030304" pitchFamily="18" charset="0"/>
              </a:rPr>
              <a:t>-- Embedded Instruction</a:t>
            </a:r>
            <a:br>
              <a:rPr lang="en-US" dirty="0">
                <a:latin typeface="Book Antiqua" panose="02040602050305030304" pitchFamily="18" charset="0"/>
              </a:rPr>
            </a:br>
            <a:br>
              <a:rPr lang="en-US" dirty="0">
                <a:latin typeface="Book Antiqua" panose="02040602050305030304" pitchFamily="18" charset="0"/>
              </a:rPr>
            </a:br>
            <a:r>
              <a:rPr lang="en-US" dirty="0">
                <a:latin typeface="Book Antiqua" panose="02040602050305030304" pitchFamily="18" charset="0"/>
              </a:rPr>
              <a:t>-- Differentiated Learning</a:t>
            </a:r>
            <a:br>
              <a:rPr lang="en-US" dirty="0">
                <a:latin typeface="Book Antiqua" panose="02040602050305030304" pitchFamily="18" charset="0"/>
              </a:rPr>
            </a:br>
            <a:br>
              <a:rPr lang="en-US" dirty="0">
                <a:latin typeface="Book Antiqua" panose="02040602050305030304" pitchFamily="18" charset="0"/>
              </a:rPr>
            </a:br>
            <a:r>
              <a:rPr lang="en-US" dirty="0">
                <a:latin typeface="Book Antiqua" panose="02040602050305030304" pitchFamily="18" charset="0"/>
              </a:rPr>
              <a:t>-- Structured Lessons</a:t>
            </a:r>
            <a:br>
              <a:rPr lang="en-US" dirty="0">
                <a:latin typeface="Book Antiqua" panose="02040602050305030304" pitchFamily="18" charset="0"/>
              </a:rPr>
            </a:br>
            <a:br>
              <a:rPr lang="en-US" dirty="0">
                <a:latin typeface="Book Antiqua" panose="02040602050305030304" pitchFamily="18" charset="0"/>
              </a:rPr>
            </a:br>
            <a:r>
              <a:rPr lang="en-US" dirty="0">
                <a:latin typeface="Book Antiqua" panose="02040602050305030304" pitchFamily="18" charset="0"/>
              </a:rPr>
              <a:t>-- Checking for Understanding (Comprehensive Questioning)</a:t>
            </a:r>
            <a:br>
              <a:rPr lang="en-US" dirty="0">
                <a:latin typeface="Book Antiqua" panose="02040602050305030304" pitchFamily="18" charset="0"/>
              </a:rPr>
            </a:br>
            <a:br>
              <a:rPr lang="en-US" dirty="0">
                <a:latin typeface="Book Antiqua" panose="02040602050305030304" pitchFamily="18" charset="0"/>
              </a:rPr>
            </a:br>
            <a:r>
              <a:rPr lang="en-US" dirty="0">
                <a:latin typeface="Book Antiqua" panose="02040602050305030304" pitchFamily="18" charset="0"/>
              </a:rPr>
              <a:t>-- Group Work (Cooperative Learning)</a:t>
            </a:r>
            <a:br>
              <a:rPr lang="en-US" dirty="0">
                <a:latin typeface="Book Antiqua" panose="02040602050305030304" pitchFamily="18" charset="0"/>
              </a:rPr>
            </a:br>
            <a:endParaRPr lang="en-US" dirty="0">
              <a:latin typeface="Book Antiqua" panose="02040602050305030304" pitchFamily="18" charset="0"/>
            </a:endParaRPr>
          </a:p>
          <a:p>
            <a:pPr marL="45720" indent="0">
              <a:buNone/>
            </a:pPr>
            <a:endParaRPr lang="en-US" dirty="0"/>
          </a:p>
        </p:txBody>
      </p:sp>
    </p:spTree>
    <p:extLst>
      <p:ext uri="{BB962C8B-B14F-4D97-AF65-F5344CB8AC3E}">
        <p14:creationId xmlns:p14="http://schemas.microsoft.com/office/powerpoint/2010/main" val="1869582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51032-D631-49BE-BDC0-508C50F1990C}"/>
              </a:ext>
            </a:extLst>
          </p:cNvPr>
          <p:cNvSpPr>
            <a:spLocks noGrp="1"/>
          </p:cNvSpPr>
          <p:nvPr>
            <p:ph type="title"/>
          </p:nvPr>
        </p:nvSpPr>
        <p:spPr/>
        <p:txBody>
          <a:bodyPr/>
          <a:lstStyle/>
          <a:p>
            <a:pPr algn="ctr"/>
            <a:r>
              <a:rPr lang="en-US" dirty="0">
                <a:latin typeface="Book Antiqua" panose="02040602050305030304" pitchFamily="18" charset="0"/>
              </a:rPr>
              <a:t>EVIDENCE-BASED</a:t>
            </a:r>
            <a:br>
              <a:rPr lang="en-US" dirty="0">
                <a:latin typeface="Book Antiqua" panose="02040602050305030304" pitchFamily="18" charset="0"/>
              </a:rPr>
            </a:br>
            <a:r>
              <a:rPr lang="en-US" dirty="0">
                <a:latin typeface="Book Antiqua" panose="02040602050305030304" pitchFamily="18" charset="0"/>
              </a:rPr>
              <a:t>“BEST PRACTICES”</a:t>
            </a:r>
          </a:p>
        </p:txBody>
      </p:sp>
      <p:sp>
        <p:nvSpPr>
          <p:cNvPr id="3" name="Content Placeholder 2">
            <a:extLst>
              <a:ext uri="{FF2B5EF4-FFF2-40B4-BE49-F238E27FC236}">
                <a16:creationId xmlns:a16="http://schemas.microsoft.com/office/drawing/2014/main" id="{DAE13A94-90DA-4D0C-8A67-CF0117B712F7}"/>
              </a:ext>
            </a:extLst>
          </p:cNvPr>
          <p:cNvSpPr>
            <a:spLocks noGrp="1"/>
          </p:cNvSpPr>
          <p:nvPr>
            <p:ph idx="1"/>
          </p:nvPr>
        </p:nvSpPr>
        <p:spPr/>
        <p:txBody>
          <a:bodyPr>
            <a:normAutofit fontScale="92500" lnSpcReduction="10000"/>
          </a:bodyPr>
          <a:lstStyle/>
          <a:p>
            <a:r>
              <a:rPr lang="en-US" dirty="0">
                <a:latin typeface="Book Antiqua" panose="02040602050305030304" pitchFamily="18" charset="0"/>
              </a:rPr>
              <a:t>Embedded Instruction </a:t>
            </a:r>
            <a:br>
              <a:rPr lang="en-US" dirty="0">
                <a:latin typeface="Book Antiqua" panose="02040602050305030304" pitchFamily="18" charset="0"/>
              </a:rPr>
            </a:br>
            <a:r>
              <a:rPr lang="en-US" dirty="0">
                <a:latin typeface="Book Antiqua" panose="02040602050305030304" pitchFamily="18" charset="0"/>
              </a:rPr>
              <a:t>-- </a:t>
            </a:r>
            <a:r>
              <a:rPr lang="en-US" i="1" u="sng" dirty="0">
                <a:latin typeface="Book Antiqua" panose="02040602050305030304" pitchFamily="18" charset="0"/>
              </a:rPr>
              <a:t>planned and intentional </a:t>
            </a:r>
            <a:r>
              <a:rPr lang="en-US" dirty="0">
                <a:latin typeface="Book Antiqua" panose="02040602050305030304" pitchFamily="18" charset="0"/>
              </a:rPr>
              <a:t>learning opportunities that are inserted in everyday routines and activities; done in a way not to point out the obvious. </a:t>
            </a:r>
            <a:br>
              <a:rPr lang="en-US" dirty="0">
                <a:latin typeface="Book Antiqua" panose="02040602050305030304" pitchFamily="18" charset="0"/>
              </a:rPr>
            </a:br>
            <a:r>
              <a:rPr lang="en-US" dirty="0">
                <a:latin typeface="Book Antiqua" panose="02040602050305030304" pitchFamily="18" charset="0"/>
              </a:rPr>
              <a:t>   - clear and precise ______ (focus/goals/objectives/purpose)</a:t>
            </a:r>
            <a:br>
              <a:rPr lang="en-US" dirty="0">
                <a:latin typeface="Book Antiqua" panose="02040602050305030304" pitchFamily="18" charset="0"/>
              </a:rPr>
            </a:br>
            <a:r>
              <a:rPr lang="en-US" dirty="0">
                <a:latin typeface="Book Antiqua" panose="02040602050305030304" pitchFamily="18" charset="0"/>
              </a:rPr>
              <a:t> </a:t>
            </a:r>
          </a:p>
          <a:p>
            <a:r>
              <a:rPr lang="en-US" dirty="0">
                <a:latin typeface="Book Antiqua" panose="02040602050305030304" pitchFamily="18" charset="0"/>
              </a:rPr>
              <a:t>Differentiated Learning</a:t>
            </a:r>
            <a:br>
              <a:rPr lang="en-US" dirty="0">
                <a:latin typeface="Book Antiqua" panose="02040602050305030304" pitchFamily="18" charset="0"/>
              </a:rPr>
            </a:br>
            <a:r>
              <a:rPr lang="en-US" dirty="0">
                <a:latin typeface="Book Antiqua" panose="02040602050305030304" pitchFamily="18" charset="0"/>
              </a:rPr>
              <a:t>-- providing content and materials that embrace all levels of learning and styles (hands-on, discussion, writing/reading).</a:t>
            </a:r>
            <a:br>
              <a:rPr lang="en-US" dirty="0">
                <a:latin typeface="Book Antiqua" panose="02040602050305030304" pitchFamily="18" charset="0"/>
              </a:rPr>
            </a:br>
            <a:endParaRPr lang="en-US" dirty="0">
              <a:latin typeface="Book Antiqua" panose="02040602050305030304" pitchFamily="18" charset="0"/>
            </a:endParaRPr>
          </a:p>
          <a:p>
            <a:r>
              <a:rPr lang="en-US" dirty="0">
                <a:latin typeface="Book Antiqua" panose="02040602050305030304" pitchFamily="18" charset="0"/>
              </a:rPr>
              <a:t>Structured Lessons</a:t>
            </a:r>
            <a:br>
              <a:rPr lang="en-US" dirty="0">
                <a:latin typeface="Book Antiqua" panose="02040602050305030304" pitchFamily="18" charset="0"/>
              </a:rPr>
            </a:br>
            <a:r>
              <a:rPr lang="en-US" dirty="0">
                <a:latin typeface="Book Antiqua" panose="02040602050305030304" pitchFamily="18" charset="0"/>
              </a:rPr>
              <a:t>-- planned and intentional; clear and precise (focus/goals/objectives/purpose)</a:t>
            </a:r>
            <a:br>
              <a:rPr lang="en-US" dirty="0">
                <a:latin typeface="Book Antiqua" panose="02040602050305030304" pitchFamily="18" charset="0"/>
              </a:rPr>
            </a:br>
            <a:r>
              <a:rPr lang="en-US" dirty="0">
                <a:latin typeface="Book Antiqua" panose="02040602050305030304" pitchFamily="18" charset="0"/>
              </a:rPr>
              <a:t>-- provides clear understanding to KUD (Know, Understand, Do)</a:t>
            </a:r>
            <a:br>
              <a:rPr lang="en-US" dirty="0">
                <a:latin typeface="Book Antiqua" panose="02040602050305030304" pitchFamily="18" charset="0"/>
              </a:rPr>
            </a:br>
            <a:r>
              <a:rPr lang="en-US" dirty="0">
                <a:latin typeface="Book Antiqua" panose="02040602050305030304" pitchFamily="18" charset="0"/>
              </a:rPr>
              <a:t>-- aides in practicing mastery learning </a:t>
            </a:r>
            <a:br>
              <a:rPr lang="en-US" dirty="0">
                <a:latin typeface="Book Antiqua" panose="02040602050305030304" pitchFamily="18" charset="0"/>
              </a:rPr>
            </a:br>
            <a:endParaRPr lang="en-US" dirty="0">
              <a:latin typeface="Book Antiqua" panose="02040602050305030304" pitchFamily="18" charset="0"/>
            </a:endParaRPr>
          </a:p>
        </p:txBody>
      </p:sp>
    </p:spTree>
    <p:extLst>
      <p:ext uri="{BB962C8B-B14F-4D97-AF65-F5344CB8AC3E}">
        <p14:creationId xmlns:p14="http://schemas.microsoft.com/office/powerpoint/2010/main" val="3077383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51032-D631-49BE-BDC0-508C50F1990C}"/>
              </a:ext>
            </a:extLst>
          </p:cNvPr>
          <p:cNvSpPr>
            <a:spLocks noGrp="1"/>
          </p:cNvSpPr>
          <p:nvPr>
            <p:ph type="title"/>
          </p:nvPr>
        </p:nvSpPr>
        <p:spPr/>
        <p:txBody>
          <a:bodyPr/>
          <a:lstStyle/>
          <a:p>
            <a:pPr algn="ctr"/>
            <a:r>
              <a:rPr lang="en-US" dirty="0">
                <a:latin typeface="Book Antiqua" panose="02040602050305030304" pitchFamily="18" charset="0"/>
              </a:rPr>
              <a:t>EVIDENCE-BASED</a:t>
            </a:r>
            <a:br>
              <a:rPr lang="en-US" dirty="0">
                <a:latin typeface="Book Antiqua" panose="02040602050305030304" pitchFamily="18" charset="0"/>
              </a:rPr>
            </a:br>
            <a:r>
              <a:rPr lang="en-US" dirty="0">
                <a:latin typeface="Book Antiqua" panose="02040602050305030304" pitchFamily="18" charset="0"/>
              </a:rPr>
              <a:t>“BEST PRACTICES”</a:t>
            </a:r>
          </a:p>
        </p:txBody>
      </p:sp>
      <p:sp>
        <p:nvSpPr>
          <p:cNvPr id="3" name="Content Placeholder 2">
            <a:extLst>
              <a:ext uri="{FF2B5EF4-FFF2-40B4-BE49-F238E27FC236}">
                <a16:creationId xmlns:a16="http://schemas.microsoft.com/office/drawing/2014/main" id="{DAE13A94-90DA-4D0C-8A67-CF0117B712F7}"/>
              </a:ext>
            </a:extLst>
          </p:cNvPr>
          <p:cNvSpPr>
            <a:spLocks noGrp="1"/>
          </p:cNvSpPr>
          <p:nvPr>
            <p:ph idx="1"/>
          </p:nvPr>
        </p:nvSpPr>
        <p:spPr/>
        <p:txBody>
          <a:bodyPr>
            <a:normAutofit/>
          </a:bodyPr>
          <a:lstStyle/>
          <a:p>
            <a:r>
              <a:rPr lang="en-US" dirty="0">
                <a:latin typeface="Book Antiqua" panose="02040602050305030304" pitchFamily="18" charset="0"/>
              </a:rPr>
              <a:t> Checking for Understanding (Comprehensive Questioning) </a:t>
            </a:r>
            <a:br>
              <a:rPr lang="en-US" dirty="0">
                <a:latin typeface="Book Antiqua" panose="02040602050305030304" pitchFamily="18" charset="0"/>
              </a:rPr>
            </a:br>
            <a:r>
              <a:rPr lang="en-US" dirty="0">
                <a:latin typeface="Book Antiqua" panose="02040602050305030304" pitchFamily="18" charset="0"/>
              </a:rPr>
              <a:t>-- group and/or individual discussions</a:t>
            </a:r>
            <a:br>
              <a:rPr lang="en-US" dirty="0">
                <a:latin typeface="Book Antiqua" panose="02040602050305030304" pitchFamily="18" charset="0"/>
              </a:rPr>
            </a:br>
            <a:r>
              <a:rPr lang="en-US" dirty="0">
                <a:latin typeface="Book Antiqua" panose="02040602050305030304" pitchFamily="18" charset="0"/>
              </a:rPr>
              <a:t>-- reflective questions and/or reading questions (before, during, after)</a:t>
            </a:r>
            <a:br>
              <a:rPr lang="en-US" dirty="0">
                <a:latin typeface="Book Antiqua" panose="02040602050305030304" pitchFamily="18" charset="0"/>
              </a:rPr>
            </a:br>
            <a:r>
              <a:rPr lang="en-US" dirty="0">
                <a:latin typeface="Book Antiqua" panose="02040602050305030304" pitchFamily="18" charset="0"/>
              </a:rPr>
              <a:t>-- short review of prior knowledge or learning</a:t>
            </a:r>
            <a:br>
              <a:rPr lang="en-US" dirty="0">
                <a:latin typeface="Book Antiqua" panose="02040602050305030304" pitchFamily="18" charset="0"/>
              </a:rPr>
            </a:br>
            <a:endParaRPr lang="en-US" dirty="0">
              <a:latin typeface="Book Antiqua" panose="02040602050305030304" pitchFamily="18" charset="0"/>
            </a:endParaRPr>
          </a:p>
          <a:p>
            <a:r>
              <a:rPr lang="en-US" dirty="0">
                <a:latin typeface="Book Antiqua" panose="02040602050305030304" pitchFamily="18" charset="0"/>
              </a:rPr>
              <a:t>Group Work (Cooperative Learning)</a:t>
            </a:r>
            <a:br>
              <a:rPr lang="en-US" dirty="0">
                <a:latin typeface="Book Antiqua" panose="02040602050305030304" pitchFamily="18" charset="0"/>
              </a:rPr>
            </a:br>
            <a:r>
              <a:rPr lang="en-US" dirty="0">
                <a:latin typeface="Book Antiqua" panose="02040602050305030304" pitchFamily="18" charset="0"/>
              </a:rPr>
              <a:t>-- intentional learning opportunities for kids to work in partners/small groups</a:t>
            </a:r>
            <a:br>
              <a:rPr lang="en-US" dirty="0">
                <a:latin typeface="Book Antiqua" panose="02040602050305030304" pitchFamily="18" charset="0"/>
              </a:rPr>
            </a:br>
            <a:r>
              <a:rPr lang="en-US" dirty="0">
                <a:latin typeface="Book Antiqua" panose="02040602050305030304" pitchFamily="18" charset="0"/>
              </a:rPr>
              <a:t>-- effectiveness </a:t>
            </a:r>
            <a:r>
              <a:rPr lang="en-US" dirty="0">
                <a:latin typeface="Book Antiqua" panose="02040602050305030304" pitchFamily="18" charset="0"/>
                <a:sym typeface="Wingdings" panose="05000000000000000000" pitchFamily="2" charset="2"/>
              </a:rPr>
              <a:t> selective in assigning tasks along w/defined roles/responsibilities</a:t>
            </a:r>
            <a:br>
              <a:rPr lang="en-US" dirty="0">
                <a:latin typeface="Book Antiqua" panose="02040602050305030304" pitchFamily="18" charset="0"/>
              </a:rPr>
            </a:br>
            <a:r>
              <a:rPr lang="en-US" dirty="0">
                <a:latin typeface="Book Antiqua" panose="02040602050305030304" pitchFamily="18" charset="0"/>
              </a:rPr>
              <a:t>-- encourages active learning and positive peer interactions</a:t>
            </a:r>
            <a:br>
              <a:rPr lang="en-US" dirty="0">
                <a:latin typeface="Book Antiqua" panose="02040602050305030304" pitchFamily="18" charset="0"/>
              </a:rPr>
            </a:br>
            <a:r>
              <a:rPr lang="en-US" dirty="0">
                <a:latin typeface="Book Antiqua" panose="02040602050305030304" pitchFamily="18" charset="0"/>
              </a:rPr>
              <a:t> </a:t>
            </a:r>
          </a:p>
        </p:txBody>
      </p:sp>
    </p:spTree>
    <p:extLst>
      <p:ext uri="{BB962C8B-B14F-4D97-AF65-F5344CB8AC3E}">
        <p14:creationId xmlns:p14="http://schemas.microsoft.com/office/powerpoint/2010/main" val="1798397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714717-B96C-40E0-BED0-92E8E8B9164C}"/>
              </a:ext>
            </a:extLst>
          </p:cNvPr>
          <p:cNvSpPr>
            <a:spLocks noGrp="1"/>
          </p:cNvSpPr>
          <p:nvPr>
            <p:ph type="title"/>
          </p:nvPr>
        </p:nvSpPr>
        <p:spPr>
          <a:xfrm>
            <a:off x="1158240" y="3241881"/>
            <a:ext cx="9875520" cy="3268745"/>
          </a:xfrm>
        </p:spPr>
        <p:txBody>
          <a:bodyPr>
            <a:normAutofit/>
          </a:bodyPr>
          <a:lstStyle/>
          <a:p>
            <a:r>
              <a:rPr lang="en-US" b="1" dirty="0"/>
              <a:t>-&gt;</a:t>
            </a:r>
            <a:r>
              <a:rPr lang="en-US" dirty="0"/>
              <a:t> What is Evidence-Based Practices?</a:t>
            </a:r>
            <a:br>
              <a:rPr lang="en-US" dirty="0"/>
            </a:br>
            <a:br>
              <a:rPr lang="en-US" dirty="0"/>
            </a:br>
            <a:r>
              <a:rPr lang="en-US" b="1" dirty="0"/>
              <a:t>-&gt;</a:t>
            </a:r>
            <a:r>
              <a:rPr lang="en-US" dirty="0"/>
              <a:t> List and explain in your own words, 2-3 ways of implementation.</a:t>
            </a:r>
          </a:p>
        </p:txBody>
      </p:sp>
      <p:sp>
        <p:nvSpPr>
          <p:cNvPr id="6" name="Rectangle 5">
            <a:extLst>
              <a:ext uri="{FF2B5EF4-FFF2-40B4-BE49-F238E27FC236}">
                <a16:creationId xmlns:a16="http://schemas.microsoft.com/office/drawing/2014/main" id="{507E0EFD-9294-410D-AA13-675A1C0BF97D}"/>
              </a:ext>
            </a:extLst>
          </p:cNvPr>
          <p:cNvSpPr/>
          <p:nvPr/>
        </p:nvSpPr>
        <p:spPr>
          <a:xfrm rot="21414344">
            <a:off x="338443" y="780318"/>
            <a:ext cx="10678180"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CHECKING FOR UNDERSTANDING</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11" name="Picture 10">
            <a:extLst>
              <a:ext uri="{FF2B5EF4-FFF2-40B4-BE49-F238E27FC236}">
                <a16:creationId xmlns:a16="http://schemas.microsoft.com/office/drawing/2014/main" id="{8A3DBC64-AF62-4BB1-9170-D26508015CE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601039" y="1910753"/>
            <a:ext cx="5043340" cy="1331128"/>
          </a:xfrm>
          <a:prstGeom prst="rect">
            <a:avLst/>
          </a:prstGeom>
        </p:spPr>
      </p:pic>
    </p:spTree>
    <p:extLst>
      <p:ext uri="{BB962C8B-B14F-4D97-AF65-F5344CB8AC3E}">
        <p14:creationId xmlns:p14="http://schemas.microsoft.com/office/powerpoint/2010/main" val="1934731688"/>
      </p:ext>
    </p:extLst>
  </p:cSld>
  <p:clrMapOvr>
    <a:masterClrMapping/>
  </p:clrMapOvr>
</p:sld>
</file>

<file path=ppt/theme/theme1.xml><?xml version="1.0" encoding="utf-8"?>
<a:theme xmlns:a="http://schemas.openxmlformats.org/drawingml/2006/main" name="Basi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Basis</Template>
  <TotalTime>2170</TotalTime>
  <Words>557</Words>
  <Application>Microsoft Office PowerPoint</Application>
  <PresentationFormat>Widescreen</PresentationFormat>
  <Paragraphs>71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Book Antiqua</vt:lpstr>
      <vt:lpstr>Corbel</vt:lpstr>
      <vt:lpstr>Times New Roman</vt:lpstr>
      <vt:lpstr>Wingdings</vt:lpstr>
      <vt:lpstr>Basis</vt:lpstr>
      <vt:lpstr>LITERACY ENRICHMENT </vt:lpstr>
      <vt:lpstr>AS YOU JOIN…</vt:lpstr>
      <vt:lpstr>HOUSE KEEPING</vt:lpstr>
      <vt:lpstr>AGENDA</vt:lpstr>
      <vt:lpstr>4 Corners + 1</vt:lpstr>
      <vt:lpstr>EVIDENCE-BASED PRACTICE</vt:lpstr>
      <vt:lpstr>EVIDENCE-BASED “BEST PRACTICES”</vt:lpstr>
      <vt:lpstr>EVIDENCE-BASED “BEST PRACTICES”</vt:lpstr>
      <vt:lpstr>-&gt; What is Evidence-Based Practices?  -&gt; List and explain in your own words, 2-3 ways of implementation.</vt:lpstr>
      <vt:lpstr>PowerPoint Presentation</vt:lpstr>
      <vt:lpstr>Mouse Makes Words By Kathryn Heling &amp; Deborah Hembrook </vt:lpstr>
      <vt:lpstr>Alphabet Game</vt:lpstr>
      <vt:lpstr>2022 WINTER OLYMPICS  Feb 4- 20 </vt:lpstr>
      <vt:lpstr>Readers League READ with us and EXPAND YOUR MIND. </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Teressa</dc:creator>
  <cp:lastModifiedBy>Teressa</cp:lastModifiedBy>
  <cp:revision>110</cp:revision>
  <dcterms:created xsi:type="dcterms:W3CDTF">2021-12-30T21:05:31Z</dcterms:created>
  <dcterms:modified xsi:type="dcterms:W3CDTF">2022-01-27T19:12:13Z</dcterms:modified>
</cp:coreProperties>
</file>