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56" r:id="rId2"/>
    <p:sldId id="259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ABB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7"/>
  </p:normalViewPr>
  <p:slideViewPr>
    <p:cSldViewPr snapToGrid="0" snapToObjects="1">
      <p:cViewPr varScale="1">
        <p:scale>
          <a:sx n="108" d="100"/>
          <a:sy n="108" d="100"/>
        </p:scale>
        <p:origin x="176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DEABC-D766-4322-8E78-B830FAE35C72}" type="datetime4">
              <a:rPr lang="en-US" smtClean="0"/>
              <a:pPr/>
              <a:t>September 20,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31F9E-604E-4343-9F29-EF72E8231CAD}" type="datetime4">
              <a:rPr lang="en-US" smtClean="0"/>
              <a:pPr/>
              <a:t>September 20,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E1CE-37F8-4102-8DF9-852A0A51F293}" type="datetime4">
              <a:rPr lang="en-US" smtClean="0"/>
              <a:pPr/>
              <a:t>September 20,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September 20,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63BA-01FC-4367-B6F3-ABB2645D55F1}" type="datetime4">
              <a:rPr lang="en-US" smtClean="0"/>
              <a:pPr/>
              <a:t>September 20, 2021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9C71-EC74-44AF-B27E-FC7DC3C3A61D}" type="datetime4">
              <a:rPr lang="en-US" smtClean="0"/>
              <a:pPr/>
              <a:t>September 20,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DA29-3CBE-48EA-92AE-A996835462BA}" type="datetime4">
              <a:rPr lang="en-US" smtClean="0"/>
              <a:pPr/>
              <a:t>September 20, 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EC054-3869-4501-B163-1BBFDE8DCE04}" type="datetime4">
              <a:rPr lang="en-US" smtClean="0"/>
              <a:pPr/>
              <a:t>September 20,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D831-56C1-49CF-8EF7-8B9A98402BCD}" type="datetime4">
              <a:rPr lang="en-US" smtClean="0"/>
              <a:pPr/>
              <a:t>September 20,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5615-7F4F-4584-84D5-CC95918C321F}" type="datetime4">
              <a:rPr lang="en-US" smtClean="0"/>
              <a:pPr/>
              <a:t>September 20,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A923-9BEE-48CE-9F28-5B525F399BAD}" type="datetime4">
              <a:rPr lang="en-US" smtClean="0"/>
              <a:pPr/>
              <a:t>September 20,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7D0EFEE-2756-4A20-BF2A-63F0A94F99AC}" type="datetime4">
              <a:rPr lang="en-US" smtClean="0"/>
              <a:pPr/>
              <a:t>September 20,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99" y="4250420"/>
            <a:ext cx="6860969" cy="1583606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ndara"/>
                <a:cs typeface="Candara"/>
              </a:rPr>
              <a:t>Building strong programs through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ndara"/>
                <a:cs typeface="Candara"/>
              </a:rPr>
              <a:t>Community partnerships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ndara"/>
                <a:cs typeface="Candara"/>
              </a:rPr>
              <a:t>September 24, 2021</a:t>
            </a:r>
          </a:p>
          <a:p>
            <a:pPr algn="ctr"/>
            <a:endParaRPr lang="en-US" sz="2400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pic>
        <p:nvPicPr>
          <p:cNvPr id="4" name="Picture 3" descr="OakRidge_Vector_Full_Colo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47" y="2013043"/>
            <a:ext cx="8486506" cy="1583606"/>
          </a:xfrm>
          <a:prstGeom prst="rect">
            <a:avLst/>
          </a:prstGeom>
        </p:spPr>
      </p:pic>
      <p:pic>
        <p:nvPicPr>
          <p:cNvPr id="6" name="Picture 5" descr="Screenshot 2020-07-21 20.33.49.png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104631"/>
          <a:stretch/>
        </p:blipFill>
        <p:spPr>
          <a:xfrm flipV="1">
            <a:off x="2111504" y="5996907"/>
            <a:ext cx="4920993" cy="28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85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99" y="4250420"/>
            <a:ext cx="6860969" cy="1583606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Candara"/>
                <a:cs typeface="Candara"/>
              </a:rPr>
              <a:t>Thank YOU!</a:t>
            </a:r>
          </a:p>
          <a:p>
            <a:pPr algn="ctr"/>
            <a:endParaRPr lang="en-US" sz="2400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pic>
        <p:nvPicPr>
          <p:cNvPr id="4" name="Picture 3" descr="OakRidge_Vector_Full_Colo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47" y="2001168"/>
            <a:ext cx="8486506" cy="1583606"/>
          </a:xfrm>
          <a:prstGeom prst="rect">
            <a:avLst/>
          </a:prstGeom>
        </p:spPr>
      </p:pic>
      <p:pic>
        <p:nvPicPr>
          <p:cNvPr id="6" name="Picture 5" descr="Screenshot 2020-07-21 20.33.49.png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104631"/>
          <a:stretch/>
        </p:blipFill>
        <p:spPr>
          <a:xfrm flipV="1">
            <a:off x="2111504" y="5996907"/>
            <a:ext cx="4920993" cy="28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23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7"/>
            <a:ext cx="8366166" cy="1379199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ndara"/>
                <a:cs typeface="Candara"/>
              </a:rPr>
              <a:t>Oakridge Neighborhood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  <a:latin typeface="Candara"/>
                <a:cs typeface="Candara"/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ndara"/>
                <a:cs typeface="Candara"/>
              </a:rPr>
              <a:t>Youth education and engagement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3900" b="0" dirty="0">
                <a:solidFill>
                  <a:srgbClr val="000000"/>
                </a:solidFill>
                <a:latin typeface="Candara"/>
                <a:cs typeface="Candara"/>
              </a:rPr>
              <a:t>2015 - Designated 21</a:t>
            </a:r>
            <a:r>
              <a:rPr lang="en-US" sz="3900" b="0" baseline="30000" dirty="0">
                <a:solidFill>
                  <a:srgbClr val="000000"/>
                </a:solidFill>
                <a:latin typeface="Candara"/>
                <a:cs typeface="Candara"/>
              </a:rPr>
              <a:t>st</a:t>
            </a:r>
            <a:r>
              <a:rPr lang="en-US" sz="3900" b="0" dirty="0">
                <a:solidFill>
                  <a:srgbClr val="000000"/>
                </a:solidFill>
                <a:latin typeface="Candara"/>
                <a:cs typeface="Candara"/>
              </a:rPr>
              <a:t> Century Learning Center </a:t>
            </a:r>
          </a:p>
          <a:p>
            <a:pPr marL="800100" lvl="1" indent="-342900"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3900" b="0" dirty="0">
                <a:solidFill>
                  <a:srgbClr val="000000"/>
                </a:solidFill>
                <a:latin typeface="Candara"/>
                <a:cs typeface="Candara"/>
              </a:rPr>
              <a:t>10 community partners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3900" b="0" dirty="0">
                <a:solidFill>
                  <a:srgbClr val="000000"/>
                </a:solidFill>
                <a:latin typeface="Candara"/>
                <a:cs typeface="Candara"/>
              </a:rPr>
              <a:t>2021 – Robust after-school and out-of-school programming focused on academic, social, emotional, enrichment</a:t>
            </a:r>
          </a:p>
          <a:p>
            <a:pPr marL="800100" lvl="1" indent="-342900"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3900" dirty="0">
                <a:solidFill>
                  <a:srgbClr val="000000"/>
                </a:solidFill>
                <a:latin typeface="Candara"/>
                <a:cs typeface="Candara"/>
              </a:rPr>
              <a:t>Serving 180 K-12 students</a:t>
            </a:r>
          </a:p>
          <a:p>
            <a:pPr marL="800100" lvl="1" indent="-342900"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3900" b="0" dirty="0">
                <a:solidFill>
                  <a:srgbClr val="000000"/>
                </a:solidFill>
                <a:latin typeface="Candara"/>
                <a:cs typeface="Candara"/>
              </a:rPr>
              <a:t>Supported by 60 community</a:t>
            </a:r>
          </a:p>
          <a:p>
            <a:pPr lvl="1" indent="0">
              <a:buClr>
                <a:srgbClr val="000000"/>
              </a:buClr>
              <a:buNone/>
            </a:pPr>
            <a:r>
              <a:rPr lang="en-US" sz="3900" b="0" dirty="0">
                <a:solidFill>
                  <a:srgbClr val="000000"/>
                </a:solidFill>
                <a:latin typeface="Candara"/>
                <a:cs typeface="Candara"/>
              </a:rPr>
              <a:t>     partners</a:t>
            </a:r>
          </a:p>
          <a:p>
            <a:pPr marL="457200" indent="-457200">
              <a:buClr>
                <a:srgbClr val="000000"/>
              </a:buClr>
              <a:buFont typeface="Wingdings" pitchFamily="2" charset="2"/>
              <a:buChar char="v"/>
            </a:pPr>
            <a:r>
              <a:rPr lang="en-US" sz="3900" b="0" dirty="0">
                <a:solidFill>
                  <a:srgbClr val="000000"/>
                </a:solidFill>
                <a:latin typeface="Candara"/>
                <a:cs typeface="Candara"/>
              </a:rPr>
              <a:t>How did we achieve?</a:t>
            </a:r>
          </a:p>
          <a:p>
            <a:pPr marL="800100" lvl="1" indent="-342900"/>
            <a:endParaRPr lang="en-US" b="0" dirty="0">
              <a:solidFill>
                <a:srgbClr val="000000"/>
              </a:solidFill>
              <a:latin typeface="Candara"/>
              <a:cs typeface="Candara"/>
            </a:endParaRPr>
          </a:p>
          <a:p>
            <a:pPr marL="800100" lvl="1" indent="-342900"/>
            <a:endParaRPr lang="en-US" b="0" dirty="0">
              <a:solidFill>
                <a:srgbClr val="000000"/>
              </a:solidFill>
              <a:latin typeface="Candara"/>
              <a:cs typeface="Candara"/>
            </a:endParaRPr>
          </a:p>
          <a:p>
            <a:pPr marL="800100" lvl="1" indent="-342900"/>
            <a:br>
              <a:rPr lang="en-US" b="0" dirty="0">
                <a:solidFill>
                  <a:srgbClr val="000000"/>
                </a:solidFill>
                <a:latin typeface="Candara"/>
                <a:cs typeface="Candara"/>
              </a:rPr>
            </a:br>
            <a:endParaRPr lang="en-US" b="0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pic>
        <p:nvPicPr>
          <p:cNvPr id="4" name="Picture 3" descr="OakRidge_Vector_Full_Color.eps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455" y="6143869"/>
            <a:ext cx="3049091" cy="568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1B2A64-6C47-B041-BF6E-70FEA6D7A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72" y="3310247"/>
            <a:ext cx="2582800" cy="25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08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7"/>
            <a:ext cx="8366166" cy="1379199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ndara"/>
                <a:cs typeface="Candara"/>
              </a:rPr>
              <a:t>Oakridge Neighborhood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  <a:latin typeface="Candara"/>
                <a:cs typeface="Candara"/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ndara"/>
                <a:cs typeface="Candara"/>
              </a:rPr>
              <a:t>Youth education and engagement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3200" b="0" dirty="0">
                <a:solidFill>
                  <a:srgbClr val="000000"/>
                </a:solidFill>
                <a:latin typeface="Candara"/>
                <a:cs typeface="Candara"/>
              </a:rPr>
              <a:t>Oakridge Neighborhood team actively built community partnership opportunities</a:t>
            </a:r>
          </a:p>
          <a:p>
            <a:pPr marL="800100" lvl="1" indent="-342900"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rgbClr val="000000"/>
                </a:solidFill>
                <a:latin typeface="Candara"/>
                <a:cs typeface="Candara"/>
              </a:rPr>
              <a:t>To address the unique needs of our youth scholars</a:t>
            </a:r>
            <a:endParaRPr lang="en-US" sz="3200" b="0" dirty="0">
              <a:solidFill>
                <a:srgbClr val="000000"/>
              </a:solidFill>
              <a:latin typeface="Candara"/>
              <a:cs typeface="Candara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3200" b="0" dirty="0">
                <a:solidFill>
                  <a:srgbClr val="000000"/>
                </a:solidFill>
                <a:latin typeface="Candara"/>
                <a:cs typeface="Candara"/>
              </a:rPr>
              <a:t>Focused on key core areas</a:t>
            </a:r>
          </a:p>
          <a:p>
            <a:pPr marL="800100" lvl="1" indent="-342900"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rgbClr val="000000"/>
                </a:solidFill>
                <a:latin typeface="Candara"/>
                <a:cs typeface="Candara"/>
              </a:rPr>
              <a:t>Education</a:t>
            </a:r>
          </a:p>
          <a:p>
            <a:pPr marL="800100" lvl="1" indent="-342900"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rgbClr val="000000"/>
                </a:solidFill>
                <a:latin typeface="Candara"/>
                <a:cs typeface="Candara"/>
              </a:rPr>
              <a:t>Enrichment, Health &amp; Safety</a:t>
            </a:r>
          </a:p>
          <a:p>
            <a:pPr marL="800100" lvl="1" indent="-342900"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3200" b="0" dirty="0">
                <a:solidFill>
                  <a:srgbClr val="000000"/>
                </a:solidFill>
                <a:latin typeface="Candara"/>
                <a:cs typeface="Candara"/>
              </a:rPr>
              <a:t>Communications</a:t>
            </a:r>
          </a:p>
          <a:p>
            <a:pPr marL="800100" lvl="1" indent="-342900"/>
            <a:endParaRPr lang="en-US" b="0" dirty="0">
              <a:solidFill>
                <a:srgbClr val="000000"/>
              </a:solidFill>
              <a:latin typeface="Candara"/>
              <a:cs typeface="Candara"/>
            </a:endParaRPr>
          </a:p>
          <a:p>
            <a:pPr marL="800100" lvl="1" indent="-342900"/>
            <a:endParaRPr lang="en-US" b="0" dirty="0">
              <a:solidFill>
                <a:srgbClr val="000000"/>
              </a:solidFill>
              <a:latin typeface="Candara"/>
              <a:cs typeface="Candara"/>
            </a:endParaRPr>
          </a:p>
          <a:p>
            <a:pPr marL="800100" lvl="1" indent="-342900"/>
            <a:br>
              <a:rPr lang="en-US" b="0" dirty="0">
                <a:solidFill>
                  <a:srgbClr val="000000"/>
                </a:solidFill>
                <a:latin typeface="Candara"/>
                <a:cs typeface="Candara"/>
              </a:rPr>
            </a:br>
            <a:endParaRPr lang="en-US" b="0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pic>
        <p:nvPicPr>
          <p:cNvPr id="4" name="Picture 3" descr="OakRidge_Vector_Full_Color.eps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455" y="6143869"/>
            <a:ext cx="3049091" cy="568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A15D8C-E4C7-BE48-A99D-B730DFC1A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754" y="3127809"/>
            <a:ext cx="2772723" cy="277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90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7"/>
            <a:ext cx="8366166" cy="1379199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ndara"/>
                <a:cs typeface="Candara"/>
              </a:rPr>
              <a:t>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3200" b="0" dirty="0">
                <a:solidFill>
                  <a:srgbClr val="000000"/>
                </a:solidFill>
                <a:latin typeface="Candara"/>
                <a:cs typeface="Candara"/>
              </a:rPr>
              <a:t>Key: Collaboration with Iowa Department of Education, Des Moines Public Schools</a:t>
            </a:r>
          </a:p>
          <a:p>
            <a:pPr marL="800100" lvl="1" indent="-342900"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3200" dirty="0">
                <a:solidFill>
                  <a:srgbClr val="000000"/>
                </a:solidFill>
                <a:latin typeface="Candara"/>
                <a:cs typeface="Candara"/>
              </a:rPr>
              <a:t>Core curriculum, state guidelines, district guidelines, local initiatives</a:t>
            </a:r>
          </a:p>
          <a:p>
            <a:pPr marL="800100" lvl="1" indent="-342900"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3200" b="0" dirty="0">
                <a:solidFill>
                  <a:srgbClr val="000000"/>
                </a:solidFill>
                <a:latin typeface="Candara"/>
                <a:cs typeface="Candara"/>
              </a:rPr>
              <a:t>Certified teachers with DMPS, </a:t>
            </a:r>
          </a:p>
          <a:p>
            <a:pPr lvl="1" indent="0">
              <a:buClr>
                <a:srgbClr val="000000"/>
              </a:buClr>
              <a:buNone/>
            </a:pPr>
            <a:r>
              <a:rPr lang="en-US" sz="3200" b="0" dirty="0">
                <a:solidFill>
                  <a:srgbClr val="000000"/>
                </a:solidFill>
                <a:latin typeface="Candara"/>
                <a:cs typeface="Candara"/>
              </a:rPr>
              <a:t>     including retirees, </a:t>
            </a:r>
          </a:p>
          <a:p>
            <a:pPr lvl="1" indent="0">
              <a:buClr>
                <a:srgbClr val="000000"/>
              </a:buClr>
              <a:buNone/>
            </a:pPr>
            <a:r>
              <a:rPr lang="en-US" sz="3200" b="0" dirty="0">
                <a:solidFill>
                  <a:srgbClr val="000000"/>
                </a:solidFill>
                <a:latin typeface="Candara"/>
                <a:cs typeface="Candara"/>
              </a:rPr>
              <a:t>     substitute teachers</a:t>
            </a:r>
          </a:p>
          <a:p>
            <a:pPr marL="800100" lvl="1" indent="-342900"/>
            <a:endParaRPr lang="en-US" b="0" dirty="0">
              <a:solidFill>
                <a:srgbClr val="000000"/>
              </a:solidFill>
              <a:latin typeface="Candara"/>
              <a:cs typeface="Candara"/>
            </a:endParaRPr>
          </a:p>
          <a:p>
            <a:pPr marL="800100" lvl="1" indent="-342900"/>
            <a:endParaRPr lang="en-US" b="0" dirty="0">
              <a:solidFill>
                <a:srgbClr val="000000"/>
              </a:solidFill>
              <a:latin typeface="Candara"/>
              <a:cs typeface="Candara"/>
            </a:endParaRPr>
          </a:p>
          <a:p>
            <a:pPr marL="800100" lvl="1" indent="-342900"/>
            <a:br>
              <a:rPr lang="en-US" b="0" dirty="0">
                <a:solidFill>
                  <a:srgbClr val="000000"/>
                </a:solidFill>
                <a:latin typeface="Candara"/>
                <a:cs typeface="Candara"/>
              </a:rPr>
            </a:br>
            <a:endParaRPr lang="en-US" b="0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pic>
        <p:nvPicPr>
          <p:cNvPr id="4" name="Picture 3" descr="OakRidge_Vector_Full_Color.eps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455" y="6143869"/>
            <a:ext cx="3049091" cy="568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61DBC3-59C3-2849-B3AD-D51330D3A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634" y="3939381"/>
            <a:ext cx="2042556" cy="204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88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7"/>
            <a:ext cx="8366166" cy="1379199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ndara"/>
                <a:cs typeface="Candara"/>
              </a:rPr>
              <a:t>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3900" b="0" dirty="0">
                <a:solidFill>
                  <a:srgbClr val="000000"/>
                </a:solidFill>
                <a:latin typeface="Candara"/>
                <a:cs typeface="Candara"/>
              </a:rPr>
              <a:t>Allows:</a:t>
            </a:r>
          </a:p>
          <a:p>
            <a:pPr marL="800100" lvl="1" indent="-342900"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3900" dirty="0">
                <a:solidFill>
                  <a:srgbClr val="000000"/>
                </a:solidFill>
                <a:latin typeface="Candara"/>
                <a:cs typeface="Candara"/>
              </a:rPr>
              <a:t>Consistency in academics, attendance and goal setting (SEL)</a:t>
            </a:r>
          </a:p>
          <a:p>
            <a:pPr marL="800100" lvl="1" indent="-342900"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3900" b="0" dirty="0">
                <a:solidFill>
                  <a:srgbClr val="000000"/>
                </a:solidFill>
                <a:latin typeface="Candara"/>
                <a:cs typeface="Candara"/>
              </a:rPr>
              <a:t>Integration of discipline: reading, math, cooking, science</a:t>
            </a:r>
          </a:p>
          <a:p>
            <a:pPr marL="800100" lvl="1" indent="-342900"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3900" b="0" dirty="0">
                <a:solidFill>
                  <a:srgbClr val="000000"/>
                </a:solidFill>
                <a:latin typeface="Candara"/>
                <a:cs typeface="Candara"/>
              </a:rPr>
              <a:t>Updated materials + programs that students are interested in</a:t>
            </a:r>
          </a:p>
          <a:p>
            <a:pPr marL="800100" lvl="1" indent="-342900"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3900" b="0" dirty="0">
                <a:solidFill>
                  <a:srgbClr val="000000"/>
                </a:solidFill>
                <a:latin typeface="Candara"/>
                <a:cs typeface="Candara"/>
              </a:rPr>
              <a:t>Students to have voice </a:t>
            </a:r>
          </a:p>
          <a:p>
            <a:pPr lvl="1" indent="0">
              <a:buClr>
                <a:srgbClr val="000000"/>
              </a:buClr>
              <a:buNone/>
            </a:pPr>
            <a:r>
              <a:rPr lang="en-US" sz="3900" dirty="0">
                <a:solidFill>
                  <a:srgbClr val="000000"/>
                </a:solidFill>
                <a:latin typeface="Candara"/>
                <a:cs typeface="Candara"/>
              </a:rPr>
              <a:t>     </a:t>
            </a:r>
            <a:r>
              <a:rPr lang="en-US" sz="3900" b="0" dirty="0">
                <a:solidFill>
                  <a:srgbClr val="000000"/>
                </a:solidFill>
                <a:latin typeface="Candara"/>
                <a:cs typeface="Candara"/>
              </a:rPr>
              <a:t>in activities selected</a:t>
            </a:r>
          </a:p>
          <a:p>
            <a:pPr marL="800100" lvl="1" indent="-342900"/>
            <a:endParaRPr lang="en-US" b="0" dirty="0">
              <a:solidFill>
                <a:srgbClr val="000000"/>
              </a:solidFill>
              <a:latin typeface="Candara"/>
              <a:cs typeface="Candara"/>
            </a:endParaRPr>
          </a:p>
          <a:p>
            <a:pPr marL="800100" lvl="1" indent="-342900"/>
            <a:endParaRPr lang="en-US" b="0" dirty="0">
              <a:solidFill>
                <a:srgbClr val="000000"/>
              </a:solidFill>
              <a:latin typeface="Candara"/>
              <a:cs typeface="Candara"/>
            </a:endParaRPr>
          </a:p>
          <a:p>
            <a:pPr marL="800100" lvl="1" indent="-342900"/>
            <a:br>
              <a:rPr lang="en-US" b="0" dirty="0">
                <a:solidFill>
                  <a:srgbClr val="000000"/>
                </a:solidFill>
                <a:latin typeface="Candara"/>
                <a:cs typeface="Candara"/>
              </a:rPr>
            </a:br>
            <a:endParaRPr lang="en-US" b="0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pic>
        <p:nvPicPr>
          <p:cNvPr id="4" name="Picture 3" descr="OakRidge_Vector_Full_Color.eps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455" y="6143869"/>
            <a:ext cx="3049091" cy="568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994AAC-0E03-E142-9397-F066B7FC6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135" y="4176796"/>
            <a:ext cx="1861292" cy="186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88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7"/>
            <a:ext cx="8366166" cy="1379199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ndara"/>
                <a:cs typeface="Candara"/>
              </a:rPr>
              <a:t>Enrichment, health &amp; safety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700" b="0" dirty="0">
                <a:solidFill>
                  <a:srgbClr val="000000"/>
                </a:solidFill>
                <a:latin typeface="Candara"/>
                <a:cs typeface="Candara"/>
              </a:rPr>
              <a:t>Health &amp; Safety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700" b="0" dirty="0">
                <a:solidFill>
                  <a:srgbClr val="000000"/>
                </a:solidFill>
                <a:latin typeface="Candara"/>
                <a:cs typeface="Candara"/>
              </a:rPr>
              <a:t>Enrichment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700" b="0" dirty="0">
                <a:solidFill>
                  <a:srgbClr val="000000"/>
                </a:solidFill>
                <a:latin typeface="Candara"/>
                <a:cs typeface="Candara"/>
              </a:rPr>
              <a:t>Creative Arts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700" b="0" dirty="0">
                <a:solidFill>
                  <a:srgbClr val="000000"/>
                </a:solidFill>
                <a:latin typeface="Candara"/>
                <a:cs typeface="Candara"/>
              </a:rPr>
              <a:t>Sports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700" b="0" dirty="0">
                <a:solidFill>
                  <a:srgbClr val="000000"/>
                </a:solidFill>
                <a:latin typeface="Candara"/>
                <a:cs typeface="Candara"/>
              </a:rPr>
              <a:t>Higher Education</a:t>
            </a:r>
          </a:p>
          <a:p>
            <a:pPr marL="800100" lvl="1" indent="-342900"/>
            <a:endParaRPr lang="en-US" b="0" dirty="0">
              <a:solidFill>
                <a:srgbClr val="000000"/>
              </a:solidFill>
              <a:latin typeface="Candara"/>
              <a:cs typeface="Candara"/>
            </a:endParaRPr>
          </a:p>
          <a:p>
            <a:pPr marL="800100" lvl="1" indent="-342900"/>
            <a:endParaRPr lang="en-US" b="0" dirty="0">
              <a:solidFill>
                <a:srgbClr val="000000"/>
              </a:solidFill>
              <a:latin typeface="Candara"/>
              <a:cs typeface="Candara"/>
            </a:endParaRPr>
          </a:p>
          <a:p>
            <a:pPr marL="800100" lvl="1" indent="-342900"/>
            <a:br>
              <a:rPr lang="en-US" b="0" dirty="0">
                <a:solidFill>
                  <a:srgbClr val="000000"/>
                </a:solidFill>
                <a:latin typeface="Candara"/>
                <a:cs typeface="Candara"/>
              </a:rPr>
            </a:br>
            <a:endParaRPr lang="en-US" b="0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pic>
        <p:nvPicPr>
          <p:cNvPr id="4" name="Picture 3" descr="OakRidge_Vector_Full_Color.eps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455" y="6143869"/>
            <a:ext cx="3049091" cy="568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EB5EC-8626-F443-9B78-DAC32EA15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876" y="1638795"/>
            <a:ext cx="3925917" cy="392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46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7"/>
            <a:ext cx="8366166" cy="1379199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ndara"/>
                <a:cs typeface="Candara"/>
              </a:rPr>
              <a:t>communications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3900" b="0" dirty="0">
                <a:solidFill>
                  <a:srgbClr val="000000"/>
                </a:solidFill>
                <a:latin typeface="Candara"/>
                <a:cs typeface="Candara"/>
              </a:rPr>
              <a:t>Utilize our communications channels to support, build community partnerships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3900" b="0" dirty="0">
                <a:solidFill>
                  <a:srgbClr val="000000"/>
                </a:solidFill>
                <a:latin typeface="Candara"/>
                <a:cs typeface="Candara"/>
              </a:rPr>
              <a:t>Target key audiences with messaging to share good work of our community partners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3900" b="0" dirty="0">
                <a:solidFill>
                  <a:srgbClr val="000000"/>
                </a:solidFill>
                <a:latin typeface="Candara"/>
                <a:cs typeface="Candara"/>
              </a:rPr>
              <a:t>In multiple channels</a:t>
            </a:r>
          </a:p>
          <a:p>
            <a:pPr marL="914400" lvl="1" indent="-457200"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3900" dirty="0">
                <a:solidFill>
                  <a:srgbClr val="000000"/>
                </a:solidFill>
                <a:latin typeface="Candara"/>
                <a:cs typeface="Candara"/>
              </a:rPr>
              <a:t>Social media</a:t>
            </a:r>
          </a:p>
          <a:p>
            <a:pPr marL="914400" lvl="1" indent="-457200"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3900" b="0" dirty="0">
                <a:solidFill>
                  <a:srgbClr val="000000"/>
                </a:solidFill>
                <a:latin typeface="Candara"/>
                <a:cs typeface="Candara"/>
              </a:rPr>
              <a:t>Media relations</a:t>
            </a:r>
          </a:p>
          <a:p>
            <a:pPr marL="914400" lvl="1" indent="-457200"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3900" b="0" dirty="0">
                <a:solidFill>
                  <a:srgbClr val="000000"/>
                </a:solidFill>
                <a:latin typeface="Candara"/>
                <a:cs typeface="Candara"/>
              </a:rPr>
              <a:t>Advertising</a:t>
            </a:r>
          </a:p>
          <a:p>
            <a:pPr marL="914400" lvl="1" indent="-457200"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3900" b="0" dirty="0">
                <a:solidFill>
                  <a:srgbClr val="000000"/>
                </a:solidFill>
                <a:latin typeface="Candara"/>
                <a:cs typeface="Candara"/>
              </a:rPr>
              <a:t>Newsletters</a:t>
            </a:r>
          </a:p>
          <a:p>
            <a:pPr marL="800100" lvl="1" indent="-342900"/>
            <a:endParaRPr lang="en-US" b="0" dirty="0">
              <a:solidFill>
                <a:srgbClr val="000000"/>
              </a:solidFill>
              <a:latin typeface="Candara"/>
              <a:cs typeface="Candara"/>
            </a:endParaRPr>
          </a:p>
          <a:p>
            <a:pPr marL="800100" lvl="1" indent="-342900"/>
            <a:endParaRPr lang="en-US" b="0" dirty="0">
              <a:solidFill>
                <a:srgbClr val="000000"/>
              </a:solidFill>
              <a:latin typeface="Candara"/>
              <a:cs typeface="Candara"/>
            </a:endParaRPr>
          </a:p>
          <a:p>
            <a:pPr marL="800100" lvl="1" indent="-342900"/>
            <a:br>
              <a:rPr lang="en-US" b="0" dirty="0">
                <a:solidFill>
                  <a:srgbClr val="000000"/>
                </a:solidFill>
                <a:latin typeface="Candara"/>
                <a:cs typeface="Candara"/>
              </a:rPr>
            </a:br>
            <a:endParaRPr lang="en-US" b="0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pic>
        <p:nvPicPr>
          <p:cNvPr id="4" name="Picture 3" descr="OakRidge_Vector_Full_Color.eps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455" y="6143869"/>
            <a:ext cx="3049091" cy="568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9A1605-6163-9540-B8D1-730A5A348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20242"/>
            <a:ext cx="2610431" cy="291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08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7"/>
            <a:ext cx="8366166" cy="1379199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ndara"/>
                <a:cs typeface="Candara"/>
              </a:rPr>
              <a:t>communications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700" b="0" dirty="0">
                <a:solidFill>
                  <a:srgbClr val="000000"/>
                </a:solidFill>
                <a:latin typeface="Candara"/>
                <a:cs typeface="Candara"/>
              </a:rPr>
              <a:t>Highlights community partner participation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700" b="0" dirty="0">
                <a:solidFill>
                  <a:srgbClr val="000000"/>
                </a:solidFill>
                <a:latin typeface="Candara"/>
                <a:cs typeface="Candara"/>
              </a:rPr>
              <a:t>Showcases grants, financial contributions, contribution of time and material, etc. </a:t>
            </a:r>
          </a:p>
          <a:p>
            <a:pPr marL="800100" lvl="1" indent="-342900"/>
            <a:endParaRPr lang="en-US" b="0" dirty="0">
              <a:solidFill>
                <a:srgbClr val="000000"/>
              </a:solidFill>
              <a:latin typeface="Candara"/>
              <a:cs typeface="Candara"/>
            </a:endParaRPr>
          </a:p>
          <a:p>
            <a:pPr marL="800100" lvl="1" indent="-342900"/>
            <a:endParaRPr lang="en-US" b="0" dirty="0">
              <a:solidFill>
                <a:srgbClr val="000000"/>
              </a:solidFill>
              <a:latin typeface="Candara"/>
              <a:cs typeface="Candara"/>
            </a:endParaRPr>
          </a:p>
          <a:p>
            <a:pPr marL="800100" lvl="1" indent="-342900"/>
            <a:br>
              <a:rPr lang="en-US" b="0" dirty="0">
                <a:solidFill>
                  <a:srgbClr val="000000"/>
                </a:solidFill>
                <a:latin typeface="Candara"/>
                <a:cs typeface="Candara"/>
              </a:rPr>
            </a:br>
            <a:endParaRPr lang="en-US" b="0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pic>
        <p:nvPicPr>
          <p:cNvPr id="4" name="Picture 3" descr="OakRidge_Vector_Full_Color.eps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455" y="6143869"/>
            <a:ext cx="3049091" cy="568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436802-8EFE-844F-A8A2-A8DA28AB8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245" y="3910722"/>
            <a:ext cx="3455555" cy="22414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BA3FBF-480B-8948-A829-D644B47178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03265"/>
            <a:ext cx="3529286" cy="2241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65D662-2221-BC42-ACF6-C8E850E825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368" y="3874153"/>
            <a:ext cx="2205829" cy="147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79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7"/>
            <a:ext cx="8366166" cy="1379199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ndara"/>
                <a:cs typeface="Candara"/>
              </a:rPr>
              <a:t>Oakridge Neighborhood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  <a:latin typeface="Candara"/>
                <a:cs typeface="Candara"/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ndara"/>
                <a:cs typeface="Candara"/>
              </a:rPr>
              <a:t>Youth education and engagement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3500" b="0" dirty="0">
                <a:solidFill>
                  <a:srgbClr val="000000"/>
                </a:solidFill>
                <a:latin typeface="Candara"/>
                <a:cs typeface="Candara"/>
              </a:rPr>
              <a:t>Since being designated a 21</a:t>
            </a:r>
            <a:r>
              <a:rPr lang="en-US" sz="3500" b="0" baseline="30000" dirty="0">
                <a:solidFill>
                  <a:srgbClr val="000000"/>
                </a:solidFill>
                <a:latin typeface="Candara"/>
                <a:cs typeface="Candara"/>
              </a:rPr>
              <a:t>st</a:t>
            </a:r>
            <a:r>
              <a:rPr lang="en-US" sz="3500" b="0" dirty="0">
                <a:solidFill>
                  <a:srgbClr val="000000"/>
                </a:solidFill>
                <a:latin typeface="Candara"/>
                <a:cs typeface="Candara"/>
              </a:rPr>
              <a:t> Century Learning Center in 2015 </a:t>
            </a:r>
          </a:p>
          <a:p>
            <a:pPr marL="914400" lvl="1" indent="-457200"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3500" b="0" dirty="0">
                <a:solidFill>
                  <a:srgbClr val="000000"/>
                </a:solidFill>
                <a:latin typeface="Candara"/>
                <a:cs typeface="Candara"/>
              </a:rPr>
              <a:t>53 partners have contributed goods, services</a:t>
            </a:r>
          </a:p>
          <a:p>
            <a:pPr marL="800100" lvl="1" indent="-342900"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3500" b="0" dirty="0">
                <a:solidFill>
                  <a:srgbClr val="000000"/>
                </a:solidFill>
                <a:latin typeface="Candara"/>
                <a:cs typeface="Candara"/>
              </a:rPr>
              <a:t>Significantly strengthened ON programming</a:t>
            </a:r>
          </a:p>
          <a:p>
            <a:pPr marL="800100" lvl="1" indent="-342900"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3500" dirty="0">
                <a:solidFill>
                  <a:srgbClr val="000000"/>
                </a:solidFill>
                <a:latin typeface="Candara"/>
                <a:cs typeface="Candara"/>
              </a:rPr>
              <a:t>Total value: $504,205</a:t>
            </a:r>
          </a:p>
          <a:p>
            <a:pPr marL="800100" lvl="1" indent="-342900"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3500" dirty="0">
                <a:solidFill>
                  <a:srgbClr val="000000"/>
                </a:solidFill>
                <a:latin typeface="Candara"/>
                <a:cs typeface="Candara"/>
              </a:rPr>
              <a:t>Our youth scholars have greatly benefited!</a:t>
            </a:r>
          </a:p>
          <a:p>
            <a:pPr marL="800100" lvl="1" indent="-342900">
              <a:buClr>
                <a:srgbClr val="000000"/>
              </a:buClr>
              <a:buFont typeface="Wingdings" pitchFamily="2" charset="2"/>
              <a:buChar char="§"/>
            </a:pPr>
            <a:endParaRPr lang="en-US" sz="3500" dirty="0">
              <a:solidFill>
                <a:srgbClr val="000000"/>
              </a:solidFill>
              <a:latin typeface="Candara"/>
              <a:cs typeface="Candara"/>
            </a:endParaRPr>
          </a:p>
          <a:p>
            <a:pPr marL="457200" indent="-457200">
              <a:buClr>
                <a:srgbClr val="000000"/>
              </a:buClr>
              <a:buFont typeface="Wingdings" pitchFamily="2" charset="2"/>
              <a:buChar char="v"/>
            </a:pPr>
            <a:r>
              <a:rPr lang="en-US" sz="3500" b="0" dirty="0">
                <a:solidFill>
                  <a:srgbClr val="000000"/>
                </a:solidFill>
                <a:latin typeface="Candara"/>
                <a:cs typeface="Candara"/>
              </a:rPr>
              <a:t>Questions? </a:t>
            </a:r>
          </a:p>
          <a:p>
            <a:pPr marL="800100" lvl="1" indent="-342900">
              <a:buClr>
                <a:srgbClr val="000000"/>
              </a:buClr>
              <a:buFont typeface="Wingdings" pitchFamily="2" charset="2"/>
              <a:buChar char="§"/>
            </a:pPr>
            <a:endParaRPr lang="en-US" sz="3200" b="0" dirty="0">
              <a:solidFill>
                <a:srgbClr val="000000"/>
              </a:solidFill>
              <a:latin typeface="Candara"/>
              <a:cs typeface="Candara"/>
            </a:endParaRPr>
          </a:p>
          <a:p>
            <a:pPr marL="800100" lvl="1" indent="-342900"/>
            <a:endParaRPr lang="en-US" b="0" dirty="0">
              <a:solidFill>
                <a:srgbClr val="000000"/>
              </a:solidFill>
              <a:latin typeface="Candara"/>
              <a:cs typeface="Candara"/>
            </a:endParaRPr>
          </a:p>
          <a:p>
            <a:pPr marL="800100" lvl="1" indent="-342900"/>
            <a:endParaRPr lang="en-US" b="0" dirty="0">
              <a:solidFill>
                <a:srgbClr val="000000"/>
              </a:solidFill>
              <a:latin typeface="Candara"/>
              <a:cs typeface="Candara"/>
            </a:endParaRPr>
          </a:p>
          <a:p>
            <a:pPr marL="800100" lvl="1" indent="-342900"/>
            <a:br>
              <a:rPr lang="en-US" b="0" dirty="0">
                <a:solidFill>
                  <a:srgbClr val="000000"/>
                </a:solidFill>
                <a:latin typeface="Candara"/>
                <a:cs typeface="Candara"/>
              </a:rPr>
            </a:br>
            <a:endParaRPr lang="en-US" b="0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pic>
        <p:nvPicPr>
          <p:cNvPr id="4" name="Picture 3" descr="OakRidge_Vector_Full_Color.eps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455" y="6143869"/>
            <a:ext cx="3049091" cy="568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0CE44D-971A-1740-A108-7F13AF7A5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874" y="4191988"/>
            <a:ext cx="2560981" cy="17092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EBF875-77A1-4D41-B637-F1E0CBBB6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455" y="4191988"/>
            <a:ext cx="2593607" cy="17279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EDCBDB-A0BD-5E49-82F5-DD92C6A6D4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86" y="4858619"/>
            <a:ext cx="2591864" cy="172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518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Custom 3">
      <a:dk1>
        <a:srgbClr val="FFFFFF"/>
      </a:dk1>
      <a:lt1>
        <a:srgbClr val="FFFFFF"/>
      </a:lt1>
      <a:dk2>
        <a:srgbClr val="FFFFFF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1053</TotalTime>
  <Words>292</Words>
  <Application>Microsoft Macintosh PowerPoint</Application>
  <PresentationFormat>On-screen Show (4:3)</PresentationFormat>
  <Paragraphs>82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Arial Black</vt:lpstr>
      <vt:lpstr>Candara</vt:lpstr>
      <vt:lpstr>Wingdings</vt:lpstr>
      <vt:lpstr>Essential</vt:lpstr>
      <vt:lpstr>PowerPoint Presentation</vt:lpstr>
      <vt:lpstr>Oakridge Neighborhood Youth education and engagement</vt:lpstr>
      <vt:lpstr>Oakridge Neighborhood Youth education and engagement</vt:lpstr>
      <vt:lpstr>Education</vt:lpstr>
      <vt:lpstr>Education</vt:lpstr>
      <vt:lpstr>Enrichment, health &amp; safety</vt:lpstr>
      <vt:lpstr>communications</vt:lpstr>
      <vt:lpstr>communications</vt:lpstr>
      <vt:lpstr>Oakridge Neighborhood Youth education and engagement</vt:lpstr>
      <vt:lpstr>PowerPoint Presentation</vt:lpstr>
    </vt:vector>
  </TitlesOfParts>
  <Company>The Mansion Interiors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Irvine</dc:creator>
  <cp:lastModifiedBy>Chris Irvine</cp:lastModifiedBy>
  <cp:revision>24</cp:revision>
  <dcterms:created xsi:type="dcterms:W3CDTF">2020-07-22T00:54:53Z</dcterms:created>
  <dcterms:modified xsi:type="dcterms:W3CDTF">2021-09-20T21:09:12Z</dcterms:modified>
</cp:coreProperties>
</file>