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318" r:id="rId3"/>
    <p:sldId id="304" r:id="rId4"/>
    <p:sldId id="310" r:id="rId5"/>
    <p:sldId id="302" r:id="rId6"/>
    <p:sldId id="260" r:id="rId7"/>
    <p:sldId id="296" r:id="rId8"/>
    <p:sldId id="306" r:id="rId9"/>
    <p:sldId id="311" r:id="rId10"/>
    <p:sldId id="312" r:id="rId11"/>
    <p:sldId id="314" r:id="rId12"/>
    <p:sldId id="319" r:id="rId13"/>
    <p:sldId id="316" r:id="rId14"/>
    <p:sldId id="315" r:id="rId15"/>
    <p:sldId id="317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48"/>
    <p:restoredTop sz="82958" autoAdjust="0"/>
  </p:normalViewPr>
  <p:slideViewPr>
    <p:cSldViewPr snapToGrid="0" snapToObjects="1">
      <p:cViewPr varScale="1">
        <p:scale>
          <a:sx n="101" d="100"/>
          <a:sy n="101" d="100"/>
        </p:scale>
        <p:origin x="103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E7394-A333-5445-8A82-087B79580CF4}" type="datetimeFigureOut">
              <a:rPr lang="en-US" smtClean="0"/>
              <a:t>9/21/21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E2416-9F2C-0943-9269-EBC55177C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81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9576-FF32-B343-8E7C-6B0F23D9C26F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F2992D7-1205-C447-A2B2-7CA438301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9576-FF32-B343-8E7C-6B0F23D9C26F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992D7-1205-C447-A2B2-7CA438301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9576-FF32-B343-8E7C-6B0F23D9C26F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992D7-1205-C447-A2B2-7CA438301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9576-FF32-B343-8E7C-6B0F23D9C26F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992D7-1205-C447-A2B2-7CA438301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9576-FF32-B343-8E7C-6B0F23D9C26F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992D7-1205-C447-A2B2-7CA438301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9576-FF32-B343-8E7C-6B0F23D9C26F}" type="datetimeFigureOut">
              <a:rPr lang="en-US" smtClean="0"/>
              <a:t>9/21/21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992D7-1205-C447-A2B2-7CA438301FC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9576-FF32-B343-8E7C-6B0F23D9C26F}" type="datetimeFigureOut">
              <a:rPr lang="en-US" smtClean="0"/>
              <a:t>9/21/21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992D7-1205-C447-A2B2-7CA438301FCC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9576-FF32-B343-8E7C-6B0F23D9C26F}" type="datetimeFigureOut">
              <a:rPr lang="en-US" smtClean="0"/>
              <a:t>9/21/21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992D7-1205-C447-A2B2-7CA438301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9576-FF32-B343-8E7C-6B0F23D9C26F}" type="datetimeFigureOut">
              <a:rPr lang="en-US" smtClean="0"/>
              <a:t>9/21/21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992D7-1205-C447-A2B2-7CA438301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9576-FF32-B343-8E7C-6B0F23D9C26F}" type="datetimeFigureOut">
              <a:rPr lang="en-US" smtClean="0"/>
              <a:t>9/21/21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992D7-1205-C447-A2B2-7CA438301FC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9576-FF32-B343-8E7C-6B0F23D9C26F}" type="datetimeFigureOut">
              <a:rPr lang="en-US" smtClean="0"/>
              <a:t>9/21/21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992D7-1205-C447-A2B2-7CA438301FC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6689576-FF32-B343-8E7C-6B0F23D9C26F}" type="datetimeFigureOut">
              <a:rPr lang="en-US" smtClean="0"/>
              <a:t>9/21/21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EF2992D7-1205-C447-A2B2-7CA438301FCC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74638"/>
            <a:ext cx="8928100" cy="1143000"/>
          </a:xfrm>
        </p:spPr>
        <p:txBody>
          <a:bodyPr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Building Diverse Communities Through Health and Wellness Programs</a:t>
            </a:r>
          </a:p>
        </p:txBody>
      </p:sp>
      <p:pic>
        <p:nvPicPr>
          <p:cNvPr id="7" name="Picture 6" descr="A group of people outside&#10;&#10;Description automatically generated with low confidence">
            <a:extLst>
              <a:ext uri="{FF2B5EF4-FFF2-40B4-BE49-F238E27FC236}">
                <a16:creationId xmlns:a16="http://schemas.microsoft.com/office/drawing/2014/main" id="{675AC134-4024-3946-8520-5E7B826623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84" b="899"/>
          <a:stretch/>
        </p:blipFill>
        <p:spPr>
          <a:xfrm>
            <a:off x="0" y="1528578"/>
            <a:ext cx="9144000" cy="6077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3552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r>
              <a:rPr lang="en-US" dirty="0"/>
              <a:t>Barriers to participation for the special needs community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94DCFA-1587-6540-A08F-A09F71162AFE}"/>
              </a:ext>
            </a:extLst>
          </p:cNvPr>
          <p:cNvSpPr txBox="1">
            <a:spLocks/>
          </p:cNvSpPr>
          <p:nvPr/>
        </p:nvSpPr>
        <p:spPr>
          <a:xfrm>
            <a:off x="4571999" y="1600201"/>
            <a:ext cx="4437089" cy="3733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Coaches are untrained volunteers</a:t>
            </a:r>
          </a:p>
          <a:p>
            <a:r>
              <a:rPr lang="en-US" sz="2400" dirty="0"/>
              <a:t>Lack of individualized attention</a:t>
            </a:r>
          </a:p>
          <a:p>
            <a:r>
              <a:rPr lang="en-US" sz="2400" dirty="0"/>
              <a:t>Playing spaces and surfaces designed for able-bodied individuals</a:t>
            </a:r>
          </a:p>
          <a:p>
            <a:r>
              <a:rPr lang="en-US" sz="2400" dirty="0"/>
              <a:t>No social support</a:t>
            </a:r>
          </a:p>
          <a:p>
            <a:r>
              <a:rPr lang="en-US" sz="2400" dirty="0"/>
              <a:t>Financial challenges associated with high healthcare expenses</a:t>
            </a:r>
          </a:p>
        </p:txBody>
      </p:sp>
      <p:pic>
        <p:nvPicPr>
          <p:cNvPr id="5" name="Picture 4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2721B43-9C4A-B84A-B3A4-B51402B74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78"/>
          <a:stretch/>
        </p:blipFill>
        <p:spPr>
          <a:xfrm>
            <a:off x="388912" y="1663572"/>
            <a:ext cx="4072036" cy="353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12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r>
              <a:rPr lang="en-US" dirty="0"/>
              <a:t>Solutions to participation for the special needs community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94DCFA-1587-6540-A08F-A09F71162AFE}"/>
              </a:ext>
            </a:extLst>
          </p:cNvPr>
          <p:cNvSpPr txBox="1">
            <a:spLocks/>
          </p:cNvSpPr>
          <p:nvPr/>
        </p:nvSpPr>
        <p:spPr>
          <a:xfrm>
            <a:off x="4571999" y="1600201"/>
            <a:ext cx="4437089" cy="3733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Highly-trained, expert coaches</a:t>
            </a:r>
          </a:p>
          <a:p>
            <a:r>
              <a:rPr lang="en-US" sz="2400" dirty="0"/>
              <a:t>Activities adapted for the individuals and their abilities</a:t>
            </a:r>
          </a:p>
          <a:p>
            <a:r>
              <a:rPr lang="en-US" sz="2400" dirty="0"/>
              <a:t>Individual attention and assistance</a:t>
            </a:r>
          </a:p>
          <a:p>
            <a:r>
              <a:rPr lang="en-US" sz="2400" dirty="0"/>
              <a:t>Utilize inclusive community place surfaces and spaces</a:t>
            </a:r>
          </a:p>
          <a:p>
            <a:r>
              <a:rPr lang="en-US" sz="2400" dirty="0"/>
              <a:t>Encourage social interaction</a:t>
            </a:r>
          </a:p>
          <a:p>
            <a:r>
              <a:rPr lang="en-US" sz="2400" dirty="0"/>
              <a:t>Provide scholarships for 40%</a:t>
            </a:r>
          </a:p>
        </p:txBody>
      </p:sp>
      <p:pic>
        <p:nvPicPr>
          <p:cNvPr id="5" name="Picture 4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2721B43-9C4A-B84A-B3A4-B51402B74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78"/>
          <a:stretch/>
        </p:blipFill>
        <p:spPr>
          <a:xfrm>
            <a:off x="388912" y="1663572"/>
            <a:ext cx="4072036" cy="353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05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6F2C2-F8BA-2A43-BDBB-3D5510993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575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 steps can your organization take to better serve vulnerable populations in your community? </a:t>
            </a:r>
          </a:p>
        </p:txBody>
      </p:sp>
    </p:spTree>
    <p:extLst>
      <p:ext uri="{BB962C8B-B14F-4D97-AF65-F5344CB8AC3E}">
        <p14:creationId xmlns:p14="http://schemas.microsoft.com/office/powerpoint/2010/main" val="2850285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139F4-336E-8C42-B8B2-8901A97AB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collaborations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11B14-C2E7-7643-8ABB-F0B84AA55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Community collaborations = better outcomes for participants</a:t>
            </a:r>
          </a:p>
          <a:p>
            <a:r>
              <a:rPr lang="en-US" sz="2400" dirty="0"/>
              <a:t>Matches expertise to participants’ needs</a:t>
            </a:r>
          </a:p>
          <a:p>
            <a:r>
              <a:rPr lang="en-US" sz="2400" dirty="0"/>
              <a:t>Allow us to improve impact with minor resource expenditure</a:t>
            </a:r>
          </a:p>
          <a:p>
            <a:r>
              <a:rPr lang="en-US" sz="2400" dirty="0"/>
              <a:t>Allow us to focus on recreation-based development programs</a:t>
            </a:r>
          </a:p>
          <a:p>
            <a:r>
              <a:rPr lang="en-US" sz="2400" dirty="0"/>
              <a:t>Make marketing and referral process more focused and generates higher ROI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174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139F4-336E-8C42-B8B2-8901A97AB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community collaborations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11B14-C2E7-7643-8ABB-F0B84AA55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200" dirty="0"/>
              <a:t>Schools</a:t>
            </a:r>
          </a:p>
          <a:p>
            <a:pPr lvl="1"/>
            <a:r>
              <a:rPr lang="en-US" sz="1700" dirty="0"/>
              <a:t>Special education programs</a:t>
            </a:r>
          </a:p>
          <a:p>
            <a:pPr lvl="1"/>
            <a:r>
              <a:rPr lang="en-US" sz="1700" dirty="0"/>
              <a:t>Guidance counselors</a:t>
            </a:r>
          </a:p>
          <a:p>
            <a:pPr lvl="1"/>
            <a:r>
              <a:rPr lang="en-US" sz="1700" dirty="0"/>
              <a:t>Physical education departments</a:t>
            </a:r>
          </a:p>
          <a:p>
            <a:r>
              <a:rPr lang="en-US" sz="2200" dirty="0"/>
              <a:t>Parks and recreation</a:t>
            </a:r>
          </a:p>
          <a:p>
            <a:r>
              <a:rPr lang="en-US" sz="2200" dirty="0"/>
              <a:t>Club sports programs</a:t>
            </a:r>
          </a:p>
          <a:p>
            <a:r>
              <a:rPr lang="en-US" sz="2200" dirty="0"/>
              <a:t>Special needs care facilities</a:t>
            </a:r>
          </a:p>
          <a:p>
            <a:pPr lvl="1"/>
            <a:r>
              <a:rPr lang="en-US" sz="1700" dirty="0"/>
              <a:t>Rehabilitation facilities</a:t>
            </a:r>
          </a:p>
          <a:p>
            <a:pPr lvl="1"/>
            <a:r>
              <a:rPr lang="en-US" sz="1700" dirty="0"/>
              <a:t>Day habilitation centers</a:t>
            </a:r>
          </a:p>
          <a:p>
            <a:pPr lvl="1"/>
            <a:r>
              <a:rPr lang="en-US" sz="1700" dirty="0"/>
              <a:t>Group homes</a:t>
            </a:r>
          </a:p>
          <a:p>
            <a:r>
              <a:rPr lang="en-US" sz="2200" dirty="0"/>
              <a:t>Non-profit organizations</a:t>
            </a:r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4" name="Picture 3" descr="A picture containing floor, indoor, ground, person&#10;&#10;Description automatically generated">
            <a:extLst>
              <a:ext uri="{FF2B5EF4-FFF2-40B4-BE49-F238E27FC236}">
                <a16:creationId xmlns:a16="http://schemas.microsoft.com/office/drawing/2014/main" id="{2CE4731C-4FEF-BB42-AB99-5C2C9EEC5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23"/>
          <a:stretch/>
        </p:blipFill>
        <p:spPr>
          <a:xfrm>
            <a:off x="4370770" y="1785054"/>
            <a:ext cx="4468430" cy="336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55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6F2C2-F8BA-2A43-BDBB-3D5510993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575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Who can you collaborate with in your community?  How might you collaborate with other people or organizations in your community?</a:t>
            </a:r>
          </a:p>
        </p:txBody>
      </p:sp>
    </p:spTree>
    <p:extLst>
      <p:ext uri="{BB962C8B-B14F-4D97-AF65-F5344CB8AC3E}">
        <p14:creationId xmlns:p14="http://schemas.microsoft.com/office/powerpoint/2010/main" val="2536933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2F555F7-C8E2-DA4B-9DAD-0642C0B3437A}"/>
              </a:ext>
            </a:extLst>
          </p:cNvPr>
          <p:cNvSpPr/>
          <p:nvPr/>
        </p:nvSpPr>
        <p:spPr>
          <a:xfrm>
            <a:off x="-1058" y="0"/>
            <a:ext cx="9144000" cy="2095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181601"/>
            <a:ext cx="9144000" cy="1676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44D7553-BF0F-5943-85F1-AA42744BE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" y="1587500"/>
            <a:ext cx="9146116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49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54E00-4831-644E-81D2-1A8F8212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4762"/>
            <a:ext cx="7772400" cy="114300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36680-92F9-2246-9F87-9416E84E4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876301"/>
            <a:ext cx="7772400" cy="1976437"/>
          </a:xfrm>
        </p:spPr>
        <p:txBody>
          <a:bodyPr/>
          <a:lstStyle/>
          <a:p>
            <a:r>
              <a:rPr lang="en-US" dirty="0"/>
              <a:t>Presenter Introductions</a:t>
            </a:r>
          </a:p>
          <a:p>
            <a:r>
              <a:rPr lang="en-US" dirty="0"/>
              <a:t>Introduction to Can Play</a:t>
            </a:r>
          </a:p>
          <a:p>
            <a:r>
              <a:rPr lang="en-US" dirty="0"/>
              <a:t>How we Serve Vulnerable Populations</a:t>
            </a:r>
          </a:p>
          <a:p>
            <a:r>
              <a:rPr lang="en-US" dirty="0"/>
              <a:t>How we Collaborate with our Community</a:t>
            </a:r>
          </a:p>
          <a:p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00F879-C799-1845-85C2-766FC7893C03}"/>
              </a:ext>
            </a:extLst>
          </p:cNvPr>
          <p:cNvSpPr txBox="1">
            <a:spLocks/>
          </p:cNvSpPr>
          <p:nvPr/>
        </p:nvSpPr>
        <p:spPr>
          <a:xfrm>
            <a:off x="685800" y="2404269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Objectives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EEAC4C-B4EC-0345-9A4E-DE360EE68392}"/>
              </a:ext>
            </a:extLst>
          </p:cNvPr>
          <p:cNvSpPr txBox="1">
            <a:spLocks/>
          </p:cNvSpPr>
          <p:nvPr/>
        </p:nvSpPr>
        <p:spPr>
          <a:xfrm>
            <a:off x="685800" y="3238501"/>
            <a:ext cx="7772400" cy="1976437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5780" indent="-457200">
              <a:buFont typeface="+mj-lt"/>
              <a:buAutoNum type="arabicPeriod"/>
            </a:pPr>
            <a:r>
              <a:rPr lang="en-US" dirty="0"/>
              <a:t>Help you understand how to better reach, serve and support vulnerable populations in your community</a:t>
            </a:r>
          </a:p>
          <a:p>
            <a:pPr marL="525780" indent="-457200">
              <a:buFont typeface="+mj-lt"/>
              <a:buAutoNum type="arabicPeriod"/>
            </a:pPr>
            <a:r>
              <a:rPr lang="en-US" dirty="0"/>
              <a:t>Help you understand how to better collaborate with competitors, complimentary programs and other organizations</a:t>
            </a:r>
          </a:p>
          <a:p>
            <a:pPr marL="525780" indent="-457200">
              <a:buFont typeface="+mj-lt"/>
              <a:buAutoNum type="arabicPeriod"/>
            </a:pPr>
            <a:r>
              <a:rPr lang="en-US" dirty="0"/>
              <a:t>Brainstorm ideas that you can use to immediately improve your organization’s services and/or community collaborations</a:t>
            </a:r>
          </a:p>
          <a:p>
            <a:pPr marL="68580" indent="0">
              <a:buFont typeface="Wingdings 3" pitchFamily="18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439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FD1CC-F8D3-5941-87EB-04BB787A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kern="1200" cap="all" baseline="0" dirty="0">
                <a:latin typeface="+mj-lt"/>
                <a:ea typeface="+mj-ea"/>
                <a:cs typeface="+mj-cs"/>
              </a:rPr>
              <a:t>Presenter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21C448-ACB3-D24A-99CB-B5A4A9A75E5B}"/>
              </a:ext>
            </a:extLst>
          </p:cNvPr>
          <p:cNvSpPr txBox="1">
            <a:spLocks/>
          </p:cNvSpPr>
          <p:nvPr/>
        </p:nvSpPr>
        <p:spPr>
          <a:xfrm>
            <a:off x="685800" y="1536192"/>
            <a:ext cx="4254500" cy="387705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Born &amp; raised in central Iowa</a:t>
            </a:r>
          </a:p>
          <a:p>
            <a:r>
              <a:rPr lang="en-US" dirty="0"/>
              <a:t>Undergrad from Drake University</a:t>
            </a:r>
          </a:p>
          <a:p>
            <a:r>
              <a:rPr lang="en-US" dirty="0"/>
              <a:t>MBA from University of Iowa</a:t>
            </a:r>
          </a:p>
          <a:p>
            <a:r>
              <a:rPr lang="en-US" dirty="0"/>
              <a:t>9 years of experience in recreation-based youth development</a:t>
            </a:r>
          </a:p>
          <a:p>
            <a:r>
              <a:rPr lang="en-US" dirty="0"/>
              <a:t>Founder of Opportunity on Deck and co-founder of Can Play</a:t>
            </a:r>
          </a:p>
          <a:p>
            <a:r>
              <a:rPr lang="en-US" dirty="0" err="1"/>
              <a:t>CHPcommunity</a:t>
            </a:r>
            <a:r>
              <a:rPr lang="en-US" dirty="0"/>
              <a:t> Board President</a:t>
            </a:r>
          </a:p>
          <a:p>
            <a:r>
              <a:rPr lang="en-US" dirty="0"/>
              <a:t>Play professional ultimate frisbee for Minnesota Wind Chill</a:t>
            </a:r>
          </a:p>
        </p:txBody>
      </p:sp>
      <p:pic>
        <p:nvPicPr>
          <p:cNvPr id="8" name="Content Placeholder 7" descr="A person with the arms crossed&#10;&#10;Description automatically generated with medium confidence">
            <a:extLst>
              <a:ext uri="{FF2B5EF4-FFF2-40B4-BE49-F238E27FC236}">
                <a16:creationId xmlns:a16="http://schemas.microsoft.com/office/drawing/2014/main" id="{7476F21A-61CE-444A-A5E1-CEC53A00617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175646" y="884238"/>
            <a:ext cx="3396853" cy="4529138"/>
          </a:xfrm>
        </p:spPr>
      </p:pic>
    </p:spTree>
    <p:extLst>
      <p:ext uri="{BB962C8B-B14F-4D97-AF65-F5344CB8AC3E}">
        <p14:creationId xmlns:p14="http://schemas.microsoft.com/office/powerpoint/2010/main" val="788547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FD1CC-F8D3-5941-87EB-04BB787A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kern="1200" cap="all" baseline="0" dirty="0">
                <a:latin typeface="+mj-lt"/>
                <a:ea typeface="+mj-ea"/>
                <a:cs typeface="+mj-cs"/>
              </a:rPr>
              <a:t>Presenter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21C448-ACB3-D24A-99CB-B5A4A9A75E5B}"/>
              </a:ext>
            </a:extLst>
          </p:cNvPr>
          <p:cNvSpPr txBox="1">
            <a:spLocks/>
          </p:cNvSpPr>
          <p:nvPr/>
        </p:nvSpPr>
        <p:spPr>
          <a:xfrm>
            <a:off x="685800" y="1536192"/>
            <a:ext cx="4241800" cy="4242308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Born &amp; raised in Des Moines</a:t>
            </a:r>
          </a:p>
          <a:p>
            <a:r>
              <a:rPr lang="en-US" dirty="0"/>
              <a:t>Bachelor degree from University of Iowa</a:t>
            </a:r>
          </a:p>
          <a:p>
            <a:r>
              <a:rPr lang="en-US" dirty="0"/>
              <a:t>25 years of experience in hospitality</a:t>
            </a:r>
          </a:p>
          <a:p>
            <a:r>
              <a:rPr lang="en-US" dirty="0"/>
              <a:t>9 years of experience in adapted recreation programming </a:t>
            </a:r>
          </a:p>
          <a:p>
            <a:r>
              <a:rPr lang="en-US" dirty="0"/>
              <a:t>Founder of Courage League Sports and co-founder of Can Play</a:t>
            </a:r>
          </a:p>
          <a:p>
            <a:r>
              <a:rPr lang="en-US" dirty="0"/>
              <a:t>Board member for Goodwill and various other local organizations</a:t>
            </a:r>
          </a:p>
          <a:p>
            <a:r>
              <a:rPr lang="en-US" dirty="0"/>
              <a:t>Enjoys playing tennis, pickleball, snowshoeing, kayaking and more</a:t>
            </a:r>
          </a:p>
        </p:txBody>
      </p:sp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78D0B86-D712-AD4D-92DF-F16D10076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347" y="846138"/>
            <a:ext cx="3396853" cy="452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48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26D8AF-D504-D44E-8959-3C90A5DB286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C293F0E-AF63-CA43-A82E-C17C6CA5A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3581400"/>
            <a:ext cx="3124200" cy="31242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99C1BF0-4185-D542-B6C8-AC4F21E21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30" y="431633"/>
            <a:ext cx="3495240" cy="2349833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2DC083FD-023E-3B41-8E25-80420B4B0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035" y="177799"/>
            <a:ext cx="2070100" cy="2857500"/>
          </a:xfrm>
          <a:prstGeom prst="rect">
            <a:avLst/>
          </a:prstGeom>
        </p:spPr>
      </p:pic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2DD0C126-2D64-5842-9662-EBFADE17243B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3530600" y="3029033"/>
            <a:ext cx="1041400" cy="552367"/>
          </a:xfrm>
          <a:prstGeom prst="bentConnector2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58940861-8771-6E4E-A98A-3DE6DE33255E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72003" y="3029033"/>
            <a:ext cx="1023032" cy="552366"/>
          </a:xfrm>
          <a:prstGeom prst="bentConnector3">
            <a:avLst>
              <a:gd name="adj1" fmla="val 100520"/>
            </a:avLst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060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1484" y="634037"/>
            <a:ext cx="4723484" cy="1143000"/>
          </a:xfrm>
        </p:spPr>
        <p:txBody>
          <a:bodyPr/>
          <a:lstStyle/>
          <a:p>
            <a:pPr algn="ctr"/>
            <a:r>
              <a:rPr lang="en-US" dirty="0"/>
              <a:t>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76" y="2075351"/>
            <a:ext cx="4156364" cy="4514117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n-US" sz="2400" dirty="0"/>
              <a:t>Can Play provides recreation-based development programs adapted to meet the needs of those with financial, physical, cognitive, emotional or chronic health care barriers to play. </a:t>
            </a:r>
          </a:p>
          <a:p>
            <a:pPr lvl="1"/>
            <a:endParaRPr lang="en-US" dirty="0"/>
          </a:p>
        </p:txBody>
      </p:sp>
      <p:pic>
        <p:nvPicPr>
          <p:cNvPr id="5" name="Picture 4" descr="IMG_026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0" r="23889"/>
          <a:stretch/>
        </p:blipFill>
        <p:spPr>
          <a:xfrm>
            <a:off x="6547124" y="2878282"/>
            <a:ext cx="2303604" cy="3093138"/>
          </a:xfrm>
          <a:prstGeom prst="rect">
            <a:avLst/>
          </a:prstGeom>
        </p:spPr>
      </p:pic>
      <p:pic>
        <p:nvPicPr>
          <p:cNvPr id="6" name="Picture 5" descr="A child sitting on a swing&#10;&#10;Description automatically generated with low confidence">
            <a:extLst>
              <a:ext uri="{FF2B5EF4-FFF2-40B4-BE49-F238E27FC236}">
                <a16:creationId xmlns:a16="http://schemas.microsoft.com/office/drawing/2014/main" id="{262C849E-ECFB-BE43-8D4B-4E818D5DA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675" y="439882"/>
            <a:ext cx="2348345" cy="309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Programs &amp; Participants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1E98DD3-3C98-4AB2-B2F1-72756EC69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/>
          <a:lstStyle/>
          <a:p>
            <a:r>
              <a:rPr lang="en-US" dirty="0"/>
              <a:t>Courage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149E073-84E3-436A-9AED-76672AB41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/>
          <a:lstStyle/>
          <a:p>
            <a:r>
              <a:rPr lang="en-US" dirty="0"/>
              <a:t>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buClr>
                <a:srgbClr val="8347AC"/>
              </a:buClr>
            </a:pPr>
            <a:r>
              <a:rPr lang="en-US" dirty="0">
                <a:solidFill>
                  <a:srgbClr val="FFFFFF"/>
                </a:solidFill>
              </a:rPr>
              <a:t>Adaptive programs for those with special needs</a:t>
            </a:r>
          </a:p>
          <a:p>
            <a:pPr lvl="0">
              <a:lnSpc>
                <a:spcPct val="90000"/>
              </a:lnSpc>
              <a:buClr>
                <a:srgbClr val="8347AC"/>
              </a:buClr>
            </a:pPr>
            <a:r>
              <a:rPr lang="en-US" dirty="0">
                <a:solidFill>
                  <a:srgbClr val="FFFFFF"/>
                </a:solidFill>
              </a:rPr>
              <a:t>Develop skills and abilities of people ages 2-82</a:t>
            </a:r>
          </a:p>
          <a:p>
            <a:pPr lvl="0">
              <a:lnSpc>
                <a:spcPct val="90000"/>
              </a:lnSpc>
              <a:buClr>
                <a:srgbClr val="8347AC"/>
              </a:buClr>
            </a:pPr>
            <a:r>
              <a:rPr lang="en-US" dirty="0">
                <a:solidFill>
                  <a:srgbClr val="FFFFFF"/>
                </a:solidFill>
              </a:rPr>
              <a:t>Provide individualized and personalized support and assistance</a:t>
            </a:r>
          </a:p>
          <a:p>
            <a:pPr lvl="0">
              <a:lnSpc>
                <a:spcPct val="90000"/>
              </a:lnSpc>
              <a:buClr>
                <a:srgbClr val="8347AC"/>
              </a:buClr>
            </a:pPr>
            <a:r>
              <a:rPr lang="en-US" dirty="0">
                <a:solidFill>
                  <a:srgbClr val="FFFFFF"/>
                </a:solidFill>
              </a:rPr>
              <a:t>Utilize recreation and sports to help the population be active and social 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2C1DA40-E99C-4687-ADEE-06C56D930D7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No-cost programs, provide everything needed to play</a:t>
            </a:r>
          </a:p>
          <a:p>
            <a:r>
              <a:rPr lang="en-US" dirty="0"/>
              <a:t>Develop youth in kindergarten through high school in low-socioeconomic areas</a:t>
            </a:r>
          </a:p>
          <a:p>
            <a:r>
              <a:rPr lang="en-US" dirty="0"/>
              <a:t>Focus on teaching life-long values through positive role models</a:t>
            </a:r>
          </a:p>
          <a:p>
            <a:r>
              <a:rPr lang="en-US" dirty="0"/>
              <a:t>Utilize sports to prepare youth to be MVPs in community</a:t>
            </a:r>
          </a:p>
        </p:txBody>
      </p:sp>
    </p:spTree>
    <p:extLst>
      <p:ext uri="{BB962C8B-B14F-4D97-AF65-F5344CB8AC3E}">
        <p14:creationId xmlns:p14="http://schemas.microsoft.com/office/powerpoint/2010/main" val="752785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r>
              <a:rPr lang="en-US" dirty="0"/>
              <a:t>Barriers to participation in low-socioeconomic areas</a:t>
            </a:r>
          </a:p>
        </p:txBody>
      </p:sp>
      <p:pic>
        <p:nvPicPr>
          <p:cNvPr id="4" name="Picture 3" descr="10459027_837155329629579_4661003806581245325_o.jpg">
            <a:extLst>
              <a:ext uri="{FF2B5EF4-FFF2-40B4-BE49-F238E27FC236}">
                <a16:creationId xmlns:a16="http://schemas.microsoft.com/office/drawing/2014/main" id="{CB69688E-01F7-7B40-9C3C-DF70E11007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6" r="14683" b="1"/>
          <a:stretch/>
        </p:blipFill>
        <p:spPr>
          <a:xfrm>
            <a:off x="685800" y="1536192"/>
            <a:ext cx="3657600" cy="3877056"/>
          </a:xfrm>
          <a:prstGeom prst="rect">
            <a:avLst/>
          </a:prstGeom>
          <a:noFill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94DCFA-1587-6540-A08F-A09F71162AFE}"/>
              </a:ext>
            </a:extLst>
          </p:cNvPr>
          <p:cNvSpPr txBox="1">
            <a:spLocks/>
          </p:cNvSpPr>
          <p:nvPr/>
        </p:nvSpPr>
        <p:spPr>
          <a:xfrm>
            <a:off x="4571999" y="1600201"/>
            <a:ext cx="4437089" cy="3733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Pay-to-play programs increasing cost of participation</a:t>
            </a:r>
          </a:p>
          <a:p>
            <a:r>
              <a:rPr lang="en-US" sz="2400" dirty="0"/>
              <a:t>Small costs add up (equipment, uniforms, water bottles, etc.)</a:t>
            </a:r>
          </a:p>
          <a:p>
            <a:r>
              <a:rPr lang="en-US" sz="2400" dirty="0"/>
              <a:t>Unable to afford basics (e.g. putting food on the table)</a:t>
            </a:r>
          </a:p>
          <a:p>
            <a:r>
              <a:rPr lang="en-US" sz="2400" dirty="0"/>
              <a:t>Transportation to practice, games and tournaments</a:t>
            </a:r>
          </a:p>
          <a:p>
            <a:r>
              <a:rPr lang="en-US" sz="2400" dirty="0"/>
              <a:t>Languages spoken by parents</a:t>
            </a:r>
          </a:p>
        </p:txBody>
      </p:sp>
    </p:spTree>
    <p:extLst>
      <p:ext uri="{BB962C8B-B14F-4D97-AF65-F5344CB8AC3E}">
        <p14:creationId xmlns:p14="http://schemas.microsoft.com/office/powerpoint/2010/main" val="3234269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r>
              <a:rPr lang="en-US" dirty="0"/>
              <a:t>Solutions to participation in low-socioeconomic areas</a:t>
            </a:r>
          </a:p>
        </p:txBody>
      </p:sp>
      <p:pic>
        <p:nvPicPr>
          <p:cNvPr id="4" name="Picture 3" descr="10459027_837155329629579_4661003806581245325_o.jpg">
            <a:extLst>
              <a:ext uri="{FF2B5EF4-FFF2-40B4-BE49-F238E27FC236}">
                <a16:creationId xmlns:a16="http://schemas.microsoft.com/office/drawing/2014/main" id="{CB69688E-01F7-7B40-9C3C-DF70E11007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6" r="14683" b="1"/>
          <a:stretch/>
        </p:blipFill>
        <p:spPr>
          <a:xfrm>
            <a:off x="685800" y="1536192"/>
            <a:ext cx="3657600" cy="3877056"/>
          </a:xfrm>
          <a:prstGeom prst="rect">
            <a:avLst/>
          </a:prstGeom>
          <a:noFill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94DCFA-1587-6540-A08F-A09F71162AFE}"/>
              </a:ext>
            </a:extLst>
          </p:cNvPr>
          <p:cNvSpPr txBox="1">
            <a:spLocks/>
          </p:cNvSpPr>
          <p:nvPr/>
        </p:nvSpPr>
        <p:spPr>
          <a:xfrm>
            <a:off x="4571999" y="1600201"/>
            <a:ext cx="4437089" cy="3733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Free programming led by positive role models</a:t>
            </a:r>
          </a:p>
          <a:p>
            <a:r>
              <a:rPr lang="en-US" sz="2400" dirty="0"/>
              <a:t>No proof of income required</a:t>
            </a:r>
          </a:p>
          <a:p>
            <a:r>
              <a:rPr lang="en-US" sz="2400" dirty="0"/>
              <a:t>Provide all equipment, uniforms, water bottles, etc.</a:t>
            </a:r>
          </a:p>
          <a:p>
            <a:r>
              <a:rPr lang="en-US" sz="2400" dirty="0"/>
              <a:t>Serve meals every practice</a:t>
            </a:r>
          </a:p>
          <a:p>
            <a:r>
              <a:rPr lang="en-US" sz="2400" dirty="0"/>
              <a:t>Place programs in accessible community spaces</a:t>
            </a:r>
          </a:p>
          <a:p>
            <a:r>
              <a:rPr lang="en-US" sz="2400" dirty="0"/>
              <a:t>Provide transportation</a:t>
            </a:r>
          </a:p>
          <a:p>
            <a:r>
              <a:rPr lang="en-US" sz="2400" dirty="0"/>
              <a:t> Translate flyers for families </a:t>
            </a:r>
          </a:p>
        </p:txBody>
      </p:sp>
    </p:spTree>
    <p:extLst>
      <p:ext uri="{BB962C8B-B14F-4D97-AF65-F5344CB8AC3E}">
        <p14:creationId xmlns:p14="http://schemas.microsoft.com/office/powerpoint/2010/main" val="1630915415"/>
      </p:ext>
    </p:extLst>
  </p:cSld>
  <p:clrMapOvr>
    <a:masterClrMapping/>
  </p:clrMapOvr>
</p:sld>
</file>

<file path=ppt/theme/theme1.xml><?xml version="1.0" encoding="utf-8"?>
<a:theme xmlns:a="http://schemas.openxmlformats.org/drawingml/2006/main" name="Urban Pop">
  <a:themeElements>
    <a:clrScheme name="Can Play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347AC"/>
      </a:accent1>
      <a:accent2>
        <a:srgbClr val="79C141"/>
      </a:accent2>
      <a:accent3>
        <a:srgbClr val="002A5C"/>
      </a:accent3>
      <a:accent4>
        <a:srgbClr val="9C6CBC"/>
      </a:accent4>
      <a:accent5>
        <a:srgbClr val="93CC66"/>
      </a:accent5>
      <a:accent6>
        <a:srgbClr val="32537C"/>
      </a:accent6>
      <a:hlink>
        <a:srgbClr val="0432FF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565</Words>
  <Application>Microsoft Macintosh PowerPoint</Application>
  <PresentationFormat>On-screen Show (4:3)</PresentationFormat>
  <Paragraphs>86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Gill Sans MT</vt:lpstr>
      <vt:lpstr>Wingdings 3</vt:lpstr>
      <vt:lpstr>Urban Pop</vt:lpstr>
      <vt:lpstr>Building Diverse Communities Through Health and Wellness Programs</vt:lpstr>
      <vt:lpstr>Agenda</vt:lpstr>
      <vt:lpstr>Presenter</vt:lpstr>
      <vt:lpstr>Presenter</vt:lpstr>
      <vt:lpstr>PowerPoint Presentation</vt:lpstr>
      <vt:lpstr>Mission</vt:lpstr>
      <vt:lpstr>Programs &amp; Participants</vt:lpstr>
      <vt:lpstr>Barriers to participation in low-socioeconomic areas</vt:lpstr>
      <vt:lpstr>Solutions to participation in low-socioeconomic areas</vt:lpstr>
      <vt:lpstr>Barriers to participation for the special needs community</vt:lpstr>
      <vt:lpstr>Solutions to participation for the special needs community</vt:lpstr>
      <vt:lpstr>What steps can your organization take to better serve vulnerable populations in your community? </vt:lpstr>
      <vt:lpstr>community collaborations</vt:lpstr>
      <vt:lpstr>Key community collaborations</vt:lpstr>
      <vt:lpstr>Who can you collaborate with in your community?  How might you collaborate with other people or organizations in your community?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our youth through out-of-school programming</dc:title>
  <dc:creator>DeClerck, Dylan M</dc:creator>
  <cp:lastModifiedBy>DeClerck, Dylan M</cp:lastModifiedBy>
  <cp:revision>27</cp:revision>
  <dcterms:created xsi:type="dcterms:W3CDTF">2021-03-19T20:15:40Z</dcterms:created>
  <dcterms:modified xsi:type="dcterms:W3CDTF">2021-09-21T19:20:39Z</dcterms:modified>
</cp:coreProperties>
</file>