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262" r:id="rId2"/>
    <p:sldId id="263" r:id="rId3"/>
    <p:sldId id="264" r:id="rId4"/>
    <p:sldId id="354" r:id="rId5"/>
    <p:sldId id="256" r:id="rId6"/>
    <p:sldId id="266" r:id="rId7"/>
    <p:sldId id="267" r:id="rId8"/>
    <p:sldId id="359" r:id="rId9"/>
    <p:sldId id="369" r:id="rId10"/>
    <p:sldId id="392" r:id="rId11"/>
    <p:sldId id="370" r:id="rId12"/>
    <p:sldId id="351" r:id="rId13"/>
    <p:sldId id="371" r:id="rId14"/>
    <p:sldId id="372" r:id="rId15"/>
    <p:sldId id="270" r:id="rId16"/>
    <p:sldId id="271" r:id="rId17"/>
    <p:sldId id="376" r:id="rId18"/>
    <p:sldId id="373" r:id="rId19"/>
    <p:sldId id="374" r:id="rId20"/>
    <p:sldId id="375" r:id="rId21"/>
    <p:sldId id="268" r:id="rId22"/>
    <p:sldId id="390" r:id="rId23"/>
    <p:sldId id="391" r:id="rId24"/>
    <p:sldId id="352" r:id="rId25"/>
    <p:sldId id="381" r:id="rId26"/>
    <p:sldId id="276" r:id="rId27"/>
    <p:sldId id="377" r:id="rId28"/>
    <p:sldId id="329" r:id="rId29"/>
    <p:sldId id="353" r:id="rId30"/>
    <p:sldId id="334" r:id="rId31"/>
    <p:sldId id="333" r:id="rId32"/>
    <p:sldId id="379" r:id="rId33"/>
    <p:sldId id="366" r:id="rId34"/>
    <p:sldId id="275" r:id="rId35"/>
    <p:sldId id="339" r:id="rId36"/>
    <p:sldId id="380" r:id="rId37"/>
    <p:sldId id="382" r:id="rId38"/>
    <p:sldId id="328" r:id="rId39"/>
    <p:sldId id="257" r:id="rId40"/>
    <p:sldId id="299" r:id="rId41"/>
    <p:sldId id="300" r:id="rId42"/>
    <p:sldId id="384" r:id="rId43"/>
    <p:sldId id="331" r:id="rId44"/>
    <p:sldId id="383" r:id="rId45"/>
    <p:sldId id="385" r:id="rId46"/>
    <p:sldId id="274" r:id="rId47"/>
    <p:sldId id="387" r:id="rId48"/>
    <p:sldId id="388" r:id="rId49"/>
    <p:sldId id="278" r:id="rId50"/>
    <p:sldId id="280" r:id="rId51"/>
    <p:sldId id="281" r:id="rId52"/>
    <p:sldId id="283" r:id="rId53"/>
    <p:sldId id="284" r:id="rId54"/>
    <p:sldId id="285" r:id="rId55"/>
    <p:sldId id="286" r:id="rId56"/>
    <p:sldId id="386" r:id="rId57"/>
    <p:sldId id="290" r:id="rId58"/>
    <p:sldId id="291" r:id="rId59"/>
    <p:sldId id="292" r:id="rId60"/>
    <p:sldId id="294" r:id="rId61"/>
    <p:sldId id="295" r:id="rId62"/>
    <p:sldId id="296" r:id="rId63"/>
    <p:sldId id="297" r:id="rId64"/>
    <p:sldId id="298" r:id="rId65"/>
    <p:sldId id="350" r:id="rId66"/>
    <p:sldId id="340" r:id="rId67"/>
    <p:sldId id="341" r:id="rId68"/>
    <p:sldId id="367" r:id="rId69"/>
    <p:sldId id="368" r:id="rId70"/>
    <p:sldId id="355" r:id="rId71"/>
    <p:sldId id="358" r:id="rId72"/>
    <p:sldId id="314" r:id="rId73"/>
    <p:sldId id="315" r:id="rId74"/>
    <p:sldId id="318" r:id="rId75"/>
    <p:sldId id="323" r:id="rId76"/>
    <p:sldId id="335" r:id="rId77"/>
    <p:sldId id="324" r:id="rId78"/>
    <p:sldId id="337" r:id="rId79"/>
    <p:sldId id="389" r:id="rId80"/>
    <p:sldId id="326"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 Jaras" initials="VJ" lastIdx="1" clrIdx="0">
    <p:extLst>
      <p:ext uri="{19B8F6BF-5375-455C-9EA6-DF929625EA0E}">
        <p15:presenceInfo xmlns:p15="http://schemas.microsoft.com/office/powerpoint/2012/main" userId="3089b832071e59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4B"/>
    <a:srgbClr val="FFFFFF"/>
    <a:srgbClr val="FDE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60"/>
  </p:normalViewPr>
  <p:slideViewPr>
    <p:cSldViewPr snapToGrid="0">
      <p:cViewPr varScale="1">
        <p:scale>
          <a:sx n="63" d="100"/>
          <a:sy n="63" d="100"/>
        </p:scale>
        <p:origin x="117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1956F-49E6-4EB7-8D27-8841BC4FF34D}" type="datetimeFigureOut">
              <a:rPr lang="en-US" smtClean="0"/>
              <a:t>9/21/2021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894C1-44B5-4DC2-82B8-2C0229070F30}" type="slidenum">
              <a:rPr lang="en-US" smtClean="0"/>
              <a:t>‹#›</a:t>
            </a:fld>
            <a:endParaRPr lang="en-US"/>
          </a:p>
        </p:txBody>
      </p:sp>
    </p:spTree>
    <p:extLst>
      <p:ext uri="{BB962C8B-B14F-4D97-AF65-F5344CB8AC3E}">
        <p14:creationId xmlns:p14="http://schemas.microsoft.com/office/powerpoint/2010/main" val="413911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5FA4D-D4E8-407E-8F04-1D3093B4DF33}" type="slidenum">
              <a:rPr lang="en-US" smtClean="0"/>
              <a:pPr/>
              <a:t>3</a:t>
            </a:fld>
            <a:endParaRPr lang="en-US"/>
          </a:p>
        </p:txBody>
      </p:sp>
    </p:spTree>
    <p:extLst>
      <p:ext uri="{BB962C8B-B14F-4D97-AF65-F5344CB8AC3E}">
        <p14:creationId xmlns:p14="http://schemas.microsoft.com/office/powerpoint/2010/main" val="2759597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5FA4D-D4E8-407E-8F04-1D3093B4DF33}" type="slidenum">
              <a:rPr lang="en-US" smtClean="0"/>
              <a:pPr/>
              <a:t>73</a:t>
            </a:fld>
            <a:endParaRPr lang="en-US"/>
          </a:p>
        </p:txBody>
      </p:sp>
    </p:spTree>
    <p:extLst>
      <p:ext uri="{BB962C8B-B14F-4D97-AF65-F5344CB8AC3E}">
        <p14:creationId xmlns:p14="http://schemas.microsoft.com/office/powerpoint/2010/main" val="301473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5FA4D-D4E8-407E-8F04-1D3093B4DF33}" type="slidenum">
              <a:rPr lang="en-US" smtClean="0"/>
              <a:pPr/>
              <a:t>34</a:t>
            </a:fld>
            <a:endParaRPr lang="en-US"/>
          </a:p>
        </p:txBody>
      </p:sp>
    </p:spTree>
    <p:extLst>
      <p:ext uri="{BB962C8B-B14F-4D97-AF65-F5344CB8AC3E}">
        <p14:creationId xmlns:p14="http://schemas.microsoft.com/office/powerpoint/2010/main" val="3236973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5FA4D-D4E8-407E-8F04-1D3093B4DF33}" type="slidenum">
              <a:rPr lang="en-US" smtClean="0"/>
              <a:pPr/>
              <a:t>46</a:t>
            </a:fld>
            <a:endParaRPr lang="en-US"/>
          </a:p>
        </p:txBody>
      </p:sp>
    </p:spTree>
    <p:extLst>
      <p:ext uri="{BB962C8B-B14F-4D97-AF65-F5344CB8AC3E}">
        <p14:creationId xmlns:p14="http://schemas.microsoft.com/office/powerpoint/2010/main" val="320756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45FA4D-D4E8-407E-8F04-1D3093B4DF33}" type="slidenum">
              <a:rPr lang="en-US" smtClean="0"/>
              <a:pPr/>
              <a:t>49</a:t>
            </a:fld>
            <a:endParaRPr lang="en-US"/>
          </a:p>
        </p:txBody>
      </p:sp>
    </p:spTree>
    <p:extLst>
      <p:ext uri="{BB962C8B-B14F-4D97-AF65-F5344CB8AC3E}">
        <p14:creationId xmlns:p14="http://schemas.microsoft.com/office/powerpoint/2010/main" val="1955441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45FA4D-D4E8-407E-8F04-1D3093B4DF33}" type="slidenum">
              <a:rPr lang="en-US" smtClean="0"/>
              <a:pPr/>
              <a:t>52</a:t>
            </a:fld>
            <a:endParaRPr lang="en-US"/>
          </a:p>
        </p:txBody>
      </p:sp>
    </p:spTree>
    <p:extLst>
      <p:ext uri="{BB962C8B-B14F-4D97-AF65-F5344CB8AC3E}">
        <p14:creationId xmlns:p14="http://schemas.microsoft.com/office/powerpoint/2010/main" val="3541079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45FA4D-D4E8-407E-8F04-1D3093B4DF33}" type="slidenum">
              <a:rPr lang="en-US" smtClean="0"/>
              <a:pPr/>
              <a:t>53</a:t>
            </a:fld>
            <a:endParaRPr lang="en-US"/>
          </a:p>
        </p:txBody>
      </p:sp>
    </p:spTree>
    <p:extLst>
      <p:ext uri="{BB962C8B-B14F-4D97-AF65-F5344CB8AC3E}">
        <p14:creationId xmlns:p14="http://schemas.microsoft.com/office/powerpoint/2010/main" val="1291983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45FA4D-D4E8-407E-8F04-1D3093B4DF33}" type="slidenum">
              <a:rPr lang="en-US" smtClean="0"/>
              <a:pPr/>
              <a:t>54</a:t>
            </a:fld>
            <a:endParaRPr lang="en-US"/>
          </a:p>
        </p:txBody>
      </p:sp>
    </p:spTree>
    <p:extLst>
      <p:ext uri="{BB962C8B-B14F-4D97-AF65-F5344CB8AC3E}">
        <p14:creationId xmlns:p14="http://schemas.microsoft.com/office/powerpoint/2010/main" val="2613667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45FA4D-D4E8-407E-8F04-1D3093B4DF33}" type="slidenum">
              <a:rPr lang="en-US" smtClean="0"/>
              <a:pPr/>
              <a:t>55</a:t>
            </a:fld>
            <a:endParaRPr lang="en-US"/>
          </a:p>
        </p:txBody>
      </p:sp>
    </p:spTree>
    <p:extLst>
      <p:ext uri="{BB962C8B-B14F-4D97-AF65-F5344CB8AC3E}">
        <p14:creationId xmlns:p14="http://schemas.microsoft.com/office/powerpoint/2010/main" val="22974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5FA4D-D4E8-407E-8F04-1D3093B4DF33}" type="slidenum">
              <a:rPr lang="en-US" smtClean="0"/>
              <a:pPr/>
              <a:t>58</a:t>
            </a:fld>
            <a:endParaRPr lang="en-US"/>
          </a:p>
        </p:txBody>
      </p:sp>
    </p:spTree>
    <p:extLst>
      <p:ext uri="{BB962C8B-B14F-4D97-AF65-F5344CB8AC3E}">
        <p14:creationId xmlns:p14="http://schemas.microsoft.com/office/powerpoint/2010/main" val="2557330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240" y="1122363"/>
            <a:ext cx="8013760" cy="2387600"/>
          </a:xfrm>
        </p:spPr>
        <p:txBody>
          <a:bodyPr anchor="b"/>
          <a:lstStyle>
            <a:lvl1pPr algn="ctr">
              <a:defRPr sz="3600" b="1">
                <a:solidFill>
                  <a:srgbClr val="002A4B"/>
                </a:solidFill>
              </a:defRPr>
            </a:lvl1pPr>
          </a:lstStyle>
          <a:p>
            <a:r>
              <a:rPr lang="en-US"/>
              <a:t>Click to edit Master title style</a:t>
            </a:r>
            <a:endParaRPr lang="en-US" dirty="0"/>
          </a:p>
        </p:txBody>
      </p:sp>
      <p:sp>
        <p:nvSpPr>
          <p:cNvPr id="3" name="Subtitle 2"/>
          <p:cNvSpPr>
            <a:spLocks noGrp="1"/>
          </p:cNvSpPr>
          <p:nvPr>
            <p:ph type="subTitle" idx="1"/>
          </p:nvPr>
        </p:nvSpPr>
        <p:spPr>
          <a:xfrm>
            <a:off x="1134140" y="3602038"/>
            <a:ext cx="8009860" cy="1655762"/>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p:cNvSpPr/>
          <p:nvPr userDrawn="1"/>
        </p:nvSpPr>
        <p:spPr>
          <a:xfrm>
            <a:off x="0" y="0"/>
            <a:ext cx="1084521" cy="6858000"/>
          </a:xfrm>
          <a:prstGeom prst="rect">
            <a:avLst/>
          </a:prstGeom>
          <a:solidFill>
            <a:srgbClr val="002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084521" y="0"/>
            <a:ext cx="45719" cy="6858000"/>
          </a:xfrm>
          <a:prstGeom prst="rect">
            <a:avLst/>
          </a:prstGeom>
          <a:solidFill>
            <a:srgbClr val="FDE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928" y="5500576"/>
            <a:ext cx="1157750" cy="1157750"/>
          </a:xfrm>
          <a:prstGeom prst="rect">
            <a:avLst/>
          </a:prstGeom>
        </p:spPr>
      </p:pic>
      <p:sp>
        <p:nvSpPr>
          <p:cNvPr id="11" name="TextBox 10"/>
          <p:cNvSpPr txBox="1"/>
          <p:nvPr userDrawn="1"/>
        </p:nvSpPr>
        <p:spPr>
          <a:xfrm>
            <a:off x="1483242" y="6258216"/>
            <a:ext cx="4153786" cy="400110"/>
          </a:xfrm>
          <a:prstGeom prst="rect">
            <a:avLst/>
          </a:prstGeom>
          <a:noFill/>
        </p:spPr>
        <p:txBody>
          <a:bodyPr wrap="square" rtlCol="0">
            <a:spAutoFit/>
          </a:bodyPr>
          <a:lstStyle/>
          <a:p>
            <a:r>
              <a:rPr lang="en-US" sz="2000" b="1" dirty="0">
                <a:solidFill>
                  <a:srgbClr val="002A4B"/>
                </a:solidFill>
              </a:rPr>
              <a:t>Iowa Department of Education</a:t>
            </a:r>
          </a:p>
        </p:txBody>
      </p:sp>
    </p:spTree>
    <p:extLst>
      <p:ext uri="{BB962C8B-B14F-4D97-AF65-F5344CB8AC3E}">
        <p14:creationId xmlns:p14="http://schemas.microsoft.com/office/powerpoint/2010/main" val="83811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rot="5400000">
            <a:off x="3473554" y="-1630571"/>
            <a:ext cx="2196896" cy="9144000"/>
          </a:xfrm>
          <a:prstGeom prst="rect">
            <a:avLst/>
          </a:prstGeom>
          <a:solidFill>
            <a:srgbClr val="002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7"/>
          <p:cNvSpPr/>
          <p:nvPr userDrawn="1"/>
        </p:nvSpPr>
        <p:spPr>
          <a:xfrm rot="5400000">
            <a:off x="4549143" y="-509264"/>
            <a:ext cx="45719" cy="9144001"/>
          </a:xfrm>
          <a:prstGeom prst="rect">
            <a:avLst/>
          </a:prstGeom>
          <a:solidFill>
            <a:srgbClr val="FDE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2034363"/>
            <a:ext cx="7886700" cy="1330178"/>
          </a:xfrm>
        </p:spPr>
        <p:txBody>
          <a:bodyPr anchor="b">
            <a:normAutofit/>
          </a:bodyPr>
          <a:lstStyle>
            <a:lvl1pPr>
              <a:defRPr sz="3600" b="1">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481165"/>
            <a:ext cx="7886700" cy="488323"/>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190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262270" cy="6858000"/>
          </a:xfrm>
          <a:prstGeom prst="rect">
            <a:avLst/>
          </a:prstGeom>
          <a:solidFill>
            <a:srgbClr val="002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62270" y="0"/>
            <a:ext cx="45719" cy="6858000"/>
          </a:xfrm>
          <a:prstGeom prst="rect">
            <a:avLst/>
          </a:prstGeom>
          <a:solidFill>
            <a:srgbClr val="FDE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363279" y="6399983"/>
            <a:ext cx="4153786" cy="400110"/>
          </a:xfrm>
          <a:prstGeom prst="rect">
            <a:avLst/>
          </a:prstGeom>
          <a:noFill/>
        </p:spPr>
        <p:txBody>
          <a:bodyPr wrap="square" rtlCol="0">
            <a:spAutoFit/>
          </a:bodyPr>
          <a:lstStyle/>
          <a:p>
            <a:r>
              <a:rPr lang="en-US" sz="2000" b="1" dirty="0">
                <a:solidFill>
                  <a:srgbClr val="002A4B"/>
                </a:solidFill>
              </a:rPr>
              <a:t>Iowa Department of Education</a:t>
            </a:r>
          </a:p>
        </p:txBody>
      </p:sp>
      <p:sp>
        <p:nvSpPr>
          <p:cNvPr id="2" name="Title 1"/>
          <p:cNvSpPr>
            <a:spLocks noGrp="1"/>
          </p:cNvSpPr>
          <p:nvPr>
            <p:ph type="title"/>
          </p:nvPr>
        </p:nvSpPr>
        <p:spPr/>
        <p:txBody>
          <a:bodyPr>
            <a:normAutofit/>
          </a:bodyPr>
          <a:lstStyle>
            <a:lvl1pPr>
              <a:defRPr sz="3600" b="1">
                <a:solidFill>
                  <a:srgbClr val="002A4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marL="914400" indent="0">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8959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659219"/>
          </a:xfrm>
          <a:prstGeom prst="rect">
            <a:avLst/>
          </a:prstGeom>
          <a:solidFill>
            <a:srgbClr val="002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59218"/>
            <a:ext cx="9144000" cy="45719"/>
          </a:xfrm>
          <a:prstGeom prst="rect">
            <a:avLst/>
          </a:prstGeom>
          <a:solidFill>
            <a:srgbClr val="FDE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18767"/>
            <a:ext cx="7886700" cy="421683"/>
          </a:xfrm>
        </p:spPr>
        <p:txBody>
          <a:bodyPr>
            <a:normAutofit/>
          </a:bodyPr>
          <a:lstStyle>
            <a:lvl1pPr>
              <a:defRPr sz="3600" b="1">
                <a:solidFill>
                  <a:schemeClr val="bg1">
                    <a:lumMod val="9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928577"/>
            <a:ext cx="7886700" cy="5248386"/>
          </a:xfrm>
        </p:spPr>
        <p:txBody>
          <a:bodyPr/>
          <a:lstStyle>
            <a:lvl1pPr>
              <a:defRPr sz="2400"/>
            </a:lvl1pPr>
            <a:lvl2pPr>
              <a:defRPr sz="2000"/>
            </a:lvl2pPr>
            <a:lvl3pPr marL="914400" indent="0">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08528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9144000" cy="1427356"/>
          </a:xfrm>
          <a:prstGeom prst="rect">
            <a:avLst/>
          </a:prstGeom>
          <a:solidFill>
            <a:srgbClr val="002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404496"/>
            <a:ext cx="9144000" cy="45719"/>
          </a:xfrm>
          <a:prstGeom prst="rect">
            <a:avLst/>
          </a:prstGeom>
          <a:solidFill>
            <a:srgbClr val="FDE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18767"/>
            <a:ext cx="7886700" cy="1262870"/>
          </a:xfrm>
        </p:spPr>
        <p:txBody>
          <a:bodyPr>
            <a:normAutofit/>
          </a:bodyPr>
          <a:lstStyle>
            <a:lvl1pPr>
              <a:defRPr sz="3600" b="1">
                <a:solidFill>
                  <a:schemeClr val="bg1">
                    <a:lumMod val="9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709853"/>
            <a:ext cx="7886700" cy="4467109"/>
          </a:xfrm>
        </p:spPr>
        <p:txBody>
          <a:bodyPr/>
          <a:lstStyle>
            <a:lvl1pPr>
              <a:defRPr sz="2400"/>
            </a:lvl1pPr>
            <a:lvl2pPr>
              <a:defRPr sz="2000"/>
            </a:lvl2pPr>
            <a:lvl3pPr marL="914400" indent="0">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588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C132AE-8463-4C94-933A-4B89DB5039F2}" type="datetimeFigureOut">
              <a:rPr lang="en-US" smtClean="0"/>
              <a:pPr/>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94746-257D-4BFF-88FE-E62ADDB72AB4}" type="slidenum">
              <a:rPr lang="en-US" smtClean="0"/>
              <a:pPr/>
              <a:t>‹#›</a:t>
            </a:fld>
            <a:endParaRPr lang="en-US"/>
          </a:p>
        </p:txBody>
      </p:sp>
    </p:spTree>
    <p:extLst>
      <p:ext uri="{BB962C8B-B14F-4D97-AF65-F5344CB8AC3E}">
        <p14:creationId xmlns:p14="http://schemas.microsoft.com/office/powerpoint/2010/main" val="216667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132AE-8463-4C94-933A-4B89DB5039F2}" type="datetimeFigureOut">
              <a:rPr lang="en-US" smtClean="0"/>
              <a:pPr/>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094746-257D-4BFF-88FE-E62ADDB72AB4}" type="slidenum">
              <a:rPr lang="en-US" smtClean="0"/>
              <a:pPr/>
              <a:t>‹#›</a:t>
            </a:fld>
            <a:endParaRPr lang="en-US"/>
          </a:p>
        </p:txBody>
      </p:sp>
    </p:spTree>
    <p:extLst>
      <p:ext uri="{BB962C8B-B14F-4D97-AF65-F5344CB8AC3E}">
        <p14:creationId xmlns:p14="http://schemas.microsoft.com/office/powerpoint/2010/main" val="93072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704259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idoe.zoom.us/my/afterschool21cclc"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surveymonkey.com/r/21CCLCLOI22"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census.gov/data.html" TargetMode="External"/><Relationship Id="rId2" Type="http://schemas.openxmlformats.org/officeDocument/2006/relationships/hyperlink" Target="https://www.iaschoolperformance.gov/"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datacenter.kidscount.org/data/tables/1239-child-poverty?loc=17&amp;loct=5#detailed/5/2715-2813/false/37,871,870,573,869,36,868,867,133,38/any/2685"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goo.gl/forms/QlaM6ReToehlyBzx1"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iowa21cclc.com/21cclc-partners"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iowaagliteracy.org/" TargetMode="External"/><Relationship Id="rId2" Type="http://schemas.openxmlformats.org/officeDocument/2006/relationships/hyperlink" Target="http://www.statelibraryofiowa.org/ld/c-d/directories/main-directory" TargetMode="External"/><Relationship Id="rId1" Type="http://schemas.openxmlformats.org/officeDocument/2006/relationships/slideLayout" Target="../slideLayouts/slideLayout3.xml"/><Relationship Id="rId6" Type="http://schemas.openxmlformats.org/officeDocument/2006/relationships/hyperlink" Target="https://www.anthonythemouse.com/" TargetMode="External"/><Relationship Id="rId5" Type="http://schemas.openxmlformats.org/officeDocument/2006/relationships/hyperlink" Target="https://www.iowacenterforthebook.org/authors/authors-that-do-programs/childrens-authors-that-do-programs" TargetMode="External"/><Relationship Id="rId4" Type="http://schemas.openxmlformats.org/officeDocument/2006/relationships/hyperlink" Target="https://iowareadingresearch.org/resourc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silo.knack.com/directory" TargetMode="External"/><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s://www.iowa21cclc.com/21cclc-partners"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hyperlink" Target="mailto:vic.jaras@iowa.gov" TargetMode="Externa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hyperlink" Target="http://www.isbe.state.il.us/e-bulletins/pdf/02-09.pdf" TargetMode="Externa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vic.jaras@iowa.gov"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029710" y="3932382"/>
            <a:ext cx="7084577" cy="1515665"/>
          </a:xfrm>
        </p:spPr>
        <p:txBody>
          <a:bodyPr/>
          <a:lstStyle/>
          <a:p>
            <a:pPr eaLnBrk="1" hangingPunct="1"/>
            <a:r>
              <a:rPr lang="en-US" dirty="0">
                <a:effectLst>
                  <a:outerShdw blurRad="38100" dist="38100" dir="2700000" algn="tl">
                    <a:srgbClr val="000000">
                      <a:alpha val="43137"/>
                    </a:srgbClr>
                  </a:outerShdw>
                </a:effectLst>
              </a:rPr>
              <a:t>2021 RFA</a:t>
            </a:r>
          </a:p>
        </p:txBody>
      </p:sp>
      <p:pic>
        <p:nvPicPr>
          <p:cNvPr id="1026" name="Picture 2"/>
          <p:cNvPicPr>
            <a:picLocks noChangeAspect="1" noChangeArrowheads="1"/>
          </p:cNvPicPr>
          <p:nvPr/>
        </p:nvPicPr>
        <p:blipFill>
          <a:blip r:embed="rId2"/>
          <a:srcRect/>
          <a:stretch>
            <a:fillRect/>
          </a:stretch>
        </p:blipFill>
        <p:spPr bwMode="auto">
          <a:xfrm>
            <a:off x="-55492" y="0"/>
            <a:ext cx="9254983" cy="1907087"/>
          </a:xfrm>
          <a:prstGeom prst="rect">
            <a:avLst/>
          </a:prstGeom>
          <a:noFill/>
          <a:ln w="9525">
            <a:noFill/>
            <a:miter lim="800000"/>
            <a:headEnd/>
            <a:tailEnd/>
          </a:ln>
        </p:spPr>
      </p:pic>
      <p:pic>
        <p:nvPicPr>
          <p:cNvPr id="7" name="Picture 2" descr="http://ts1.mm.bing.net/images/thumbnail.aspx?q=4925074068145904&amp;id=084589f957d58d2767168a0b6981cdcd"/>
          <p:cNvPicPr>
            <a:picLocks noChangeAspect="1" noChangeArrowheads="1"/>
          </p:cNvPicPr>
          <p:nvPr/>
        </p:nvPicPr>
        <p:blipFill>
          <a:blip r:embed="rId3"/>
          <a:srcRect/>
          <a:stretch>
            <a:fillRect/>
          </a:stretch>
        </p:blipFill>
        <p:spPr bwMode="auto">
          <a:xfrm>
            <a:off x="3310987" y="2869057"/>
            <a:ext cx="2066561" cy="1821158"/>
          </a:xfrm>
          <a:prstGeom prst="rect">
            <a:avLst/>
          </a:prstGeom>
          <a:noFill/>
        </p:spPr>
      </p:pic>
      <p:sp>
        <p:nvSpPr>
          <p:cNvPr id="5" name="Title 1">
            <a:extLst>
              <a:ext uri="{FF2B5EF4-FFF2-40B4-BE49-F238E27FC236}">
                <a16:creationId xmlns:a16="http://schemas.microsoft.com/office/drawing/2014/main" id="{4CCB9608-0E8C-4533-B9B3-3F163C7B99F6}"/>
              </a:ext>
            </a:extLst>
          </p:cNvPr>
          <p:cNvSpPr txBox="1">
            <a:spLocks/>
          </p:cNvSpPr>
          <p:nvPr/>
        </p:nvSpPr>
        <p:spPr>
          <a:xfrm>
            <a:off x="1376963" y="1257765"/>
            <a:ext cx="7084577" cy="15156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b="1" kern="1200">
                <a:solidFill>
                  <a:srgbClr val="002A4B"/>
                </a:solidFill>
                <a:latin typeface="+mj-lt"/>
                <a:ea typeface="+mj-ea"/>
                <a:cs typeface="+mj-cs"/>
              </a:defRPr>
            </a:lvl1pPr>
          </a:lstStyle>
          <a:p>
            <a:r>
              <a:rPr lang="en-US" dirty="0">
                <a:effectLst>
                  <a:outerShdw blurRad="38100" dist="38100" dir="2700000" algn="tl">
                    <a:srgbClr val="000000">
                      <a:alpha val="43137"/>
                    </a:srgbClr>
                  </a:outerShdw>
                </a:effectLst>
              </a:rPr>
              <a:t>TITLE IVB Technical Assistance</a:t>
            </a:r>
          </a:p>
        </p:txBody>
      </p:sp>
    </p:spTree>
    <p:extLst>
      <p:ext uri="{BB962C8B-B14F-4D97-AF65-F5344CB8AC3E}">
        <p14:creationId xmlns:p14="http://schemas.microsoft.com/office/powerpoint/2010/main" val="259464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37B3-F77B-4408-86D8-9F09718BD593}"/>
              </a:ext>
            </a:extLst>
          </p:cNvPr>
          <p:cNvSpPr>
            <a:spLocks noGrp="1"/>
          </p:cNvSpPr>
          <p:nvPr>
            <p:ph type="title"/>
          </p:nvPr>
        </p:nvSpPr>
        <p:spPr>
          <a:xfrm>
            <a:off x="628650" y="132524"/>
            <a:ext cx="7886700" cy="1325563"/>
          </a:xfrm>
        </p:spPr>
        <p:txBody>
          <a:bodyPr/>
          <a:lstStyle/>
          <a:p>
            <a:r>
              <a:rPr lang="en-US" dirty="0">
                <a:solidFill>
                  <a:srgbClr val="FF0000"/>
                </a:solidFill>
              </a:rPr>
              <a:t>Serving at-risk children</a:t>
            </a:r>
          </a:p>
        </p:txBody>
      </p:sp>
      <p:sp>
        <p:nvSpPr>
          <p:cNvPr id="3" name="Content Placeholder 2">
            <a:extLst>
              <a:ext uri="{FF2B5EF4-FFF2-40B4-BE49-F238E27FC236}">
                <a16:creationId xmlns:a16="http://schemas.microsoft.com/office/drawing/2014/main" id="{7715F36F-F6EE-4588-98A0-64B519E3C66D}"/>
              </a:ext>
            </a:extLst>
          </p:cNvPr>
          <p:cNvSpPr>
            <a:spLocks noGrp="1"/>
          </p:cNvSpPr>
          <p:nvPr>
            <p:ph idx="1"/>
          </p:nvPr>
        </p:nvSpPr>
        <p:spPr>
          <a:xfrm>
            <a:off x="628650" y="1551813"/>
            <a:ext cx="8115300" cy="1524381"/>
          </a:xfrm>
        </p:spPr>
        <p:txBody>
          <a:bodyPr>
            <a:normAutofit/>
          </a:bodyPr>
          <a:lstStyle/>
          <a:p>
            <a:r>
              <a:rPr lang="en-US" sz="2100" dirty="0"/>
              <a:t>Most of the changes we have made to the RFA are focused on improving how we serve at-risk children.</a:t>
            </a:r>
          </a:p>
          <a:p>
            <a:r>
              <a:rPr lang="en-US" sz="2100" dirty="0"/>
              <a:t>This program can provide hope and life-changing experiences for children who need a little extra help.</a:t>
            </a:r>
          </a:p>
          <a:p>
            <a:endParaRPr lang="en-US" dirty="0"/>
          </a:p>
        </p:txBody>
      </p:sp>
      <p:pic>
        <p:nvPicPr>
          <p:cNvPr id="5" name="Picture 4">
            <a:extLst>
              <a:ext uri="{FF2B5EF4-FFF2-40B4-BE49-F238E27FC236}">
                <a16:creationId xmlns:a16="http://schemas.microsoft.com/office/drawing/2014/main" id="{E97B557B-C4C7-4FE1-ABD3-271493F0B5D8}"/>
              </a:ext>
            </a:extLst>
          </p:cNvPr>
          <p:cNvPicPr>
            <a:picLocks noChangeAspect="1"/>
          </p:cNvPicPr>
          <p:nvPr/>
        </p:nvPicPr>
        <p:blipFill>
          <a:blip r:embed="rId2"/>
          <a:stretch>
            <a:fillRect/>
          </a:stretch>
        </p:blipFill>
        <p:spPr>
          <a:xfrm>
            <a:off x="5057425" y="3429001"/>
            <a:ext cx="4196303" cy="2552390"/>
          </a:xfrm>
          <a:prstGeom prst="rect">
            <a:avLst/>
          </a:prstGeom>
        </p:spPr>
      </p:pic>
      <p:sp>
        <p:nvSpPr>
          <p:cNvPr id="6" name="TextBox 5">
            <a:extLst>
              <a:ext uri="{FF2B5EF4-FFF2-40B4-BE49-F238E27FC236}">
                <a16:creationId xmlns:a16="http://schemas.microsoft.com/office/drawing/2014/main" id="{EB3F519F-F195-4AC1-A456-1C84A7765416}"/>
              </a:ext>
            </a:extLst>
          </p:cNvPr>
          <p:cNvSpPr txBox="1"/>
          <p:nvPr/>
        </p:nvSpPr>
        <p:spPr>
          <a:xfrm>
            <a:off x="628650" y="3169920"/>
            <a:ext cx="4428775" cy="3462726"/>
          </a:xfrm>
          <a:prstGeom prst="rect">
            <a:avLst/>
          </a:prstGeom>
          <a:noFill/>
        </p:spPr>
        <p:txBody>
          <a:bodyPr wrap="square" rtlCol="0">
            <a:spAutoFit/>
          </a:bodyPr>
          <a:lstStyle/>
          <a:p>
            <a:r>
              <a:rPr lang="en-US" dirty="0"/>
              <a:t>A successful quality program will see attendance increase, behavior problems decrease, reading and math scores rise and children re-connecting with the value of learning in school.</a:t>
            </a:r>
          </a:p>
          <a:p>
            <a:endParaRPr lang="en-US" dirty="0"/>
          </a:p>
          <a:p>
            <a:r>
              <a:rPr lang="en-US" dirty="0"/>
              <a:t>As we provide more social-emotional learning, we are increasing emphasis on providing snacks and full meals that provide the nutrition that growing children need for health and learning.</a:t>
            </a:r>
          </a:p>
          <a:p>
            <a:endParaRPr lang="en-US" sz="1350" dirty="0"/>
          </a:p>
        </p:txBody>
      </p:sp>
    </p:spTree>
    <p:extLst>
      <p:ext uri="{BB962C8B-B14F-4D97-AF65-F5344CB8AC3E}">
        <p14:creationId xmlns:p14="http://schemas.microsoft.com/office/powerpoint/2010/main" val="332201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18504" y="433221"/>
            <a:ext cx="8803448" cy="994172"/>
          </a:xfrm>
        </p:spPr>
        <p:txBody>
          <a:bodyPr/>
          <a:lstStyle/>
          <a:p>
            <a:pPr eaLnBrk="1" hangingPunct="1"/>
            <a:r>
              <a:rPr lang="en-US" dirty="0">
                <a:effectLst>
                  <a:outerShdw blurRad="38100" dist="38100" dir="2700000" algn="tl">
                    <a:srgbClr val="000000">
                      <a:alpha val="43137"/>
                    </a:srgbClr>
                  </a:outerShdw>
                </a:effectLst>
              </a:rPr>
              <a:t>Grant Competition Timeline:</a:t>
            </a:r>
          </a:p>
        </p:txBody>
      </p:sp>
      <p:grpSp>
        <p:nvGrpSpPr>
          <p:cNvPr id="5" name="Group 4"/>
          <p:cNvGrpSpPr/>
          <p:nvPr/>
        </p:nvGrpSpPr>
        <p:grpSpPr>
          <a:xfrm>
            <a:off x="1323137" y="1977403"/>
            <a:ext cx="1158968" cy="1072826"/>
            <a:chOff x="241533" y="484285"/>
            <a:chExt cx="1335846" cy="910294"/>
          </a:xfrm>
        </p:grpSpPr>
        <p:sp>
          <p:nvSpPr>
            <p:cNvPr id="6" name="Rounded Rectangle 5"/>
            <p:cNvSpPr/>
            <p:nvPr/>
          </p:nvSpPr>
          <p:spPr>
            <a:xfrm>
              <a:off x="241533" y="484285"/>
              <a:ext cx="1335846" cy="91029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285970" y="528722"/>
              <a:ext cx="1246972" cy="821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dirty="0"/>
                <a:t>RFA </a:t>
              </a:r>
            </a:p>
            <a:p>
              <a:pPr algn="ctr" defTabSz="533400">
                <a:lnSpc>
                  <a:spcPct val="90000"/>
                </a:lnSpc>
                <a:spcBef>
                  <a:spcPct val="0"/>
                </a:spcBef>
                <a:spcAft>
                  <a:spcPct val="35000"/>
                </a:spcAft>
              </a:pPr>
              <a:r>
                <a:rPr lang="en-US" sz="1200" dirty="0"/>
                <a:t>Released</a:t>
              </a:r>
            </a:p>
          </p:txBody>
        </p:sp>
      </p:grpSp>
      <p:grpSp>
        <p:nvGrpSpPr>
          <p:cNvPr id="8" name="Group 7"/>
          <p:cNvGrpSpPr/>
          <p:nvPr/>
        </p:nvGrpSpPr>
        <p:grpSpPr>
          <a:xfrm>
            <a:off x="2721068" y="1950776"/>
            <a:ext cx="1680563" cy="1115832"/>
            <a:chOff x="128967" y="121080"/>
            <a:chExt cx="2240750" cy="947829"/>
          </a:xfrm>
        </p:grpSpPr>
        <p:sp>
          <p:nvSpPr>
            <p:cNvPr id="9" name="Rounded Rectangle 8"/>
            <p:cNvSpPr/>
            <p:nvPr/>
          </p:nvSpPr>
          <p:spPr>
            <a:xfrm>
              <a:off x="128967" y="121080"/>
              <a:ext cx="2240750" cy="94782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188053" y="146135"/>
              <a:ext cx="2148212" cy="8552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dirty="0"/>
                <a:t>Applicant Workshops</a:t>
              </a:r>
            </a:p>
            <a:p>
              <a:pPr algn="ctr">
                <a:spcBef>
                  <a:spcPct val="0"/>
                </a:spcBef>
                <a:defRPr/>
              </a:pPr>
              <a:r>
                <a:rPr lang="en-US" sz="1200" dirty="0"/>
                <a:t>And Webinars</a:t>
              </a:r>
            </a:p>
          </p:txBody>
        </p:sp>
      </p:grpSp>
      <p:grpSp>
        <p:nvGrpSpPr>
          <p:cNvPr id="11" name="Group 10"/>
          <p:cNvGrpSpPr/>
          <p:nvPr/>
        </p:nvGrpSpPr>
        <p:grpSpPr>
          <a:xfrm>
            <a:off x="4671929" y="1994166"/>
            <a:ext cx="1303346" cy="1072442"/>
            <a:chOff x="119226" y="182794"/>
            <a:chExt cx="2029235" cy="816712"/>
          </a:xfrm>
        </p:grpSpPr>
        <p:sp>
          <p:nvSpPr>
            <p:cNvPr id="12" name="Rounded Rectangle 11"/>
            <p:cNvSpPr/>
            <p:nvPr/>
          </p:nvSpPr>
          <p:spPr>
            <a:xfrm>
              <a:off x="119226" y="182794"/>
              <a:ext cx="2029235" cy="81671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119226" y="182794"/>
              <a:ext cx="1989367" cy="7369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dirty="0"/>
                <a:t>Online Letter of Intent </a:t>
              </a:r>
            </a:p>
          </p:txBody>
        </p:sp>
      </p:grpSp>
      <p:grpSp>
        <p:nvGrpSpPr>
          <p:cNvPr id="14" name="Group 13"/>
          <p:cNvGrpSpPr/>
          <p:nvPr/>
        </p:nvGrpSpPr>
        <p:grpSpPr>
          <a:xfrm>
            <a:off x="6231776" y="1984196"/>
            <a:ext cx="1414230" cy="1066033"/>
            <a:chOff x="1555079" y="164776"/>
            <a:chExt cx="1797312" cy="794861"/>
          </a:xfrm>
        </p:grpSpPr>
        <p:sp>
          <p:nvSpPr>
            <p:cNvPr id="15" name="Rounded Rectangle 14"/>
            <p:cNvSpPr/>
            <p:nvPr/>
          </p:nvSpPr>
          <p:spPr>
            <a:xfrm>
              <a:off x="1555079" y="164776"/>
              <a:ext cx="1797312" cy="79486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1593881" y="203578"/>
              <a:ext cx="1719708" cy="7172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dirty="0"/>
                <a:t>Applicant Webinar  </a:t>
              </a:r>
            </a:p>
            <a:p>
              <a:pPr algn="ctr" defTabSz="533400">
                <a:lnSpc>
                  <a:spcPct val="90000"/>
                </a:lnSpc>
                <a:spcBef>
                  <a:spcPct val="0"/>
                </a:spcBef>
                <a:spcAft>
                  <a:spcPct val="35000"/>
                </a:spcAft>
              </a:pPr>
              <a:r>
                <a:rPr lang="en-US" sz="1200" dirty="0"/>
                <a:t> </a:t>
              </a:r>
            </a:p>
          </p:txBody>
        </p:sp>
      </p:grpSp>
      <p:grpSp>
        <p:nvGrpSpPr>
          <p:cNvPr id="17" name="Group 16"/>
          <p:cNvGrpSpPr/>
          <p:nvPr/>
        </p:nvGrpSpPr>
        <p:grpSpPr>
          <a:xfrm>
            <a:off x="1324157" y="3389932"/>
            <a:ext cx="1458790" cy="1166072"/>
            <a:chOff x="623556" y="129733"/>
            <a:chExt cx="2468880" cy="1192733"/>
          </a:xfrm>
        </p:grpSpPr>
        <p:sp>
          <p:nvSpPr>
            <p:cNvPr id="18" name="Rounded Rectangle 17"/>
            <p:cNvSpPr/>
            <p:nvPr/>
          </p:nvSpPr>
          <p:spPr>
            <a:xfrm>
              <a:off x="623556" y="129733"/>
              <a:ext cx="2468880" cy="119273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681780" y="187957"/>
              <a:ext cx="2352432" cy="10762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algn="ctr" defTabSz="400050">
                <a:lnSpc>
                  <a:spcPct val="90000"/>
                </a:lnSpc>
                <a:spcBef>
                  <a:spcPct val="0"/>
                </a:spcBef>
                <a:spcAft>
                  <a:spcPct val="35000"/>
                </a:spcAft>
              </a:pPr>
              <a:r>
                <a:rPr lang="en-US" sz="900" dirty="0"/>
                <a:t> </a:t>
              </a:r>
              <a:endParaRPr lang="en-US" sz="975" dirty="0"/>
            </a:p>
            <a:p>
              <a:pPr algn="ctr" defTabSz="400050">
                <a:lnSpc>
                  <a:spcPct val="90000"/>
                </a:lnSpc>
                <a:spcBef>
                  <a:spcPct val="0"/>
                </a:spcBef>
                <a:spcAft>
                  <a:spcPct val="35000"/>
                </a:spcAft>
              </a:pPr>
              <a:endParaRPr lang="en-US" sz="975" dirty="0"/>
            </a:p>
            <a:p>
              <a:pPr algn="ctr" defTabSz="400050">
                <a:lnSpc>
                  <a:spcPct val="90000"/>
                </a:lnSpc>
                <a:spcBef>
                  <a:spcPct val="0"/>
                </a:spcBef>
                <a:spcAft>
                  <a:spcPct val="35000"/>
                </a:spcAft>
              </a:pPr>
              <a:endParaRPr lang="en-US" sz="975" dirty="0"/>
            </a:p>
            <a:p>
              <a:pPr algn="ctr" defTabSz="400050">
                <a:lnSpc>
                  <a:spcPct val="90000"/>
                </a:lnSpc>
                <a:spcBef>
                  <a:spcPct val="0"/>
                </a:spcBef>
                <a:spcAft>
                  <a:spcPct val="35000"/>
                </a:spcAft>
              </a:pPr>
              <a:endParaRPr lang="en-US" sz="975" dirty="0"/>
            </a:p>
            <a:p>
              <a:pPr algn="ctr" defTabSz="400050">
                <a:lnSpc>
                  <a:spcPct val="90000"/>
                </a:lnSpc>
                <a:spcBef>
                  <a:spcPct val="0"/>
                </a:spcBef>
                <a:spcAft>
                  <a:spcPct val="35000"/>
                </a:spcAft>
              </a:pPr>
              <a:r>
                <a:rPr lang="en-US" sz="1200" dirty="0"/>
                <a:t>Grants Due</a:t>
              </a:r>
            </a:p>
            <a:p>
              <a:pPr algn="ctr" defTabSz="400050">
                <a:lnSpc>
                  <a:spcPct val="90000"/>
                </a:lnSpc>
                <a:spcBef>
                  <a:spcPct val="0"/>
                </a:spcBef>
                <a:spcAft>
                  <a:spcPct val="35000"/>
                </a:spcAft>
              </a:pPr>
              <a:endParaRPr lang="en-US" sz="975" dirty="0"/>
            </a:p>
            <a:p>
              <a:pPr algn="ctr" defTabSz="400050">
                <a:lnSpc>
                  <a:spcPct val="90000"/>
                </a:lnSpc>
                <a:spcBef>
                  <a:spcPct val="0"/>
                </a:spcBef>
                <a:spcAft>
                  <a:spcPct val="35000"/>
                </a:spcAft>
              </a:pPr>
              <a:r>
                <a:rPr lang="en-US" sz="975" dirty="0"/>
                <a:t> </a:t>
              </a:r>
            </a:p>
            <a:p>
              <a:pPr algn="ctr" defTabSz="400050">
                <a:lnSpc>
                  <a:spcPct val="90000"/>
                </a:lnSpc>
                <a:spcBef>
                  <a:spcPct val="0"/>
                </a:spcBef>
                <a:spcAft>
                  <a:spcPct val="35000"/>
                </a:spcAft>
              </a:pPr>
              <a:endParaRPr lang="en-US" sz="975" dirty="0"/>
            </a:p>
            <a:p>
              <a:pPr algn="ctr" defTabSz="400050">
                <a:lnSpc>
                  <a:spcPct val="90000"/>
                </a:lnSpc>
                <a:spcBef>
                  <a:spcPct val="0"/>
                </a:spcBef>
                <a:spcAft>
                  <a:spcPct val="35000"/>
                </a:spcAft>
              </a:pPr>
              <a:r>
                <a:rPr lang="en-US" sz="975" dirty="0"/>
                <a:t> </a:t>
              </a:r>
            </a:p>
          </p:txBody>
        </p:sp>
      </p:grpSp>
      <p:grpSp>
        <p:nvGrpSpPr>
          <p:cNvPr id="21" name="Group 20"/>
          <p:cNvGrpSpPr/>
          <p:nvPr/>
        </p:nvGrpSpPr>
        <p:grpSpPr>
          <a:xfrm>
            <a:off x="3072641" y="3389485"/>
            <a:ext cx="1303901" cy="1166519"/>
            <a:chOff x="241533" y="484285"/>
            <a:chExt cx="1335846" cy="910294"/>
          </a:xfrm>
        </p:grpSpPr>
        <p:sp>
          <p:nvSpPr>
            <p:cNvPr id="22" name="Rounded Rectangle 21"/>
            <p:cNvSpPr/>
            <p:nvPr/>
          </p:nvSpPr>
          <p:spPr>
            <a:xfrm>
              <a:off x="241533" y="484285"/>
              <a:ext cx="1335846" cy="91029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p:nvPr/>
          </p:nvSpPr>
          <p:spPr>
            <a:xfrm>
              <a:off x="285970" y="528722"/>
              <a:ext cx="1246972" cy="821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dirty="0"/>
                <a:t>Peer Review Process</a:t>
              </a:r>
            </a:p>
          </p:txBody>
        </p:sp>
      </p:grpSp>
      <p:grpSp>
        <p:nvGrpSpPr>
          <p:cNvPr id="24" name="Group 23"/>
          <p:cNvGrpSpPr/>
          <p:nvPr/>
        </p:nvGrpSpPr>
        <p:grpSpPr>
          <a:xfrm>
            <a:off x="4666238" y="3389932"/>
            <a:ext cx="1322013" cy="1166072"/>
            <a:chOff x="241533" y="484285"/>
            <a:chExt cx="1335846" cy="910294"/>
          </a:xfrm>
        </p:grpSpPr>
        <p:sp>
          <p:nvSpPr>
            <p:cNvPr id="25" name="Rounded Rectangle 24"/>
            <p:cNvSpPr/>
            <p:nvPr/>
          </p:nvSpPr>
          <p:spPr>
            <a:xfrm>
              <a:off x="241533" y="484285"/>
              <a:ext cx="1335846" cy="91029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p:nvPr/>
          </p:nvSpPr>
          <p:spPr>
            <a:xfrm>
              <a:off x="285970" y="528722"/>
              <a:ext cx="1246972" cy="821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dirty="0"/>
                <a:t>Grant Award Process</a:t>
              </a:r>
            </a:p>
            <a:p>
              <a:pPr algn="ctr" defTabSz="533400">
                <a:lnSpc>
                  <a:spcPct val="90000"/>
                </a:lnSpc>
                <a:spcBef>
                  <a:spcPct val="0"/>
                </a:spcBef>
                <a:spcAft>
                  <a:spcPct val="35000"/>
                </a:spcAft>
              </a:pPr>
              <a:endParaRPr lang="en-US" sz="1200" dirty="0"/>
            </a:p>
            <a:p>
              <a:pPr algn="ctr" defTabSz="533400">
                <a:lnSpc>
                  <a:spcPct val="90000"/>
                </a:lnSpc>
                <a:spcBef>
                  <a:spcPct val="0"/>
                </a:spcBef>
                <a:spcAft>
                  <a:spcPct val="35000"/>
                </a:spcAft>
              </a:pPr>
              <a:r>
                <a:rPr lang="en-US" sz="1200" dirty="0"/>
                <a:t>Awards Announced</a:t>
              </a:r>
            </a:p>
          </p:txBody>
        </p:sp>
      </p:grpSp>
      <p:grpSp>
        <p:nvGrpSpPr>
          <p:cNvPr id="27" name="Group 26"/>
          <p:cNvGrpSpPr/>
          <p:nvPr/>
        </p:nvGrpSpPr>
        <p:grpSpPr>
          <a:xfrm>
            <a:off x="6194027" y="3389485"/>
            <a:ext cx="1475403" cy="1166519"/>
            <a:chOff x="241533" y="484285"/>
            <a:chExt cx="1335846" cy="910294"/>
          </a:xfrm>
        </p:grpSpPr>
        <p:sp>
          <p:nvSpPr>
            <p:cNvPr id="28" name="Rounded Rectangle 27"/>
            <p:cNvSpPr/>
            <p:nvPr/>
          </p:nvSpPr>
          <p:spPr>
            <a:xfrm>
              <a:off x="241533" y="484285"/>
              <a:ext cx="1335846" cy="91029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285970" y="528722"/>
              <a:ext cx="1246972" cy="821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dirty="0"/>
                <a:t>Contracts Sent</a:t>
              </a:r>
            </a:p>
            <a:p>
              <a:pPr algn="ctr" defTabSz="533400">
                <a:lnSpc>
                  <a:spcPct val="90000"/>
                </a:lnSpc>
                <a:spcBef>
                  <a:spcPct val="0"/>
                </a:spcBef>
                <a:spcAft>
                  <a:spcPct val="35000"/>
                </a:spcAft>
              </a:pPr>
              <a:endParaRPr lang="en-US" sz="1200" dirty="0"/>
            </a:p>
            <a:p>
              <a:pPr algn="ctr" defTabSz="533400">
                <a:lnSpc>
                  <a:spcPct val="90000"/>
                </a:lnSpc>
                <a:spcBef>
                  <a:spcPct val="0"/>
                </a:spcBef>
                <a:spcAft>
                  <a:spcPct val="35000"/>
                </a:spcAft>
              </a:pPr>
              <a:r>
                <a:rPr lang="en-US" sz="1200" dirty="0"/>
                <a:t>Grants Begin July1</a:t>
              </a:r>
              <a:r>
                <a:rPr lang="en-US" sz="1200" baseline="30000" dirty="0"/>
                <a:t>st</a:t>
              </a:r>
              <a:r>
                <a:rPr lang="en-US" sz="1200" dirty="0"/>
                <a:t> for summer school</a:t>
              </a:r>
            </a:p>
          </p:txBody>
        </p:sp>
      </p:grpSp>
      <p:cxnSp>
        <p:nvCxnSpPr>
          <p:cNvPr id="30" name="Straight Arrow Connector 29"/>
          <p:cNvCxnSpPr/>
          <p:nvPr/>
        </p:nvCxnSpPr>
        <p:spPr>
          <a:xfrm>
            <a:off x="2482105" y="2668797"/>
            <a:ext cx="2389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387672" y="2640761"/>
            <a:ext cx="2389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949668" y="2612725"/>
            <a:ext cx="2389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782945" y="3986482"/>
            <a:ext cx="2389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4376542" y="3971385"/>
            <a:ext cx="2389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5949668" y="3943349"/>
            <a:ext cx="2389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2482105" y="4808669"/>
            <a:ext cx="1158968" cy="1072826"/>
            <a:chOff x="241533" y="484285"/>
            <a:chExt cx="1335846" cy="910294"/>
          </a:xfrm>
        </p:grpSpPr>
        <p:sp>
          <p:nvSpPr>
            <p:cNvPr id="38" name="Rounded Rectangle 37"/>
            <p:cNvSpPr/>
            <p:nvPr/>
          </p:nvSpPr>
          <p:spPr>
            <a:xfrm>
              <a:off x="241533" y="484285"/>
              <a:ext cx="1335846" cy="91029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4"/>
            <p:cNvSpPr/>
            <p:nvPr/>
          </p:nvSpPr>
          <p:spPr>
            <a:xfrm>
              <a:off x="285970" y="528722"/>
              <a:ext cx="1246972" cy="821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dirty="0"/>
                <a:t>Begin Summer School</a:t>
              </a:r>
            </a:p>
          </p:txBody>
        </p:sp>
      </p:grpSp>
      <p:grpSp>
        <p:nvGrpSpPr>
          <p:cNvPr id="40" name="Group 39"/>
          <p:cNvGrpSpPr/>
          <p:nvPr/>
        </p:nvGrpSpPr>
        <p:grpSpPr>
          <a:xfrm>
            <a:off x="4016280" y="4788793"/>
            <a:ext cx="1387869" cy="1072826"/>
            <a:chOff x="241533" y="484285"/>
            <a:chExt cx="1335846" cy="910294"/>
          </a:xfrm>
          <a:solidFill>
            <a:schemeClr val="accent3">
              <a:lumMod val="75000"/>
            </a:schemeClr>
          </a:solidFill>
        </p:grpSpPr>
        <p:sp>
          <p:nvSpPr>
            <p:cNvPr id="41" name="Rounded Rectangle 40"/>
            <p:cNvSpPr/>
            <p:nvPr/>
          </p:nvSpPr>
          <p:spPr>
            <a:xfrm>
              <a:off x="241533" y="484285"/>
              <a:ext cx="1335846" cy="91029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ounded Rectangle 4"/>
            <p:cNvSpPr/>
            <p:nvPr/>
          </p:nvSpPr>
          <p:spPr>
            <a:xfrm>
              <a:off x="285970" y="528722"/>
              <a:ext cx="1246972" cy="8214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dirty="0"/>
                <a:t>June 30</a:t>
              </a:r>
              <a:r>
                <a:rPr lang="en-US" sz="1200" baseline="30000" dirty="0"/>
                <a:t>th</a:t>
              </a:r>
              <a:r>
                <a:rPr lang="en-US" sz="1200" dirty="0"/>
                <a:t> expenses due before Aug 15</a:t>
              </a:r>
              <a:r>
                <a:rPr lang="en-US" sz="1200" baseline="30000" dirty="0"/>
                <a:t>th</a:t>
              </a:r>
              <a:r>
                <a:rPr lang="en-US" sz="1200" dirty="0"/>
                <a:t> </a:t>
              </a:r>
            </a:p>
          </p:txBody>
        </p:sp>
      </p:grpSp>
      <p:grpSp>
        <p:nvGrpSpPr>
          <p:cNvPr id="43" name="Group 42"/>
          <p:cNvGrpSpPr/>
          <p:nvPr/>
        </p:nvGrpSpPr>
        <p:grpSpPr>
          <a:xfrm>
            <a:off x="5793537" y="4813802"/>
            <a:ext cx="1158968" cy="1072826"/>
            <a:chOff x="241533" y="484285"/>
            <a:chExt cx="1335846" cy="910294"/>
          </a:xfrm>
        </p:grpSpPr>
        <p:sp>
          <p:nvSpPr>
            <p:cNvPr id="44" name="Rounded Rectangle 43"/>
            <p:cNvSpPr/>
            <p:nvPr/>
          </p:nvSpPr>
          <p:spPr>
            <a:xfrm>
              <a:off x="241533" y="484285"/>
              <a:ext cx="1335846" cy="910294"/>
            </a:xfrm>
            <a:prstGeom prst="roundRect">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ounded Rectangle 4"/>
            <p:cNvSpPr/>
            <p:nvPr/>
          </p:nvSpPr>
          <p:spPr>
            <a:xfrm>
              <a:off x="285970" y="528722"/>
              <a:ext cx="1246972" cy="821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dirty="0"/>
                <a:t>July, Aug, Sept expenses Due before Oct 30th</a:t>
              </a:r>
            </a:p>
          </p:txBody>
        </p:sp>
      </p:grpSp>
      <p:cxnSp>
        <p:nvCxnSpPr>
          <p:cNvPr id="46" name="Straight Arrow Connector 45"/>
          <p:cNvCxnSpPr/>
          <p:nvPr/>
        </p:nvCxnSpPr>
        <p:spPr>
          <a:xfrm>
            <a:off x="3641072" y="5307951"/>
            <a:ext cx="2389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5404149" y="5307951"/>
            <a:ext cx="2389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1924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861" y="101347"/>
            <a:ext cx="7886700" cy="994172"/>
          </a:xfrm>
        </p:spPr>
        <p:txBody>
          <a:bodyPr/>
          <a:lstStyle/>
          <a:p>
            <a:r>
              <a:rPr lang="en-US" b="1" dirty="0">
                <a:solidFill>
                  <a:srgbClr val="FF0000"/>
                </a:solidFill>
                <a:effectLst>
                  <a:outerShdw blurRad="38100" dist="38100" dir="2700000" algn="tl">
                    <a:srgbClr val="000000">
                      <a:alpha val="43137"/>
                    </a:srgbClr>
                  </a:outerShdw>
                </a:effectLst>
              </a:rPr>
              <a:t>GRANT TIMELINE</a:t>
            </a:r>
            <a:r>
              <a:rPr lang="en-US" dirty="0">
                <a:solidFill>
                  <a:srgbClr val="FF0000"/>
                </a:solidFill>
              </a:rPr>
              <a:t>:</a:t>
            </a:r>
          </a:p>
        </p:txBody>
      </p:sp>
      <p:sp>
        <p:nvSpPr>
          <p:cNvPr id="3" name="Content Placeholder 2"/>
          <p:cNvSpPr>
            <a:spLocks noGrp="1"/>
          </p:cNvSpPr>
          <p:nvPr>
            <p:ph idx="1"/>
          </p:nvPr>
        </p:nvSpPr>
        <p:spPr>
          <a:xfrm>
            <a:off x="284871" y="1245050"/>
            <a:ext cx="8859129" cy="4789990"/>
          </a:xfrm>
        </p:spPr>
        <p:txBody>
          <a:bodyPr>
            <a:normAutofit fontScale="92500" lnSpcReduction="20000"/>
          </a:bodyPr>
          <a:lstStyle/>
          <a:p>
            <a:pPr algn="l"/>
            <a:r>
              <a:rPr lang="en-US" sz="2200" b="1" dirty="0">
                <a:solidFill>
                  <a:srgbClr val="FF0000"/>
                </a:solidFill>
              </a:rPr>
              <a:t>September 22, 2021 </a:t>
            </a:r>
            <a:r>
              <a:rPr lang="en-US" dirty="0"/>
              <a:t>–</a:t>
            </a:r>
            <a:r>
              <a:rPr lang="en-US" b="1" dirty="0"/>
              <a:t> </a:t>
            </a:r>
            <a:r>
              <a:rPr lang="en-US" sz="2100" b="0" i="0" u="none" strike="noStrike" dirty="0">
                <a:solidFill>
                  <a:srgbClr val="555555"/>
                </a:solidFill>
                <a:effectLst/>
                <a:latin typeface="Helvetica Neue"/>
              </a:rPr>
              <a:t>In-Person Technical Assistance.  10 AM to 12 PM Holiday Inn Merle Hay Rd and I-80 Des Moines, Iowa.  </a:t>
            </a:r>
            <a:r>
              <a:rPr lang="en-US" sz="2100" b="0" i="0" u="none" strike="noStrike" dirty="0">
                <a:solidFill>
                  <a:srgbClr val="000000"/>
                </a:solidFill>
                <a:effectLst/>
                <a:latin typeface="Calibri" panose="020F0502020204030204" pitchFamily="34" charset="0"/>
              </a:rPr>
              <a:t>4800 Merle Hay Rd, Urbandale, IA 50322</a:t>
            </a:r>
            <a:endParaRPr lang="en-US" sz="5200" dirty="0"/>
          </a:p>
          <a:p>
            <a:pPr>
              <a:buFont typeface="Arial" panose="020B0604020202020204" pitchFamily="34" charset="0"/>
              <a:buChar char="•"/>
            </a:pPr>
            <a:r>
              <a:rPr lang="en-US" sz="2100" b="1" i="0" u="none" strike="noStrike" dirty="0">
                <a:solidFill>
                  <a:srgbClr val="FF0000"/>
                </a:solidFill>
                <a:effectLst/>
                <a:latin typeface="Helvetica Neue"/>
              </a:rPr>
              <a:t>October 7, 2021 </a:t>
            </a:r>
            <a:r>
              <a:rPr lang="en-US" sz="2100" b="0" i="0" u="none" strike="noStrike" dirty="0">
                <a:solidFill>
                  <a:srgbClr val="555555"/>
                </a:solidFill>
                <a:effectLst/>
                <a:latin typeface="Helvetica Neue"/>
              </a:rPr>
              <a:t>–</a:t>
            </a:r>
            <a:r>
              <a:rPr lang="en-US" sz="2100" b="1" i="0" u="none" strike="noStrike" dirty="0">
                <a:solidFill>
                  <a:srgbClr val="555555"/>
                </a:solidFill>
                <a:effectLst/>
                <a:latin typeface="Helvetica Neue"/>
              </a:rPr>
              <a:t> </a:t>
            </a:r>
            <a:r>
              <a:rPr lang="en-US" sz="2100" b="0" i="0" u="none" strike="noStrike" dirty="0">
                <a:solidFill>
                  <a:srgbClr val="555555"/>
                </a:solidFill>
                <a:effectLst/>
                <a:latin typeface="Helvetica Neue"/>
              </a:rPr>
              <a:t>Grant Local Evaluation Training Webinar 10am – 12pm. We will review the Evaluation Support documents (posted in the Evaluation section).</a:t>
            </a:r>
            <a:endParaRPr lang="en-US" sz="5200" dirty="0"/>
          </a:p>
          <a:p>
            <a:r>
              <a:rPr lang="en-US" dirty="0"/>
              <a:t>Virtual Technical Assistance Meetings</a:t>
            </a:r>
          </a:p>
          <a:p>
            <a:pPr>
              <a:buFont typeface="Arial" panose="020B0604020202020204" pitchFamily="34" charset="0"/>
              <a:buChar char="•"/>
            </a:pPr>
            <a:r>
              <a:rPr lang="en-US" b="1" dirty="0">
                <a:solidFill>
                  <a:srgbClr val="FF0000"/>
                </a:solidFill>
              </a:rPr>
              <a:t>October 13,2021 </a:t>
            </a:r>
            <a:r>
              <a:rPr lang="en-US" dirty="0"/>
              <a:t>– Second Technical Assistance Meeting </a:t>
            </a:r>
          </a:p>
          <a:p>
            <a:pPr>
              <a:buFont typeface="Arial" panose="020B0604020202020204" pitchFamily="34" charset="0"/>
              <a:buChar char="•"/>
            </a:pPr>
            <a:r>
              <a:rPr lang="en-US" dirty="0"/>
              <a:t>10am – 12pm </a:t>
            </a:r>
          </a:p>
          <a:p>
            <a:pPr>
              <a:buFont typeface="Arial" panose="020B0604020202020204" pitchFamily="34" charset="0"/>
              <a:buChar char="•"/>
            </a:pPr>
            <a:r>
              <a:rPr lang="en-US" b="1" dirty="0">
                <a:solidFill>
                  <a:srgbClr val="FF0000"/>
                </a:solidFill>
              </a:rPr>
              <a:t>November 4, 2021</a:t>
            </a:r>
            <a:r>
              <a:rPr lang="en-US" b="1" dirty="0"/>
              <a:t> </a:t>
            </a:r>
            <a:r>
              <a:rPr lang="en-US" dirty="0"/>
              <a:t>– Third Technical Assistance Meeting </a:t>
            </a:r>
          </a:p>
          <a:p>
            <a:pPr>
              <a:buFont typeface="Arial" panose="020B0604020202020204" pitchFamily="34" charset="0"/>
              <a:buChar char="•"/>
            </a:pPr>
            <a:r>
              <a:rPr lang="en-US" dirty="0"/>
              <a:t>10am – 12pm</a:t>
            </a:r>
          </a:p>
          <a:p>
            <a:pPr marL="742950" lvl="1" indent="-285750">
              <a:buFont typeface="Arial" panose="020B0604020202020204" pitchFamily="34" charset="0"/>
              <a:buChar char="•"/>
            </a:pPr>
            <a:r>
              <a:rPr lang="en-US" dirty="0"/>
              <a:t>All Technical Assistance meetings will use the following Zoom meeting </a:t>
            </a:r>
          </a:p>
          <a:p>
            <a:pPr marL="1143000" lvl="2" indent="-228600">
              <a:buFont typeface="Arial" panose="020B0604020202020204" pitchFamily="34" charset="0"/>
              <a:buChar char="•"/>
            </a:pPr>
            <a:r>
              <a:rPr lang="en-US" dirty="0"/>
              <a:t>URL: </a:t>
            </a:r>
            <a:r>
              <a:rPr lang="en-US" dirty="0">
                <a:hlinkClick r:id="rId2"/>
              </a:rPr>
              <a:t>https://IDOE.zoom.us/my/afterschool21cclc</a:t>
            </a:r>
            <a:endParaRPr lang="en-US" dirty="0"/>
          </a:p>
          <a:p>
            <a:pPr marL="1143000" lvl="2" indent="-228600">
              <a:buFont typeface="Arial" panose="020B0604020202020204" pitchFamily="34" charset="0"/>
              <a:buChar char="•"/>
            </a:pPr>
            <a:r>
              <a:rPr lang="en-US" dirty="0"/>
              <a:t>Meeting ID: 577.413.5846  </a:t>
            </a:r>
          </a:p>
          <a:p>
            <a:pPr marL="1143000" lvl="2" indent="-228600">
              <a:buFont typeface="Arial" panose="020B0604020202020204" pitchFamily="34" charset="0"/>
              <a:buChar char="•"/>
            </a:pPr>
            <a:r>
              <a:rPr lang="en-US" dirty="0"/>
              <a:t>Password: </a:t>
            </a:r>
            <a:r>
              <a:rPr lang="en-US" dirty="0" err="1"/>
              <a:t>iowa</a:t>
            </a:r>
            <a:endParaRPr lang="en-US" dirty="0"/>
          </a:p>
          <a:p>
            <a:pPr marL="1143000" lvl="2" indent="-228600">
              <a:buFont typeface="Arial" panose="020B0604020202020204" pitchFamily="34" charset="0"/>
              <a:buChar char="•"/>
            </a:pPr>
            <a:r>
              <a:rPr lang="en-US" dirty="0"/>
              <a:t>For phone: 60277</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6756936-14CB-45AA-B608-BC1273565C14}"/>
              </a:ext>
            </a:extLst>
          </p:cNvPr>
          <p:cNvSpPr>
            <a:spLocks noGrp="1" noChangeArrowheads="1"/>
          </p:cNvSpPr>
          <p:nvPr>
            <p:ph idx="1"/>
          </p:nvPr>
        </p:nvSpPr>
        <p:spPr bwMode="auto">
          <a:xfrm>
            <a:off x="628650" y="1018306"/>
            <a:ext cx="8305479" cy="529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November 12, 2021</a:t>
            </a:r>
            <a:r>
              <a:rPr kumimoji="0" lang="en-US" altLang="en-US" sz="1800" b="0" i="0" u="none" strike="noStrike" cap="none" normalizeH="0" baseline="0" dirty="0">
                <a:ln>
                  <a:noFill/>
                </a:ln>
                <a:solidFill>
                  <a:schemeClr val="tx1"/>
                </a:solidFill>
                <a:effectLst/>
                <a:latin typeface="Arial" panose="020B0604020202020204" pitchFamily="34" charset="0"/>
              </a:rPr>
              <a:t> – Letters of Intent to Apply </a:t>
            </a:r>
            <a:r>
              <a:rPr kumimoji="0" lang="en-US" altLang="en-US" sz="1800" b="1" i="0" u="none" strike="noStrike" cap="none" normalizeH="0" baseline="0" dirty="0">
                <a:ln>
                  <a:noFill/>
                </a:ln>
                <a:solidFill>
                  <a:schemeClr val="tx1"/>
                </a:solidFill>
                <a:effectLst/>
                <a:latin typeface="Arial" panose="020B0604020202020204" pitchFamily="34" charset="0"/>
              </a:rPr>
              <a:t>must</a:t>
            </a:r>
            <a:r>
              <a:rPr kumimoji="0" lang="en-US" altLang="en-US" sz="1800" b="0" i="0" u="none" strike="noStrike" cap="none" normalizeH="0" baseline="0" dirty="0">
                <a:ln>
                  <a:noFill/>
                </a:ln>
                <a:solidFill>
                  <a:schemeClr val="tx1"/>
                </a:solidFill>
                <a:effectLst/>
                <a:latin typeface="Arial" panose="020B0604020202020204" pitchFamily="34" charset="0"/>
              </a:rPr>
              <a:t> be submitted via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an online application and survey of students needs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2"/>
              </a:rPr>
              <a:t>https://www.surveymonkey.com/r/21CCLCLOI22</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a:buFont typeface="Arial" panose="020B0604020202020204" pitchFamily="34" charset="0"/>
              <a:buChar char="•"/>
            </a:pPr>
            <a:r>
              <a:rPr lang="en-US" sz="2000" b="1" dirty="0"/>
              <a:t>December 10, 2021</a:t>
            </a:r>
            <a:r>
              <a:rPr lang="en-US" sz="2000" dirty="0"/>
              <a:t> – </a:t>
            </a:r>
            <a:r>
              <a:rPr lang="en-US" sz="2000" b="1" dirty="0"/>
              <a:t>Grant applications due date</a:t>
            </a:r>
            <a:r>
              <a:rPr lang="en-US" sz="2000" dirty="0"/>
              <a:t>. </a:t>
            </a:r>
          </a:p>
          <a:p>
            <a:pPr marL="457200" lvl="1" indent="0">
              <a:buNone/>
            </a:pPr>
            <a:r>
              <a:rPr lang="en-US" sz="1600" dirty="0"/>
              <a:t>(Must be received electronically via the web portal) by 4:00 p.m. CST.</a:t>
            </a:r>
          </a:p>
          <a:p>
            <a:pPr marL="457200" lvl="1" indent="0">
              <a:buNone/>
            </a:pPr>
            <a:r>
              <a:rPr lang="en-US" sz="1600" dirty="0"/>
              <a:t>NO EXCEPTIONS. You will receive notification when your application </a:t>
            </a:r>
          </a:p>
          <a:p>
            <a:pPr marL="457200" lvl="1" indent="0">
              <a:buNone/>
            </a:pPr>
            <a:r>
              <a:rPr lang="en-US" sz="1600" dirty="0"/>
              <a:t>has been completed and submitted online.</a:t>
            </a:r>
          </a:p>
          <a:p>
            <a:pPr>
              <a:buFont typeface="Arial" panose="020B0604020202020204" pitchFamily="34" charset="0"/>
              <a:buChar char="•"/>
            </a:pPr>
            <a:r>
              <a:rPr lang="en-US" sz="2000" b="1" dirty="0"/>
              <a:t>December 2021</a:t>
            </a:r>
            <a:r>
              <a:rPr lang="en-US" sz="2000" dirty="0"/>
              <a:t> – Application Compliance Check</a:t>
            </a:r>
          </a:p>
          <a:p>
            <a:pPr>
              <a:buFont typeface="Arial" panose="020B0604020202020204" pitchFamily="34" charset="0"/>
              <a:buChar char="•"/>
            </a:pPr>
            <a:r>
              <a:rPr lang="en-US" sz="2000" b="1" dirty="0"/>
              <a:t>December  - January </a:t>
            </a:r>
            <a:r>
              <a:rPr lang="en-US" sz="2000" dirty="0"/>
              <a:t>– Grant reviewers read and score applications.</a:t>
            </a:r>
          </a:p>
          <a:p>
            <a:pPr>
              <a:buFont typeface="Arial" panose="020B0604020202020204" pitchFamily="34" charset="0"/>
              <a:buChar char="•"/>
            </a:pPr>
            <a:r>
              <a:rPr lang="en-US" sz="2000" b="1" dirty="0"/>
              <a:t>January 2022</a:t>
            </a:r>
            <a:r>
              <a:rPr lang="en-US" sz="2000" dirty="0"/>
              <a:t> – Grant reviewers conference </a:t>
            </a:r>
          </a:p>
          <a:p>
            <a:pPr>
              <a:buFont typeface="Arial" panose="020B0604020202020204" pitchFamily="34" charset="0"/>
              <a:buChar char="•"/>
            </a:pPr>
            <a:r>
              <a:rPr lang="en-US" sz="2000" b="1" dirty="0"/>
              <a:t>March – April 2022</a:t>
            </a:r>
            <a:r>
              <a:rPr lang="en-US" sz="2000" dirty="0"/>
              <a:t> – Grant awards announced.</a:t>
            </a:r>
          </a:p>
          <a:p>
            <a:pPr>
              <a:buFont typeface="Arial" panose="020B0604020202020204" pitchFamily="34" charset="0"/>
              <a:buChar char="•"/>
            </a:pPr>
            <a:r>
              <a:rPr lang="en-US" sz="2000" b="1" dirty="0"/>
              <a:t>April – June 2022</a:t>
            </a:r>
            <a:r>
              <a:rPr lang="en-US" sz="2000" dirty="0"/>
              <a:t> – Grant contracts finalized.</a:t>
            </a:r>
          </a:p>
          <a:p>
            <a:pPr>
              <a:buFont typeface="Arial" panose="020B0604020202020204" pitchFamily="34" charset="0"/>
              <a:buChar char="•"/>
            </a:pPr>
            <a:r>
              <a:rPr lang="en-US" sz="2000" b="1" dirty="0"/>
              <a:t>July 1, 2022</a:t>
            </a:r>
            <a:r>
              <a:rPr lang="en-US" sz="2000" dirty="0"/>
              <a:t> – Program implementation may begin with summer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itle 1">
            <a:extLst>
              <a:ext uri="{FF2B5EF4-FFF2-40B4-BE49-F238E27FC236}">
                <a16:creationId xmlns:a16="http://schemas.microsoft.com/office/drawing/2014/main" id="{EA6F9A40-2E18-4D2A-8799-4568FCBBD5B8}"/>
              </a:ext>
            </a:extLst>
          </p:cNvPr>
          <p:cNvSpPr>
            <a:spLocks noGrp="1"/>
          </p:cNvSpPr>
          <p:nvPr>
            <p:ph type="title"/>
          </p:nvPr>
        </p:nvSpPr>
        <p:spPr>
          <a:xfrm>
            <a:off x="628650" y="-85979"/>
            <a:ext cx="7886700" cy="1325563"/>
          </a:xfrm>
        </p:spPr>
        <p:txBody>
          <a:bodyPr/>
          <a:lstStyle/>
          <a:p>
            <a:r>
              <a:rPr lang="en-US" b="1" dirty="0">
                <a:solidFill>
                  <a:srgbClr val="FF0000"/>
                </a:solidFill>
                <a:effectLst>
                  <a:outerShdw blurRad="38100" dist="38100" dir="2700000" algn="tl">
                    <a:srgbClr val="000000">
                      <a:alpha val="43137"/>
                    </a:srgbClr>
                  </a:outerShdw>
                </a:effectLst>
              </a:rPr>
              <a:t>GRANT TIMELINE</a:t>
            </a:r>
            <a:r>
              <a:rPr lang="en-US" dirty="0">
                <a:solidFill>
                  <a:srgbClr val="FF0000"/>
                </a:solidFill>
              </a:rPr>
              <a:t>:</a:t>
            </a:r>
          </a:p>
        </p:txBody>
      </p:sp>
    </p:spTree>
    <p:extLst>
      <p:ext uri="{BB962C8B-B14F-4D97-AF65-F5344CB8AC3E}">
        <p14:creationId xmlns:p14="http://schemas.microsoft.com/office/powerpoint/2010/main" val="2014948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75360" y="420864"/>
            <a:ext cx="7351776" cy="4992384"/>
          </a:xfrm>
        </p:spPr>
        <p:txBody>
          <a:bodyPr>
            <a:normAutofit fontScale="92500" lnSpcReduction="20000"/>
          </a:bodyPr>
          <a:lstStyle/>
          <a:p>
            <a:pPr marL="0" indent="0">
              <a:buNone/>
            </a:pPr>
            <a:r>
              <a:rPr lang="en-US" sz="1800" b="1" u="sng" cap="small" dirty="0">
                <a:solidFill>
                  <a:schemeClr val="tx2"/>
                </a:solidFill>
              </a:rPr>
              <a:t> </a:t>
            </a:r>
            <a:r>
              <a:rPr lang="en-US" b="1" u="sng" cap="small" dirty="0">
                <a:solidFill>
                  <a:schemeClr val="tx2"/>
                </a:solidFill>
              </a:rPr>
              <a:t>Application Deadline:</a:t>
            </a:r>
            <a:r>
              <a:rPr lang="en-US" b="1" u="sng" dirty="0">
                <a:solidFill>
                  <a:schemeClr val="tx2"/>
                </a:solidFill>
              </a:rPr>
              <a:t> </a:t>
            </a:r>
          </a:p>
          <a:p>
            <a:r>
              <a:rPr lang="en-US" b="1" dirty="0"/>
              <a:t>FRIDAY, DECEMBER 10, 2021; </a:t>
            </a:r>
            <a:r>
              <a:rPr lang="en-US" b="1" dirty="0">
                <a:solidFill>
                  <a:srgbClr val="FF0000"/>
                </a:solidFill>
              </a:rPr>
              <a:t>4:00</a:t>
            </a:r>
            <a:r>
              <a:rPr lang="en-US" b="1" dirty="0"/>
              <a:t> PM </a:t>
            </a:r>
            <a:r>
              <a:rPr lang="en-US" b="1" dirty="0">
                <a:solidFill>
                  <a:srgbClr val="FF0000"/>
                </a:solidFill>
              </a:rPr>
              <a:t>CST</a:t>
            </a:r>
          </a:p>
          <a:p>
            <a:endParaRPr lang="en-US" sz="1800" b="1" dirty="0">
              <a:solidFill>
                <a:srgbClr val="FF0000"/>
              </a:solidFill>
              <a:effectLst/>
              <a:latin typeface="Arial" panose="020B0604020202020204" pitchFamily="34" charset="0"/>
            </a:endParaRPr>
          </a:p>
          <a:p>
            <a:r>
              <a:rPr lang="en-US" sz="2200" dirty="0">
                <a:effectLst/>
                <a:latin typeface="Arial" panose="020B0604020202020204" pitchFamily="34" charset="0"/>
              </a:rPr>
              <a:t>TOTAL FUNDS AVAILABLE  FY2012     $5,714,877.00</a:t>
            </a:r>
            <a:endParaRPr lang="en-US" sz="2200" b="1" dirty="0">
              <a:solidFill>
                <a:srgbClr val="FF0000"/>
              </a:solidFill>
            </a:endParaRPr>
          </a:p>
          <a:p>
            <a:r>
              <a:rPr lang="en-US" sz="2200" dirty="0"/>
              <a:t>TOTAL FUNDS AVAILABLE  FY2013     $</a:t>
            </a:r>
            <a:r>
              <a:rPr lang="en-US" sz="2200" dirty="0">
                <a:effectLst/>
                <a:latin typeface="Arial" panose="020B0604020202020204" pitchFamily="34" charset="0"/>
              </a:rPr>
              <a:t>5,658.446.00 </a:t>
            </a:r>
            <a:endParaRPr lang="en-US" sz="2200" dirty="0"/>
          </a:p>
          <a:p>
            <a:r>
              <a:rPr lang="en-US" sz="2200" dirty="0"/>
              <a:t>TOTAL FUNDS AVAILABLE  FY2014:    $6,029,497.00</a:t>
            </a:r>
          </a:p>
          <a:p>
            <a:r>
              <a:rPr lang="en-US" sz="2200" dirty="0"/>
              <a:t>TOTAL FUNDS AVAILABLE  FY2015:    $6,681,550.45</a:t>
            </a:r>
          </a:p>
          <a:p>
            <a:r>
              <a:rPr lang="en-US" sz="2200" dirty="0"/>
              <a:t>TOTAL FUNDS AVAILABLE  FY2016:    $6,243,557.70 </a:t>
            </a:r>
          </a:p>
          <a:p>
            <a:r>
              <a:rPr lang="en-US" sz="2200" dirty="0"/>
              <a:t>TOTAL FUNDS AVAILABLE  FY2017:</a:t>
            </a:r>
            <a:r>
              <a:rPr lang="en-US" sz="2200" dirty="0">
                <a:solidFill>
                  <a:srgbClr val="FF0000"/>
                </a:solidFill>
              </a:rPr>
              <a:t>    </a:t>
            </a:r>
            <a:r>
              <a:rPr lang="en-US" sz="2200" dirty="0"/>
              <a:t>$6,805,627.00</a:t>
            </a:r>
          </a:p>
          <a:p>
            <a:r>
              <a:rPr lang="en-US" sz="2200" dirty="0"/>
              <a:t>TOTAL FUNDS AVAILABLE  FY2018:    $6,825,160.00 </a:t>
            </a:r>
          </a:p>
          <a:p>
            <a:r>
              <a:rPr lang="en-US" sz="2200" dirty="0"/>
              <a:t>TOTAL FUNDS AVAILABLE  FY2019</a:t>
            </a:r>
            <a:r>
              <a:rPr lang="en-US" sz="2200" dirty="0">
                <a:solidFill>
                  <a:srgbClr val="FF0000"/>
                </a:solidFill>
              </a:rPr>
              <a:t>:</a:t>
            </a:r>
            <a:r>
              <a:rPr lang="en-US" sz="2200" dirty="0"/>
              <a:t>    $6,789,541.26</a:t>
            </a:r>
          </a:p>
          <a:p>
            <a:r>
              <a:rPr lang="en-US" sz="2200" dirty="0"/>
              <a:t>TOTAL FUNDS AVAILABLE  FY2020     $6,780,000.39 </a:t>
            </a:r>
          </a:p>
          <a:p>
            <a:r>
              <a:rPr lang="en-US" sz="2200" dirty="0"/>
              <a:t>TOTAL FUNDS AVAILABLE  FY2021    </a:t>
            </a:r>
            <a:r>
              <a:rPr lang="en-US" sz="1900" dirty="0"/>
              <a:t> </a:t>
            </a:r>
            <a:r>
              <a:rPr lang="en-US" sz="2600" dirty="0"/>
              <a:t>$</a:t>
            </a:r>
            <a:r>
              <a:rPr lang="en-US" sz="2200" dirty="0">
                <a:latin typeface="Arial" panose="020B0604020202020204" pitchFamily="34" charset="0"/>
                <a:ea typeface="Calibri" panose="020F0502020204030204" pitchFamily="34" charset="0"/>
              </a:rPr>
              <a:t>5,581,239.69 </a:t>
            </a:r>
          </a:p>
          <a:p>
            <a:r>
              <a:rPr lang="en-US" sz="2200" b="1" dirty="0">
                <a:solidFill>
                  <a:srgbClr val="FF0000"/>
                </a:solidFill>
                <a:latin typeface="Arial" panose="020B0604020202020204" pitchFamily="34" charset="0"/>
              </a:rPr>
              <a:t>TOTAL FUNDS AVAILABILE FY2022   </a:t>
            </a:r>
            <a:r>
              <a:rPr lang="en-US" sz="3000" b="1" dirty="0">
                <a:solidFill>
                  <a:srgbClr val="FF0000"/>
                </a:solidFill>
                <a:latin typeface="Arial" panose="020B0604020202020204" pitchFamily="34" charset="0"/>
              </a:rPr>
              <a:t>$</a:t>
            </a:r>
            <a:r>
              <a:rPr lang="en-US" sz="2600" b="1" dirty="0">
                <a:solidFill>
                  <a:srgbClr val="FF0000"/>
                </a:solidFill>
                <a:effectLst/>
                <a:latin typeface="Arial" panose="020B0604020202020204" pitchFamily="34" charset="0"/>
              </a:rPr>
              <a:t>7,092,382.74</a:t>
            </a:r>
            <a:endParaRPr lang="en-US" sz="2200" b="1" dirty="0">
              <a:solidFill>
                <a:srgbClr val="FF0000"/>
              </a:solidFill>
            </a:endParaRPr>
          </a:p>
        </p:txBody>
      </p:sp>
      <p:sp>
        <p:nvSpPr>
          <p:cNvPr id="6" name="TextBox 5">
            <a:extLst>
              <a:ext uri="{FF2B5EF4-FFF2-40B4-BE49-F238E27FC236}">
                <a16:creationId xmlns:a16="http://schemas.microsoft.com/office/drawing/2014/main" id="{5A14352A-EEF8-4B7A-82A6-CCCF3E6C3C56}"/>
              </a:ext>
            </a:extLst>
          </p:cNvPr>
          <p:cNvSpPr txBox="1"/>
          <p:nvPr/>
        </p:nvSpPr>
        <p:spPr>
          <a:xfrm>
            <a:off x="1865376" y="5657088"/>
            <a:ext cx="6108192" cy="461665"/>
          </a:xfrm>
          <a:prstGeom prst="rect">
            <a:avLst/>
          </a:prstGeom>
          <a:noFill/>
        </p:spPr>
        <p:txBody>
          <a:bodyPr wrap="square" rtlCol="0">
            <a:spAutoFit/>
          </a:bodyPr>
          <a:lstStyle/>
          <a:p>
            <a:r>
              <a:rPr lang="en-US" sz="2400" b="1" dirty="0"/>
              <a:t>$64,543,433 total funding since 2011</a:t>
            </a:r>
          </a:p>
        </p:txBody>
      </p:sp>
    </p:spTree>
    <p:extLst>
      <p:ext uri="{BB962C8B-B14F-4D97-AF65-F5344CB8AC3E}">
        <p14:creationId xmlns:p14="http://schemas.microsoft.com/office/powerpoint/2010/main" val="666634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985" y="65978"/>
            <a:ext cx="7886700" cy="994172"/>
          </a:xfrm>
        </p:spPr>
        <p:txBody>
          <a:bodyPr>
            <a:normAutofit fontScale="90000"/>
          </a:bodyPr>
          <a:lstStyle/>
          <a:p>
            <a:r>
              <a:rPr lang="en-US" dirty="0">
                <a:effectLst>
                  <a:outerShdw blurRad="38100" dist="38100" dir="2700000" algn="tl">
                    <a:srgbClr val="000000">
                      <a:alpha val="43137"/>
                    </a:srgbClr>
                  </a:outerShdw>
                </a:effectLst>
              </a:rPr>
              <a:t>Iowa Dept of Education website</a:t>
            </a:r>
          </a:p>
        </p:txBody>
      </p:sp>
      <p:pic>
        <p:nvPicPr>
          <p:cNvPr id="4098" name="Picture 2"/>
          <p:cNvPicPr>
            <a:picLocks noChangeAspect="1" noChangeArrowheads="1"/>
          </p:cNvPicPr>
          <p:nvPr/>
        </p:nvPicPr>
        <p:blipFill>
          <a:blip r:embed="rId2"/>
          <a:srcRect/>
          <a:stretch>
            <a:fillRect/>
          </a:stretch>
        </p:blipFill>
        <p:spPr bwMode="auto">
          <a:xfrm>
            <a:off x="888493" y="1060150"/>
            <a:ext cx="5141409" cy="3410395"/>
          </a:xfrm>
          <a:prstGeom prst="rect">
            <a:avLst/>
          </a:prstGeom>
          <a:noFill/>
          <a:ln w="9525">
            <a:solidFill>
              <a:schemeClr val="accent2"/>
            </a:solidFill>
            <a:miter lim="800000"/>
            <a:headEnd/>
            <a:tailEnd/>
          </a:ln>
        </p:spPr>
      </p:pic>
      <p:sp>
        <p:nvSpPr>
          <p:cNvPr id="4" name="Rectangle 3"/>
          <p:cNvSpPr/>
          <p:nvPr/>
        </p:nvSpPr>
        <p:spPr>
          <a:xfrm>
            <a:off x="268225" y="5231057"/>
            <a:ext cx="8109460" cy="692497"/>
          </a:xfrm>
          <a:prstGeom prst="rect">
            <a:avLst/>
          </a:prstGeom>
          <a:noFill/>
        </p:spPr>
        <p:txBody>
          <a:bodyPr wrap="squar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50" b="1" spc="38" dirty="0">
                <a:ln w="11430"/>
                <a:effectLst>
                  <a:outerShdw blurRad="76200" dist="50800" dir="5400000" algn="tl" rotWithShape="0">
                    <a:srgbClr val="000000">
                      <a:alpha val="65000"/>
                    </a:srgbClr>
                  </a:outerShdw>
                </a:effectLst>
              </a:rPr>
              <a:t>URL: www.educateiowa.gov</a:t>
            </a:r>
          </a:p>
        </p:txBody>
      </p:sp>
      <p:pic>
        <p:nvPicPr>
          <p:cNvPr id="5" name="Picture 4">
            <a:extLst>
              <a:ext uri="{FF2B5EF4-FFF2-40B4-BE49-F238E27FC236}">
                <a16:creationId xmlns:a16="http://schemas.microsoft.com/office/drawing/2014/main" id="{593ACA8F-5FD2-4C18-8713-0BDFEAF009EF}"/>
              </a:ext>
            </a:extLst>
          </p:cNvPr>
          <p:cNvPicPr>
            <a:picLocks noChangeAspect="1"/>
          </p:cNvPicPr>
          <p:nvPr/>
        </p:nvPicPr>
        <p:blipFill>
          <a:blip r:embed="rId3"/>
          <a:stretch>
            <a:fillRect/>
          </a:stretch>
        </p:blipFill>
        <p:spPr>
          <a:xfrm>
            <a:off x="6299536" y="1129518"/>
            <a:ext cx="2647678" cy="2327910"/>
          </a:xfrm>
          <a:prstGeom prst="rect">
            <a:avLst/>
          </a:prstGeom>
        </p:spPr>
      </p:pic>
      <p:sp>
        <p:nvSpPr>
          <p:cNvPr id="6" name="TextBox 5">
            <a:extLst>
              <a:ext uri="{FF2B5EF4-FFF2-40B4-BE49-F238E27FC236}">
                <a16:creationId xmlns:a16="http://schemas.microsoft.com/office/drawing/2014/main" id="{9372FC53-2C99-453D-A985-7DA470FD6464}"/>
              </a:ext>
            </a:extLst>
          </p:cNvPr>
          <p:cNvSpPr txBox="1"/>
          <p:nvPr/>
        </p:nvSpPr>
        <p:spPr>
          <a:xfrm>
            <a:off x="6427410" y="3551180"/>
            <a:ext cx="2551856" cy="646331"/>
          </a:xfrm>
          <a:prstGeom prst="rect">
            <a:avLst/>
          </a:prstGeom>
          <a:noFill/>
        </p:spPr>
        <p:txBody>
          <a:bodyPr wrap="square" rtlCol="0">
            <a:spAutoFit/>
          </a:bodyPr>
          <a:lstStyle/>
          <a:p>
            <a:r>
              <a:rPr lang="en-US" dirty="0"/>
              <a:t>How to find the 21</a:t>
            </a:r>
            <a:r>
              <a:rPr lang="en-US" baseline="30000" dirty="0"/>
              <a:t>st</a:t>
            </a:r>
            <a:r>
              <a:rPr lang="en-US" dirty="0"/>
              <a:t> CCLC website…</a:t>
            </a:r>
          </a:p>
        </p:txBody>
      </p:sp>
      <p:sp>
        <p:nvSpPr>
          <p:cNvPr id="7" name="TextBox 6">
            <a:extLst>
              <a:ext uri="{FF2B5EF4-FFF2-40B4-BE49-F238E27FC236}">
                <a16:creationId xmlns:a16="http://schemas.microsoft.com/office/drawing/2014/main" id="{0968BF63-B7AA-4280-A96A-4BF814174D37}"/>
              </a:ext>
            </a:extLst>
          </p:cNvPr>
          <p:cNvSpPr txBox="1"/>
          <p:nvPr/>
        </p:nvSpPr>
        <p:spPr>
          <a:xfrm>
            <a:off x="888493" y="4767072"/>
            <a:ext cx="5411043" cy="365760"/>
          </a:xfrm>
          <a:prstGeom prst="rect">
            <a:avLst/>
          </a:prstGeom>
          <a:noFill/>
        </p:spPr>
        <p:txBody>
          <a:bodyPr wrap="square" rtlCol="0">
            <a:spAutoFit/>
          </a:bodyPr>
          <a:lstStyle/>
          <a:p>
            <a:r>
              <a:rPr lang="en-US" dirty="0"/>
              <a:t>Type the URL in your web browser</a:t>
            </a:r>
          </a:p>
        </p:txBody>
      </p:sp>
    </p:spTree>
    <p:extLst>
      <p:ext uri="{BB962C8B-B14F-4D97-AF65-F5344CB8AC3E}">
        <p14:creationId xmlns:p14="http://schemas.microsoft.com/office/powerpoint/2010/main" val="116811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5803"/>
            <a:ext cx="7886700" cy="994172"/>
          </a:xfrm>
        </p:spPr>
        <p:txBody>
          <a:bodyPr>
            <a:normAutofit fontScale="90000"/>
          </a:bodyPr>
          <a:lstStyle/>
          <a:p>
            <a:r>
              <a:rPr lang="en-US" dirty="0">
                <a:effectLst>
                  <a:outerShdw blurRad="38100" dist="38100" dir="2700000" algn="tl">
                    <a:srgbClr val="000000">
                      <a:alpha val="43137"/>
                    </a:srgbClr>
                  </a:outerShdw>
                </a:effectLst>
              </a:rPr>
              <a:t>How to find 21</a:t>
            </a:r>
            <a:r>
              <a:rPr lang="en-US" baseline="30000" dirty="0">
                <a:effectLst>
                  <a:outerShdw blurRad="38100" dist="38100" dir="2700000" algn="tl">
                    <a:srgbClr val="000000">
                      <a:alpha val="43137"/>
                    </a:srgbClr>
                  </a:outerShdw>
                </a:effectLst>
              </a:rPr>
              <a:t>st</a:t>
            </a:r>
            <a:r>
              <a:rPr lang="en-US" dirty="0">
                <a:effectLst>
                  <a:outerShdw blurRad="38100" dist="38100" dir="2700000" algn="tl">
                    <a:srgbClr val="000000">
                      <a:alpha val="43137"/>
                    </a:srgbClr>
                  </a:outerShdw>
                </a:effectLst>
              </a:rPr>
              <a:t> CCLC on the IDOE web site..</a:t>
            </a:r>
          </a:p>
        </p:txBody>
      </p:sp>
      <p:pic>
        <p:nvPicPr>
          <p:cNvPr id="5122" name="Picture 2"/>
          <p:cNvPicPr>
            <a:picLocks noChangeAspect="1" noChangeArrowheads="1"/>
          </p:cNvPicPr>
          <p:nvPr/>
        </p:nvPicPr>
        <p:blipFill>
          <a:blip r:embed="rId2"/>
          <a:srcRect/>
          <a:stretch>
            <a:fillRect/>
          </a:stretch>
        </p:blipFill>
        <p:spPr bwMode="auto">
          <a:xfrm>
            <a:off x="628649" y="1622165"/>
            <a:ext cx="7328253" cy="4901488"/>
          </a:xfrm>
          <a:prstGeom prst="rect">
            <a:avLst/>
          </a:prstGeom>
          <a:noFill/>
          <a:ln w="9525">
            <a:noFill/>
            <a:miter lim="800000"/>
            <a:headEnd/>
            <a:tailEnd/>
          </a:ln>
        </p:spPr>
      </p:pic>
      <p:pic>
        <p:nvPicPr>
          <p:cNvPr id="7" name="Picture 6">
            <a:extLst>
              <a:ext uri="{FF2B5EF4-FFF2-40B4-BE49-F238E27FC236}">
                <a16:creationId xmlns:a16="http://schemas.microsoft.com/office/drawing/2014/main" id="{17318A9C-9894-48B1-A283-38CBB399EB64}"/>
              </a:ext>
            </a:extLst>
          </p:cNvPr>
          <p:cNvPicPr>
            <a:picLocks noChangeAspect="1"/>
          </p:cNvPicPr>
          <p:nvPr/>
        </p:nvPicPr>
        <p:blipFill>
          <a:blip r:embed="rId3"/>
          <a:stretch>
            <a:fillRect/>
          </a:stretch>
        </p:blipFill>
        <p:spPr>
          <a:xfrm>
            <a:off x="543304" y="3628779"/>
            <a:ext cx="8346517" cy="2983418"/>
          </a:xfrm>
          <a:prstGeom prst="rect">
            <a:avLst/>
          </a:prstGeom>
        </p:spPr>
      </p:pic>
      <p:sp>
        <p:nvSpPr>
          <p:cNvPr id="10" name="Left Arrow 9"/>
          <p:cNvSpPr/>
          <p:nvPr/>
        </p:nvSpPr>
        <p:spPr>
          <a:xfrm>
            <a:off x="5189223" y="5446945"/>
            <a:ext cx="3118908" cy="112098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3-Select 21</a:t>
            </a:r>
            <a:r>
              <a:rPr lang="en-US" sz="1350" baseline="30000" dirty="0"/>
              <a:t>st</a:t>
            </a:r>
            <a:r>
              <a:rPr lang="en-US" sz="1350" dirty="0"/>
              <a:t> Century Learning Centers</a:t>
            </a:r>
          </a:p>
        </p:txBody>
      </p:sp>
      <p:sp>
        <p:nvSpPr>
          <p:cNvPr id="11" name="Rectangle 10">
            <a:extLst>
              <a:ext uri="{FF2B5EF4-FFF2-40B4-BE49-F238E27FC236}">
                <a16:creationId xmlns:a16="http://schemas.microsoft.com/office/drawing/2014/main" id="{C04640FB-0E8D-4D5F-91FD-D347375EFE25}"/>
              </a:ext>
            </a:extLst>
          </p:cNvPr>
          <p:cNvSpPr/>
          <p:nvPr/>
        </p:nvSpPr>
        <p:spPr>
          <a:xfrm>
            <a:off x="877824" y="5718048"/>
            <a:ext cx="4311399" cy="5608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1665636" y="4271037"/>
            <a:ext cx="2051891" cy="887408"/>
          </a:xfrm>
          <a:prstGeom prst="leftArrow">
            <a:avLst>
              <a:gd name="adj1" fmla="val 64007"/>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2-Click on 2</a:t>
            </a:r>
          </a:p>
        </p:txBody>
      </p:sp>
      <p:sp>
        <p:nvSpPr>
          <p:cNvPr id="12" name="Rectangle 11">
            <a:extLst>
              <a:ext uri="{FF2B5EF4-FFF2-40B4-BE49-F238E27FC236}">
                <a16:creationId xmlns:a16="http://schemas.microsoft.com/office/drawing/2014/main" id="{62CD2E19-8A87-4FBD-87B8-4CC6591ED3B2}"/>
              </a:ext>
            </a:extLst>
          </p:cNvPr>
          <p:cNvSpPr/>
          <p:nvPr/>
        </p:nvSpPr>
        <p:spPr>
          <a:xfrm>
            <a:off x="1187098" y="4425696"/>
            <a:ext cx="342946" cy="3535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2850957" y="3066354"/>
            <a:ext cx="2866872" cy="118618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1-Click on A-Z Index</a:t>
            </a:r>
          </a:p>
        </p:txBody>
      </p:sp>
    </p:spTree>
    <p:extLst>
      <p:ext uri="{BB962C8B-B14F-4D97-AF65-F5344CB8AC3E}">
        <p14:creationId xmlns:p14="http://schemas.microsoft.com/office/powerpoint/2010/main" val="76270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E477-F94F-4453-835A-4A39831A9AD7}"/>
              </a:ext>
            </a:extLst>
          </p:cNvPr>
          <p:cNvSpPr>
            <a:spLocks noGrp="1"/>
          </p:cNvSpPr>
          <p:nvPr>
            <p:ph type="title"/>
          </p:nvPr>
        </p:nvSpPr>
        <p:spPr/>
        <p:txBody>
          <a:bodyPr/>
          <a:lstStyle/>
          <a:p>
            <a:r>
              <a:rPr lang="en-US" dirty="0"/>
              <a:t>The 21</a:t>
            </a:r>
            <a:r>
              <a:rPr lang="en-US" baseline="30000" dirty="0"/>
              <a:t>st</a:t>
            </a:r>
            <a:r>
              <a:rPr lang="en-US" dirty="0"/>
              <a:t> CCLC webpage</a:t>
            </a:r>
          </a:p>
        </p:txBody>
      </p:sp>
      <p:pic>
        <p:nvPicPr>
          <p:cNvPr id="4" name="Picture 3">
            <a:extLst>
              <a:ext uri="{FF2B5EF4-FFF2-40B4-BE49-F238E27FC236}">
                <a16:creationId xmlns:a16="http://schemas.microsoft.com/office/drawing/2014/main" id="{4F64C2BB-5CFD-40FB-9BCA-402DF3F68E5B}"/>
              </a:ext>
            </a:extLst>
          </p:cNvPr>
          <p:cNvPicPr>
            <a:picLocks noChangeAspect="1"/>
          </p:cNvPicPr>
          <p:nvPr/>
        </p:nvPicPr>
        <p:blipFill>
          <a:blip r:embed="rId2"/>
          <a:stretch>
            <a:fillRect/>
          </a:stretch>
        </p:blipFill>
        <p:spPr>
          <a:xfrm>
            <a:off x="138112" y="1624012"/>
            <a:ext cx="8867775" cy="3609975"/>
          </a:xfrm>
          <a:prstGeom prst="rect">
            <a:avLst/>
          </a:prstGeom>
        </p:spPr>
      </p:pic>
      <p:pic>
        <p:nvPicPr>
          <p:cNvPr id="5" name="Picture 4">
            <a:extLst>
              <a:ext uri="{FF2B5EF4-FFF2-40B4-BE49-F238E27FC236}">
                <a16:creationId xmlns:a16="http://schemas.microsoft.com/office/drawing/2014/main" id="{35E13F99-5B31-4B5F-AC12-6A92A8474C98}"/>
              </a:ext>
            </a:extLst>
          </p:cNvPr>
          <p:cNvPicPr>
            <a:picLocks noChangeAspect="1"/>
          </p:cNvPicPr>
          <p:nvPr/>
        </p:nvPicPr>
        <p:blipFill>
          <a:blip r:embed="rId3"/>
          <a:stretch>
            <a:fillRect/>
          </a:stretch>
        </p:blipFill>
        <p:spPr>
          <a:xfrm>
            <a:off x="253341" y="5866424"/>
            <a:ext cx="7298131" cy="626449"/>
          </a:xfrm>
          <a:prstGeom prst="rect">
            <a:avLst/>
          </a:prstGeom>
        </p:spPr>
      </p:pic>
      <p:sp>
        <p:nvSpPr>
          <p:cNvPr id="6" name="Rectangle 5">
            <a:extLst>
              <a:ext uri="{FF2B5EF4-FFF2-40B4-BE49-F238E27FC236}">
                <a16:creationId xmlns:a16="http://schemas.microsoft.com/office/drawing/2014/main" id="{BBC68E39-240F-4B3A-AA6F-03347BE06C67}"/>
              </a:ext>
            </a:extLst>
          </p:cNvPr>
          <p:cNvSpPr/>
          <p:nvPr/>
        </p:nvSpPr>
        <p:spPr>
          <a:xfrm>
            <a:off x="5681471" y="4023360"/>
            <a:ext cx="3043999" cy="1709726"/>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rPr>
              <a:t>TIP:  </a:t>
            </a:r>
            <a:r>
              <a:rPr lang="en-US" sz="2400" b="1" dirty="0">
                <a:solidFill>
                  <a:srgbClr val="FFFF00"/>
                </a:solidFill>
                <a:effectLst>
                  <a:outerShdw blurRad="38100" dist="38100" dir="2700000" algn="tl">
                    <a:srgbClr val="000000">
                      <a:alpha val="43137"/>
                    </a:srgbClr>
                  </a:outerShdw>
                </a:effectLst>
              </a:rPr>
              <a:t>BOOKMARK</a:t>
            </a:r>
          </a:p>
          <a:p>
            <a:pPr algn="ctr"/>
            <a:r>
              <a:rPr lang="en-US" sz="2400" dirty="0">
                <a:solidFill>
                  <a:srgbClr val="FFFF00"/>
                </a:solidFill>
              </a:rPr>
              <a:t>This website for future use.</a:t>
            </a:r>
          </a:p>
        </p:txBody>
      </p:sp>
    </p:spTree>
    <p:extLst>
      <p:ext uri="{BB962C8B-B14F-4D97-AF65-F5344CB8AC3E}">
        <p14:creationId xmlns:p14="http://schemas.microsoft.com/office/powerpoint/2010/main" val="2289335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19B6-F0BE-4C7E-9FD5-A84C6BAE5C22}"/>
              </a:ext>
            </a:extLst>
          </p:cNvPr>
          <p:cNvSpPr>
            <a:spLocks noGrp="1"/>
          </p:cNvSpPr>
          <p:nvPr>
            <p:ph type="title"/>
          </p:nvPr>
        </p:nvSpPr>
        <p:spPr/>
        <p:txBody>
          <a:bodyPr/>
          <a:lstStyle/>
          <a:p>
            <a:r>
              <a:rPr lang="en-US" dirty="0"/>
              <a:t>The 2021 Application is online</a:t>
            </a:r>
          </a:p>
        </p:txBody>
      </p:sp>
      <p:pic>
        <p:nvPicPr>
          <p:cNvPr id="5" name="Content Placeholder 4">
            <a:extLst>
              <a:ext uri="{FF2B5EF4-FFF2-40B4-BE49-F238E27FC236}">
                <a16:creationId xmlns:a16="http://schemas.microsoft.com/office/drawing/2014/main" id="{56318DC2-F291-40BB-836C-517FDF636072}"/>
              </a:ext>
            </a:extLst>
          </p:cNvPr>
          <p:cNvPicPr>
            <a:picLocks noGrp="1" noChangeAspect="1"/>
          </p:cNvPicPr>
          <p:nvPr>
            <p:ph idx="1"/>
          </p:nvPr>
        </p:nvPicPr>
        <p:blipFill>
          <a:blip r:embed="rId2"/>
          <a:stretch>
            <a:fillRect/>
          </a:stretch>
        </p:blipFill>
        <p:spPr>
          <a:xfrm>
            <a:off x="288598" y="1377459"/>
            <a:ext cx="8919280" cy="4499085"/>
          </a:xfrm>
        </p:spPr>
      </p:pic>
    </p:spTree>
    <p:extLst>
      <p:ext uri="{BB962C8B-B14F-4D97-AF65-F5344CB8AC3E}">
        <p14:creationId xmlns:p14="http://schemas.microsoft.com/office/powerpoint/2010/main" val="3287474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8FA2-6511-4C91-8C51-8A12AB782798}"/>
              </a:ext>
            </a:extLst>
          </p:cNvPr>
          <p:cNvSpPr>
            <a:spLocks noGrp="1"/>
          </p:cNvSpPr>
          <p:nvPr>
            <p:ph type="title"/>
          </p:nvPr>
        </p:nvSpPr>
        <p:spPr/>
        <p:txBody>
          <a:bodyPr/>
          <a:lstStyle/>
          <a:p>
            <a:r>
              <a:rPr lang="en-US" dirty="0"/>
              <a:t>2021 Application materials</a:t>
            </a:r>
          </a:p>
        </p:txBody>
      </p:sp>
      <p:pic>
        <p:nvPicPr>
          <p:cNvPr id="5" name="Content Placeholder 4">
            <a:extLst>
              <a:ext uri="{FF2B5EF4-FFF2-40B4-BE49-F238E27FC236}">
                <a16:creationId xmlns:a16="http://schemas.microsoft.com/office/drawing/2014/main" id="{8E9FF0BC-E635-403F-9C58-BE721CBB03C3}"/>
              </a:ext>
            </a:extLst>
          </p:cNvPr>
          <p:cNvPicPr>
            <a:picLocks noGrp="1" noChangeAspect="1"/>
          </p:cNvPicPr>
          <p:nvPr>
            <p:ph idx="1"/>
          </p:nvPr>
        </p:nvPicPr>
        <p:blipFill>
          <a:blip r:embed="rId2"/>
          <a:stretch>
            <a:fillRect/>
          </a:stretch>
        </p:blipFill>
        <p:spPr>
          <a:xfrm>
            <a:off x="792480" y="1846485"/>
            <a:ext cx="7068697" cy="4030059"/>
          </a:xfrm>
        </p:spPr>
      </p:pic>
    </p:spTree>
    <p:extLst>
      <p:ext uri="{BB962C8B-B14F-4D97-AF65-F5344CB8AC3E}">
        <p14:creationId xmlns:p14="http://schemas.microsoft.com/office/powerpoint/2010/main" val="2842848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u="sng" dirty="0">
                <a:effectLst>
                  <a:outerShdw blurRad="38100" dist="38100" dir="2700000" algn="tl">
                    <a:srgbClr val="000000">
                      <a:alpha val="43137"/>
                    </a:srgbClr>
                  </a:outerShdw>
                </a:effectLst>
              </a:rPr>
              <a:t>Agenda:</a:t>
            </a:r>
          </a:p>
        </p:txBody>
      </p:sp>
      <p:sp>
        <p:nvSpPr>
          <p:cNvPr id="14339" name="Content Placeholder 2"/>
          <p:cNvSpPr>
            <a:spLocks noGrp="1"/>
          </p:cNvSpPr>
          <p:nvPr>
            <p:ph idx="1"/>
          </p:nvPr>
        </p:nvSpPr>
        <p:spPr>
          <a:xfrm>
            <a:off x="394570" y="2062596"/>
            <a:ext cx="7900792" cy="3938154"/>
          </a:xfrm>
        </p:spPr>
        <p:txBody>
          <a:bodyPr/>
          <a:lstStyle/>
          <a:p>
            <a:pPr eaLnBrk="1" hangingPunct="1"/>
            <a:r>
              <a:rPr lang="en-US" dirty="0"/>
              <a:t>Why is this a </a:t>
            </a:r>
            <a:r>
              <a:rPr lang="en-US" u="sng" dirty="0"/>
              <a:t>model</a:t>
            </a:r>
            <a:r>
              <a:rPr lang="en-US" dirty="0"/>
              <a:t> program?</a:t>
            </a:r>
          </a:p>
          <a:p>
            <a:pPr eaLnBrk="1" hangingPunct="1"/>
            <a:r>
              <a:rPr lang="en-US" dirty="0"/>
              <a:t>RFA Timeline and DE website</a:t>
            </a:r>
          </a:p>
          <a:p>
            <a:pPr eaLnBrk="1" hangingPunct="1"/>
            <a:r>
              <a:rPr lang="en-US" dirty="0"/>
              <a:t>What’s new in the RFA</a:t>
            </a:r>
          </a:p>
          <a:p>
            <a:pPr eaLnBrk="1" hangingPunct="1"/>
            <a:r>
              <a:rPr lang="en-US" dirty="0"/>
              <a:t>Community Partners/Charging Fees</a:t>
            </a:r>
          </a:p>
          <a:p>
            <a:r>
              <a:rPr lang="en-US" dirty="0"/>
              <a:t>Monitoring Tools and Risk Assessment</a:t>
            </a:r>
          </a:p>
          <a:p>
            <a:r>
              <a:rPr lang="en-US" dirty="0"/>
              <a:t>Grant Fraud/Finance/Data Reporting</a:t>
            </a:r>
          </a:p>
          <a:p>
            <a:pPr eaLnBrk="1" hangingPunct="1"/>
            <a:r>
              <a:rPr lang="en-US" dirty="0"/>
              <a:t>Application Tips</a:t>
            </a:r>
          </a:p>
          <a:p>
            <a:r>
              <a:rPr lang="en-US" dirty="0"/>
              <a:t>What is expected and required of you?</a:t>
            </a:r>
          </a:p>
        </p:txBody>
      </p:sp>
      <p:pic>
        <p:nvPicPr>
          <p:cNvPr id="20482" name="Picture 2" descr="http://ts4.mm.bing.net/images/thumbnail.aspx?q=4705777363059199&amp;id=4c6b9551a68516192b3a88b9e3feda7f"/>
          <p:cNvPicPr>
            <a:picLocks noChangeAspect="1" noChangeArrowheads="1"/>
          </p:cNvPicPr>
          <p:nvPr/>
        </p:nvPicPr>
        <p:blipFill>
          <a:blip r:embed="rId2"/>
          <a:srcRect/>
          <a:stretch>
            <a:fillRect/>
          </a:stretch>
        </p:blipFill>
        <p:spPr bwMode="auto">
          <a:xfrm>
            <a:off x="6425184" y="189349"/>
            <a:ext cx="2513516" cy="2466389"/>
          </a:xfrm>
          <a:prstGeom prst="rect">
            <a:avLst/>
          </a:prstGeom>
          <a:noFill/>
        </p:spPr>
      </p:pic>
    </p:spTree>
    <p:extLst>
      <p:ext uri="{BB962C8B-B14F-4D97-AF65-F5344CB8AC3E}">
        <p14:creationId xmlns:p14="http://schemas.microsoft.com/office/powerpoint/2010/main" val="29915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3036-6078-41A0-AC6C-001384A3B05A}"/>
              </a:ext>
            </a:extLst>
          </p:cNvPr>
          <p:cNvSpPr>
            <a:spLocks noGrp="1"/>
          </p:cNvSpPr>
          <p:nvPr>
            <p:ph type="title"/>
          </p:nvPr>
        </p:nvSpPr>
        <p:spPr/>
        <p:txBody>
          <a:bodyPr/>
          <a:lstStyle/>
          <a:p>
            <a:r>
              <a:rPr lang="en-US" dirty="0"/>
              <a:t>2021 Application materials</a:t>
            </a:r>
          </a:p>
        </p:txBody>
      </p:sp>
      <p:pic>
        <p:nvPicPr>
          <p:cNvPr id="9" name="Content Placeholder 8">
            <a:extLst>
              <a:ext uri="{FF2B5EF4-FFF2-40B4-BE49-F238E27FC236}">
                <a16:creationId xmlns:a16="http://schemas.microsoft.com/office/drawing/2014/main" id="{03265D1F-E38A-42BE-8E1A-5B494D05F7A2}"/>
              </a:ext>
            </a:extLst>
          </p:cNvPr>
          <p:cNvPicPr>
            <a:picLocks noGrp="1" noChangeAspect="1"/>
          </p:cNvPicPr>
          <p:nvPr>
            <p:ph idx="1"/>
          </p:nvPr>
        </p:nvPicPr>
        <p:blipFill>
          <a:blip r:embed="rId2"/>
          <a:stretch>
            <a:fillRect/>
          </a:stretch>
        </p:blipFill>
        <p:spPr>
          <a:xfrm>
            <a:off x="421517" y="1508632"/>
            <a:ext cx="7919015" cy="4672711"/>
          </a:xfrm>
        </p:spPr>
      </p:pic>
    </p:spTree>
    <p:extLst>
      <p:ext uri="{BB962C8B-B14F-4D97-AF65-F5344CB8AC3E}">
        <p14:creationId xmlns:p14="http://schemas.microsoft.com/office/powerpoint/2010/main" val="1910630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1D5BAE-B6FC-4F9B-B3CC-4208EABD0AAD}"/>
              </a:ext>
            </a:extLst>
          </p:cNvPr>
          <p:cNvPicPr>
            <a:picLocks noChangeAspect="1"/>
          </p:cNvPicPr>
          <p:nvPr/>
        </p:nvPicPr>
        <p:blipFill>
          <a:blip r:embed="rId2"/>
          <a:stretch>
            <a:fillRect/>
          </a:stretch>
        </p:blipFill>
        <p:spPr>
          <a:xfrm>
            <a:off x="573214" y="155828"/>
            <a:ext cx="7848088" cy="6488811"/>
          </a:xfrm>
          <a:prstGeom prst="rect">
            <a:avLst/>
          </a:prstGeom>
        </p:spPr>
      </p:pic>
    </p:spTree>
    <p:extLst>
      <p:ext uri="{BB962C8B-B14F-4D97-AF65-F5344CB8AC3E}">
        <p14:creationId xmlns:p14="http://schemas.microsoft.com/office/powerpoint/2010/main" val="2604607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86C0-9DDB-4EE0-919E-D257DCDCDBE5}"/>
              </a:ext>
            </a:extLst>
          </p:cNvPr>
          <p:cNvSpPr>
            <a:spLocks noGrp="1"/>
          </p:cNvSpPr>
          <p:nvPr>
            <p:ph type="title"/>
          </p:nvPr>
        </p:nvSpPr>
        <p:spPr>
          <a:xfrm>
            <a:off x="482346" y="3281600"/>
            <a:ext cx="7886700" cy="1325563"/>
          </a:xfrm>
        </p:spPr>
        <p:txBody>
          <a:bodyPr>
            <a:normAutofit fontScale="90000"/>
          </a:bodyPr>
          <a:lstStyle/>
          <a:p>
            <a:r>
              <a:rPr lang="en-US" dirty="0"/>
              <a:t>Electronic copy not required</a:t>
            </a:r>
            <a:br>
              <a:rPr lang="en-US" dirty="0"/>
            </a:br>
            <a:r>
              <a:rPr lang="en-US" dirty="0"/>
              <a:t>Hard copy not required</a:t>
            </a:r>
            <a:br>
              <a:rPr lang="en-US" dirty="0"/>
            </a:br>
            <a:r>
              <a:rPr lang="en-US" dirty="0"/>
              <a:t>The Online Application will generate a final PDF of your application</a:t>
            </a:r>
            <a:br>
              <a:rPr lang="en-US" dirty="0"/>
            </a:br>
            <a:br>
              <a:rPr lang="en-US" dirty="0"/>
            </a:br>
            <a:r>
              <a:rPr lang="en-US" dirty="0"/>
              <a:t>More BONUS POINTS available</a:t>
            </a:r>
            <a:br>
              <a:rPr lang="en-US" dirty="0"/>
            </a:br>
            <a:r>
              <a:rPr lang="en-US" dirty="0"/>
              <a:t>Additional statute clarifications</a:t>
            </a:r>
            <a:br>
              <a:rPr lang="en-US" dirty="0"/>
            </a:br>
            <a:br>
              <a:rPr lang="en-US" dirty="0"/>
            </a:br>
            <a:br>
              <a:rPr lang="en-US" dirty="0"/>
            </a:br>
            <a:endParaRPr lang="en-US" dirty="0"/>
          </a:p>
        </p:txBody>
      </p:sp>
      <p:pic>
        <p:nvPicPr>
          <p:cNvPr id="4" name="Picture 2" descr="https://encrypted-tbn1.gstatic.com/images?q=tbn:ANd9GcT8a_t5A9xVqczJl01ibdq85LoGVbaSx7GCpP2JUE4kV7aMjSnbNQ">
            <a:extLst>
              <a:ext uri="{FF2B5EF4-FFF2-40B4-BE49-F238E27FC236}">
                <a16:creationId xmlns:a16="http://schemas.microsoft.com/office/drawing/2014/main" id="{0BE03196-4F2F-4975-B6CE-18919D9546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84552" y="1061070"/>
            <a:ext cx="1607344" cy="16073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8F6889-4797-46D0-81AD-9DBCF584580A}"/>
              </a:ext>
            </a:extLst>
          </p:cNvPr>
          <p:cNvSpPr txBox="1"/>
          <p:nvPr/>
        </p:nvSpPr>
        <p:spPr>
          <a:xfrm>
            <a:off x="628650" y="549495"/>
            <a:ext cx="6584680" cy="646331"/>
          </a:xfrm>
          <a:prstGeom prst="rect">
            <a:avLst/>
          </a:prstGeom>
          <a:noFill/>
        </p:spPr>
        <p:txBody>
          <a:bodyPr wrap="square" rtlCol="0">
            <a:spAutoFit/>
          </a:bodyPr>
          <a:lstStyle/>
          <a:p>
            <a:r>
              <a:rPr lang="en-US" sz="3600" b="1" dirty="0">
                <a:solidFill>
                  <a:srgbClr val="FF0000"/>
                </a:solidFill>
              </a:rPr>
              <a:t>WHAT NEW IN THE RFA:</a:t>
            </a:r>
          </a:p>
        </p:txBody>
      </p:sp>
    </p:spTree>
    <p:extLst>
      <p:ext uri="{BB962C8B-B14F-4D97-AF65-F5344CB8AC3E}">
        <p14:creationId xmlns:p14="http://schemas.microsoft.com/office/powerpoint/2010/main" val="2347306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3F1F-0E38-499A-A576-AB9A27CC5CD2}"/>
              </a:ext>
            </a:extLst>
          </p:cNvPr>
          <p:cNvSpPr>
            <a:spLocks noGrp="1"/>
          </p:cNvSpPr>
          <p:nvPr>
            <p:ph type="title"/>
          </p:nvPr>
        </p:nvSpPr>
        <p:spPr/>
        <p:txBody>
          <a:bodyPr/>
          <a:lstStyle/>
          <a:p>
            <a:r>
              <a:rPr lang="en-US" dirty="0"/>
              <a:t>The Bonus Points:</a:t>
            </a:r>
          </a:p>
        </p:txBody>
      </p:sp>
      <p:sp>
        <p:nvSpPr>
          <p:cNvPr id="3" name="Content Placeholder 2">
            <a:extLst>
              <a:ext uri="{FF2B5EF4-FFF2-40B4-BE49-F238E27FC236}">
                <a16:creationId xmlns:a16="http://schemas.microsoft.com/office/drawing/2014/main" id="{1BA9844C-DE78-491D-AF83-4CAAC03666B5}"/>
              </a:ext>
            </a:extLst>
          </p:cNvPr>
          <p:cNvSpPr>
            <a:spLocks noGrp="1"/>
          </p:cNvSpPr>
          <p:nvPr>
            <p:ph idx="1"/>
          </p:nvPr>
        </p:nvSpPr>
        <p:spPr>
          <a:xfrm>
            <a:off x="628650" y="1475232"/>
            <a:ext cx="8113014" cy="4828031"/>
          </a:xfrm>
        </p:spPr>
        <p:txBody>
          <a:bodyPr>
            <a:normAutofit lnSpcReduction="10000"/>
          </a:bodyPr>
          <a:lstStyle/>
          <a:p>
            <a:r>
              <a:rPr lang="en-US" dirty="0"/>
              <a:t>If your site is in a County with high child poverty (over 17%) then you will receive 5 bonus points</a:t>
            </a:r>
          </a:p>
          <a:p>
            <a:r>
              <a:rPr lang="en-US" dirty="0">
                <a:solidFill>
                  <a:srgbClr val="FF0000"/>
                </a:solidFill>
              </a:rPr>
              <a:t>If your propose to serve children a FULL MEAL daily</a:t>
            </a:r>
            <a:r>
              <a:rPr lang="en-US" dirty="0">
                <a:solidFill>
                  <a:srgbClr val="FF0000"/>
                </a:solidFill>
                <a:effectLst/>
                <a:latin typeface="Arial" panose="020B0604020202020204" pitchFamily="34" charset="0"/>
              </a:rPr>
              <a:t> </a:t>
            </a:r>
            <a:r>
              <a:rPr lang="en-US" dirty="0">
                <a:effectLst/>
                <a:latin typeface="Arial" panose="020B0604020202020204" pitchFamily="34" charset="0"/>
              </a:rPr>
              <a:t>and provide evidence of this partnership with a school </a:t>
            </a:r>
            <a:br>
              <a:rPr lang="en-US" dirty="0"/>
            </a:br>
            <a:r>
              <a:rPr lang="en-US" dirty="0">
                <a:effectLst/>
                <a:latin typeface="Arial" panose="020B0604020202020204" pitchFamily="34" charset="0"/>
              </a:rPr>
              <a:t>food system or local food bank.</a:t>
            </a:r>
            <a:r>
              <a:rPr lang="en-US" dirty="0"/>
              <a:t> (your attendance should increase) and you will receive 5 bonus points.</a:t>
            </a:r>
          </a:p>
          <a:p>
            <a:r>
              <a:rPr lang="en-US" dirty="0"/>
              <a:t>If you are a RURAL site, you will receive 5 bonus points.</a:t>
            </a:r>
            <a:endParaRPr lang="en-US" dirty="0">
              <a:effectLst/>
              <a:latin typeface="Arial" panose="020B0604020202020204" pitchFamily="34" charset="0"/>
            </a:endParaRPr>
          </a:p>
          <a:p>
            <a:r>
              <a:rPr lang="en-US" dirty="0">
                <a:effectLst/>
                <a:latin typeface="Arial" panose="020B0604020202020204" pitchFamily="34" charset="0"/>
              </a:rPr>
              <a:t>If you are a </a:t>
            </a:r>
            <a:r>
              <a:rPr lang="en-US" dirty="0">
                <a:latin typeface="Arial" panose="020B0604020202020204" pitchFamily="34" charset="0"/>
              </a:rPr>
              <a:t>MS or HS program and p</a:t>
            </a:r>
            <a:r>
              <a:rPr lang="en-US" dirty="0">
                <a:effectLst/>
                <a:latin typeface="Arial" panose="020B0604020202020204" pitchFamily="34" charset="0"/>
              </a:rPr>
              <a:t>ropose to serve middle and/or high school aged youth with Career and Technical Education programs with evidence of a partnership agreement with a local college or university.</a:t>
            </a:r>
          </a:p>
          <a:p>
            <a:r>
              <a:rPr lang="en-US" dirty="0"/>
              <a:t>If you are a TITLE I school, with a community partner and will serve 50% of the FRL children in that building, you will receive 5 bonus points.</a:t>
            </a:r>
          </a:p>
        </p:txBody>
      </p:sp>
    </p:spTree>
    <p:extLst>
      <p:ext uri="{BB962C8B-B14F-4D97-AF65-F5344CB8AC3E}">
        <p14:creationId xmlns:p14="http://schemas.microsoft.com/office/powerpoint/2010/main" val="1115585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70" y="0"/>
            <a:ext cx="7886700" cy="994172"/>
          </a:xfrm>
        </p:spPr>
        <p:txBody>
          <a:bodyPr/>
          <a:lstStyle/>
          <a:p>
            <a:r>
              <a:rPr lang="en-US" dirty="0">
                <a:solidFill>
                  <a:srgbClr val="FF0000"/>
                </a:solidFill>
                <a:effectLst>
                  <a:outerShdw blurRad="38100" dist="38100" dir="2700000" algn="tl">
                    <a:srgbClr val="000000">
                      <a:alpha val="43137"/>
                    </a:srgbClr>
                  </a:outerShdw>
                </a:effectLst>
              </a:rPr>
              <a:t>THE APPLICATION PROCESS:</a:t>
            </a:r>
          </a:p>
        </p:txBody>
      </p:sp>
      <p:sp>
        <p:nvSpPr>
          <p:cNvPr id="3" name="Content Placeholder 2"/>
          <p:cNvSpPr>
            <a:spLocks noGrp="1"/>
          </p:cNvSpPr>
          <p:nvPr>
            <p:ph idx="1"/>
          </p:nvPr>
        </p:nvSpPr>
        <p:spPr>
          <a:xfrm>
            <a:off x="479870" y="2266093"/>
            <a:ext cx="7886700" cy="3263504"/>
          </a:xfrm>
        </p:spPr>
        <p:txBody>
          <a:bodyPr>
            <a:normAutofit fontScale="92500" lnSpcReduction="20000"/>
          </a:bodyPr>
          <a:lstStyle/>
          <a:p>
            <a:r>
              <a:rPr lang="en-US" dirty="0">
                <a:solidFill>
                  <a:srgbClr val="FF0000"/>
                </a:solidFill>
              </a:rPr>
              <a:t>PEER REVIEWERS </a:t>
            </a:r>
            <a:r>
              <a:rPr lang="en-US" dirty="0"/>
              <a:t>SCORE- They determine the potential quality of a program based on your grant application narrative</a:t>
            </a:r>
          </a:p>
          <a:p>
            <a:r>
              <a:rPr lang="en-US" dirty="0">
                <a:solidFill>
                  <a:srgbClr val="FF0000"/>
                </a:solidFill>
              </a:rPr>
              <a:t>SEA REVIEW- </a:t>
            </a:r>
            <a:r>
              <a:rPr lang="en-US" dirty="0"/>
              <a:t>Takes the smaller pool with highest scores and reviews budgets, narratives and history of the applicant.  If there are findings (supplanting, false information, violations of statutes, law or rules) you will NOT be funded.</a:t>
            </a:r>
          </a:p>
          <a:p>
            <a:r>
              <a:rPr lang="en-US" dirty="0"/>
              <a:t>IF YOU ARE AWARDED- </a:t>
            </a:r>
            <a:r>
              <a:rPr lang="en-US" dirty="0">
                <a:solidFill>
                  <a:srgbClr val="FF0000"/>
                </a:solidFill>
              </a:rPr>
              <a:t>This does NOT approve everything in your application</a:t>
            </a:r>
            <a:r>
              <a:rPr lang="en-US" dirty="0"/>
              <a:t>. </a:t>
            </a:r>
            <a:r>
              <a:rPr lang="en-US" dirty="0">
                <a:solidFill>
                  <a:srgbClr val="FF0000"/>
                </a:solidFill>
              </a:rPr>
              <a:t>The rules still apply</a:t>
            </a:r>
            <a:r>
              <a:rPr lang="en-US" dirty="0"/>
              <a:t>.  If you are doing something in violation, it must be corrected.  </a:t>
            </a:r>
            <a:r>
              <a:rPr lang="en-US" b="1" dirty="0"/>
              <a:t>The burden is on YOU to follow the rules</a:t>
            </a:r>
            <a:r>
              <a:rPr lang="en-US" dirty="0"/>
              <a:t>.  Contact the SEA if you discover any violation or potential issue.</a:t>
            </a:r>
          </a:p>
        </p:txBody>
      </p:sp>
      <p:sp>
        <p:nvSpPr>
          <p:cNvPr id="4" name="TextBox 3">
            <a:extLst>
              <a:ext uri="{FF2B5EF4-FFF2-40B4-BE49-F238E27FC236}">
                <a16:creationId xmlns:a16="http://schemas.microsoft.com/office/drawing/2014/main" id="{83BD05D2-745B-4037-9A3D-13D85ACED2EC}"/>
              </a:ext>
            </a:extLst>
          </p:cNvPr>
          <p:cNvSpPr txBox="1"/>
          <p:nvPr/>
        </p:nvSpPr>
        <p:spPr>
          <a:xfrm>
            <a:off x="777430" y="994172"/>
            <a:ext cx="6428042"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Attend a Technical Assistance Meeting</a:t>
            </a:r>
          </a:p>
          <a:p>
            <a:pPr marL="285750" indent="-285750">
              <a:buFont typeface="Arial" panose="020B0604020202020204" pitchFamily="34" charset="0"/>
              <a:buChar char="•"/>
            </a:pPr>
            <a:r>
              <a:rPr lang="en-US" sz="2400" dirty="0"/>
              <a:t>Complete the Online Letter of Intent</a:t>
            </a:r>
          </a:p>
          <a:p>
            <a:pPr marL="285750" indent="-285750">
              <a:buFont typeface="Arial" panose="020B0604020202020204" pitchFamily="34" charset="0"/>
              <a:buChar char="•"/>
            </a:pPr>
            <a:r>
              <a:rPr lang="en-US" sz="2400" dirty="0"/>
              <a:t>Complete the Online Application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375A0-477D-44D4-82C2-97FE420E305A}"/>
              </a:ext>
            </a:extLst>
          </p:cNvPr>
          <p:cNvSpPr>
            <a:spLocks noGrp="1"/>
          </p:cNvSpPr>
          <p:nvPr>
            <p:ph type="title"/>
          </p:nvPr>
        </p:nvSpPr>
        <p:spPr/>
        <p:txBody>
          <a:bodyPr/>
          <a:lstStyle/>
          <a:p>
            <a:r>
              <a:rPr lang="en-US" dirty="0"/>
              <a:t>SEA Review:</a:t>
            </a:r>
          </a:p>
        </p:txBody>
      </p:sp>
      <p:sp>
        <p:nvSpPr>
          <p:cNvPr id="3" name="Content Placeholder 2">
            <a:extLst>
              <a:ext uri="{FF2B5EF4-FFF2-40B4-BE49-F238E27FC236}">
                <a16:creationId xmlns:a16="http://schemas.microsoft.com/office/drawing/2014/main" id="{62569F65-E1A0-4F2F-B764-EEC8AAA86E1F}"/>
              </a:ext>
            </a:extLst>
          </p:cNvPr>
          <p:cNvSpPr>
            <a:spLocks noGrp="1"/>
          </p:cNvSpPr>
          <p:nvPr>
            <p:ph idx="1"/>
          </p:nvPr>
        </p:nvSpPr>
        <p:spPr>
          <a:xfrm>
            <a:off x="628650" y="1438656"/>
            <a:ext cx="8369046" cy="4738307"/>
          </a:xfrm>
        </p:spPr>
        <p:txBody>
          <a:bodyPr>
            <a:normAutofit fontScale="92500" lnSpcReduction="10000"/>
          </a:bodyPr>
          <a:lstStyle/>
          <a:p>
            <a:pPr marL="0" marR="0">
              <a:lnSpc>
                <a:spcPct val="107000"/>
              </a:lnSpc>
              <a:spcBef>
                <a:spcPts val="0"/>
              </a:spcBef>
              <a:spcAft>
                <a:spcPts val="80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This SEA review is required by federal statute (see below).  It is part of our approved monitoring for new awards.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OMB Uniform Guidance Information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Pre-Award Risk Assessment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One aspect of the Uniform Guidance </a:t>
            </a:r>
            <a:r>
              <a:rPr lang="en-US" sz="1900" b="1" i="1" dirty="0">
                <a:effectLst/>
                <a:latin typeface="Times New Roman" panose="02020603050405020304" pitchFamily="18" charset="0"/>
                <a:ea typeface="Times New Roman" panose="02020603050405020304" pitchFamily="18" charset="0"/>
                <a:cs typeface="Times New Roman" panose="02020603050405020304" pitchFamily="18" charset="0"/>
              </a:rPr>
              <a:t>(2 CFR Part 200 Uniform Administrative Requirements, Cost Principles and Audit Requirements for Federal Awards)</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is the addition of new language that requires both federal agencies and pass-through entities (e.g. the State of Alaska) to review the merit and risk associated with a potential grant recipient prior to making an award. In evaluating the risks posed by the grant applicants, the awarding agency may use a risk-based approach and consider any items, such as: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Financial stability</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Quality of management systems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History of performance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Reports and findings from audits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07325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5248" y="912926"/>
            <a:ext cx="8453503" cy="5262979"/>
          </a:xfrm>
          <a:prstGeom prst="rect">
            <a:avLst/>
          </a:prstGeom>
        </p:spPr>
        <p:txBody>
          <a:bodyPr wrap="square">
            <a:spAutoFit/>
          </a:bodyPr>
          <a:lstStyle/>
          <a:p>
            <a:pPr marL="171450"/>
            <a:r>
              <a:rPr lang="en-US" sz="2100" b="1" dirty="0">
                <a:solidFill>
                  <a:srgbClr val="222222"/>
                </a:solidFill>
                <a:latin typeface="Arial" panose="020B0604020202020204" pitchFamily="34" charset="0"/>
              </a:rPr>
              <a:t>If you are in non-compliance</a:t>
            </a:r>
            <a:r>
              <a:rPr lang="en-US" sz="2100" dirty="0">
                <a:solidFill>
                  <a:srgbClr val="222222"/>
                </a:solidFill>
                <a:latin typeface="Arial" panose="020B0604020202020204" pitchFamily="34" charset="0"/>
              </a:rPr>
              <a:t>, </a:t>
            </a:r>
            <a:r>
              <a:rPr lang="en-US" sz="2100" b="1" dirty="0">
                <a:solidFill>
                  <a:srgbClr val="FF0000"/>
                </a:solidFill>
                <a:latin typeface="Arial" panose="020B0604020202020204" pitchFamily="34" charset="0"/>
              </a:rPr>
              <a:t>STOP</a:t>
            </a:r>
            <a:r>
              <a:rPr lang="en-US" sz="2100" dirty="0">
                <a:solidFill>
                  <a:srgbClr val="222222"/>
                </a:solidFill>
                <a:latin typeface="Arial" panose="020B0604020202020204" pitchFamily="34" charset="0"/>
              </a:rPr>
              <a:t>. You are not eligible to apply until your non-compliance issues have been resolved. </a:t>
            </a:r>
          </a:p>
          <a:p>
            <a:pPr marL="171450"/>
            <a:r>
              <a:rPr lang="en-US" dirty="0">
                <a:solidFill>
                  <a:srgbClr val="222222"/>
                </a:solidFill>
                <a:latin typeface="Times New Roman" panose="02020603050405020304" pitchFamily="18" charset="0"/>
              </a:rPr>
              <a:t>2 CFR Ch. II 200.338 </a:t>
            </a:r>
            <a:r>
              <a:rPr lang="en-US" i="1" dirty="0">
                <a:solidFill>
                  <a:srgbClr val="222222"/>
                </a:solidFill>
                <a:latin typeface="Times New Roman" panose="02020603050405020304" pitchFamily="18" charset="0"/>
              </a:rPr>
              <a:t>-If a non-Federal entity fails to comply with Federal statutes, regulations or the terms and conditions of a Federal award, the Federal awarding agency or pass-through entity may impose additional conditions. (e) Withhold further Federal awards for the project or program.</a:t>
            </a:r>
          </a:p>
          <a:p>
            <a:pPr marL="171450"/>
            <a:endParaRPr lang="en-US" i="1" dirty="0">
              <a:solidFill>
                <a:srgbClr val="222222"/>
              </a:solidFill>
              <a:latin typeface="Times New Roman" panose="02020603050405020304" pitchFamily="18" charset="0"/>
            </a:endParaRPr>
          </a:p>
          <a:p>
            <a:pPr lvl="1"/>
            <a:r>
              <a:rPr lang="en-US" sz="2100" dirty="0"/>
              <a:t>Free and Reduced Lunch Rate: </a:t>
            </a:r>
            <a:r>
              <a:rPr lang="en-US" sz="2100" b="1" dirty="0"/>
              <a:t>If you do not have 40 percent minimum free and reduced  lunch rate for each building that you are proposing to serve</a:t>
            </a:r>
            <a:r>
              <a:rPr lang="en-US" sz="2100" dirty="0"/>
              <a:t>, </a:t>
            </a:r>
            <a:r>
              <a:rPr lang="en-US" sz="2100" b="1" dirty="0">
                <a:solidFill>
                  <a:srgbClr val="FF0000"/>
                </a:solidFill>
              </a:rPr>
              <a:t>STOP</a:t>
            </a:r>
            <a:r>
              <a:rPr lang="en-US" sz="2100" dirty="0">
                <a:solidFill>
                  <a:srgbClr val="FF0000"/>
                </a:solidFill>
              </a:rPr>
              <a:t>, </a:t>
            </a:r>
            <a:r>
              <a:rPr lang="en-US" sz="2100" dirty="0"/>
              <a:t>and remove the buildings that do not have a 40 percent minimum from your application. </a:t>
            </a:r>
          </a:p>
          <a:p>
            <a:pPr lvl="1"/>
            <a:endParaRPr lang="en-US" sz="2100" dirty="0"/>
          </a:p>
          <a:p>
            <a:pPr lvl="1"/>
            <a:r>
              <a:rPr lang="en-US" sz="2100" dirty="0"/>
              <a:t>If you had 41 percent last year but this year, your building is at 39%, </a:t>
            </a:r>
            <a:r>
              <a:rPr lang="en-US" sz="2100" dirty="0">
                <a:solidFill>
                  <a:srgbClr val="FF0000"/>
                </a:solidFill>
              </a:rPr>
              <a:t>STOP</a:t>
            </a:r>
            <a:r>
              <a:rPr lang="en-US" sz="2100" dirty="0"/>
              <a:t>.  You are no longer eligible.  You MUST have 40% FRL to apply.  The Average FRL last year was 69% for Cohort 14.</a:t>
            </a:r>
          </a:p>
          <a:p>
            <a:pPr lvl="1"/>
            <a:br>
              <a:rPr lang="en-US" dirty="0"/>
            </a:br>
            <a:endParaRPr lang="en-US" dirty="0"/>
          </a:p>
        </p:txBody>
      </p:sp>
      <p:sp>
        <p:nvSpPr>
          <p:cNvPr id="8" name="Rectangle 7"/>
          <p:cNvSpPr/>
          <p:nvPr/>
        </p:nvSpPr>
        <p:spPr>
          <a:xfrm>
            <a:off x="439452" y="194136"/>
            <a:ext cx="7973027" cy="467629"/>
          </a:xfrm>
          <a:prstGeom prst="rect">
            <a:avLst/>
          </a:prstGeom>
        </p:spPr>
        <p:txBody>
          <a:bodyPr wrap="square">
            <a:spAutoFit/>
          </a:bodyPr>
          <a:lstStyle/>
          <a:p>
            <a:pPr algn="ctr">
              <a:lnSpc>
                <a:spcPct val="107000"/>
              </a:lnSpc>
              <a:spcBef>
                <a:spcPts val="900"/>
              </a:spcBef>
            </a:pPr>
            <a:r>
              <a:rPr lang="en-US" sz="2400" b="1" u="sng" kern="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BEFORE YOU APPLY- Make sure you are eligible:</a:t>
            </a:r>
            <a:endParaRPr lang="en-US" sz="2400" b="1" kern="0"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588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D887227-5BDD-49B7-B9FC-A77ABBD4722D}"/>
              </a:ext>
            </a:extLst>
          </p:cNvPr>
          <p:cNvPicPr>
            <a:picLocks noGrp="1" noChangeAspect="1"/>
          </p:cNvPicPr>
          <p:nvPr>
            <p:ph idx="1"/>
          </p:nvPr>
        </p:nvPicPr>
        <p:blipFill>
          <a:blip r:embed="rId2"/>
          <a:stretch>
            <a:fillRect/>
          </a:stretch>
        </p:blipFill>
        <p:spPr>
          <a:xfrm>
            <a:off x="419831" y="231648"/>
            <a:ext cx="8304338" cy="5591747"/>
          </a:xfrm>
        </p:spPr>
      </p:pic>
    </p:spTree>
    <p:extLst>
      <p:ext uri="{BB962C8B-B14F-4D97-AF65-F5344CB8AC3E}">
        <p14:creationId xmlns:p14="http://schemas.microsoft.com/office/powerpoint/2010/main" val="3144469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553" dirty="0"/>
              <a:t>CONTACT TIME:   </a:t>
            </a:r>
            <a:br>
              <a:rPr lang="en-US" sz="3553" dirty="0"/>
            </a:br>
            <a:r>
              <a:rPr lang="en-US" sz="3553" dirty="0"/>
              <a:t>3 Hours day x 5 days MINIMUM</a:t>
            </a:r>
            <a:br>
              <a:rPr lang="en-US" sz="3553" dirty="0"/>
            </a:br>
            <a:endParaRPr lang="en-US" sz="3553" dirty="0"/>
          </a:p>
        </p:txBody>
      </p:sp>
      <p:sp>
        <p:nvSpPr>
          <p:cNvPr id="3" name="Content Placeholder 2"/>
          <p:cNvSpPr>
            <a:spLocks noGrp="1"/>
          </p:cNvSpPr>
          <p:nvPr>
            <p:ph idx="1"/>
          </p:nvPr>
        </p:nvSpPr>
        <p:spPr/>
        <p:txBody>
          <a:bodyPr/>
          <a:lstStyle/>
          <a:p>
            <a:r>
              <a:rPr lang="en-US" sz="2700" b="1" i="1" dirty="0"/>
              <a:t>IOWA is NOT an ELT state.  </a:t>
            </a:r>
          </a:p>
          <a:p>
            <a:r>
              <a:rPr lang="en-US" sz="2700" b="1" i="1" dirty="0">
                <a:solidFill>
                  <a:srgbClr val="FF0000"/>
                </a:solidFill>
              </a:rPr>
              <a:t>Iowa requires 60 hours a month </a:t>
            </a:r>
            <a:r>
              <a:rPr lang="en-US" sz="2700" i="1" dirty="0">
                <a:solidFill>
                  <a:srgbClr val="FF0000"/>
                </a:solidFill>
              </a:rPr>
              <a:t>(almost 600 hours per year) of contact time to be eligible for funding for this grant</a:t>
            </a:r>
            <a:r>
              <a:rPr lang="en-US" sz="2700" i="1" dirty="0"/>
              <a:t> (180 days x 3 hours day).  </a:t>
            </a:r>
          </a:p>
          <a:p>
            <a:r>
              <a:rPr lang="en-US" sz="2700" i="1" dirty="0"/>
              <a:t>This provides a research-based standard to insure academic progress for children based on findings from the Wallace Foundation.</a:t>
            </a:r>
          </a:p>
          <a:p>
            <a:r>
              <a:rPr lang="en-US" sz="2700" i="1" dirty="0"/>
              <a:t>The data shows that the more time provided for academic remediation, the greater the improvement.</a:t>
            </a:r>
            <a:endParaRPr lang="en-US" sz="2700" dirty="0"/>
          </a:p>
          <a:p>
            <a:endParaRPr lang="en-US" dirty="0"/>
          </a:p>
        </p:txBody>
      </p:sp>
    </p:spTree>
    <p:extLst>
      <p:ext uri="{BB962C8B-B14F-4D97-AF65-F5344CB8AC3E}">
        <p14:creationId xmlns:p14="http://schemas.microsoft.com/office/powerpoint/2010/main" val="803510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effectLst>
                  <a:outerShdw blurRad="38100" dist="38100" dir="2700000" algn="tl">
                    <a:srgbClr val="000000">
                      <a:alpha val="43137"/>
                    </a:srgbClr>
                  </a:outerShdw>
                </a:effectLst>
              </a:rPr>
              <a:t>CONTACT TIME</a:t>
            </a:r>
            <a:r>
              <a:rPr lang="en-US"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628650" y="1584960"/>
            <a:ext cx="8027670" cy="4632960"/>
          </a:xfrm>
        </p:spPr>
        <p:txBody>
          <a:bodyPr>
            <a:normAutofit lnSpcReduction="10000"/>
          </a:bodyPr>
          <a:lstStyle/>
          <a:p>
            <a:r>
              <a:rPr lang="en-US" dirty="0"/>
              <a:t>Every child must have access to 3 hours per day, five days per week.</a:t>
            </a:r>
          </a:p>
          <a:p>
            <a:r>
              <a:rPr lang="en-US" dirty="0"/>
              <a:t>This has been in statute since the beginning</a:t>
            </a:r>
          </a:p>
          <a:p>
            <a:r>
              <a:rPr lang="en-US" b="1" dirty="0">
                <a:solidFill>
                  <a:srgbClr val="FF0000"/>
                </a:solidFill>
              </a:rPr>
              <a:t>In Iowa, districts have flexibility- they can offer field trips on Saturday or Sunday and be reimbursed because we say 60 hours a month.</a:t>
            </a:r>
          </a:p>
          <a:p>
            <a:r>
              <a:rPr lang="en-US" dirty="0"/>
              <a:t>If a school ends at 2:30- your program should run until 5:30</a:t>
            </a:r>
          </a:p>
          <a:p>
            <a:r>
              <a:rPr lang="en-US" dirty="0"/>
              <a:t>If you offer breakfast and activities –this is an hour each day. </a:t>
            </a:r>
          </a:p>
          <a:p>
            <a:r>
              <a:rPr lang="en-US" dirty="0"/>
              <a:t>During Christmas and Spring Break when school is not open,  simply count 3 hours per day for those days school is open.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4227"/>
            <a:ext cx="7886700" cy="994172"/>
          </a:xfrm>
        </p:spPr>
        <p:txBody>
          <a:bodyPr>
            <a:normAutofit fontScale="90000"/>
          </a:bodyPr>
          <a:lstStyle/>
          <a:p>
            <a:pPr algn="ctr"/>
            <a:r>
              <a:rPr lang="en-US" b="1" dirty="0"/>
              <a:t>What we mean by a MODEL program..</a:t>
            </a:r>
          </a:p>
        </p:txBody>
      </p:sp>
      <p:sp>
        <p:nvSpPr>
          <p:cNvPr id="4" name="TextBox 3"/>
          <p:cNvSpPr txBox="1"/>
          <p:nvPr/>
        </p:nvSpPr>
        <p:spPr>
          <a:xfrm>
            <a:off x="196893" y="1613405"/>
            <a:ext cx="8750213" cy="4778231"/>
          </a:xfrm>
          <a:prstGeom prst="rect">
            <a:avLst/>
          </a:prstGeom>
          <a:noFill/>
        </p:spPr>
        <p:txBody>
          <a:bodyPr wrap="square" rtlCol="0">
            <a:spAutoFit/>
          </a:bodyPr>
          <a:lstStyle/>
          <a:p>
            <a:r>
              <a:rPr lang="en-US" sz="2100" dirty="0"/>
              <a:t>As a federally-funded program, your work is </a:t>
            </a:r>
            <a:r>
              <a:rPr lang="en-US" sz="2100" dirty="0">
                <a:solidFill>
                  <a:srgbClr val="FF0000"/>
                </a:solidFill>
              </a:rPr>
              <a:t>a MODEL of Best Practice,</a:t>
            </a:r>
            <a:r>
              <a:rPr lang="en-US" sz="2100" dirty="0"/>
              <a:t> reported to your community (we require your annual local evaluation to be posted online on your website).  </a:t>
            </a:r>
          </a:p>
          <a:p>
            <a:br>
              <a:rPr lang="en-US" sz="2100" dirty="0"/>
            </a:br>
            <a:r>
              <a:rPr lang="en-US" sz="2100" dirty="0"/>
              <a:t>Because of the federal funding </a:t>
            </a:r>
            <a:r>
              <a:rPr lang="en-US" sz="2100" u="sng" dirty="0"/>
              <a:t>you are expected to run a high quality program </a:t>
            </a:r>
            <a:r>
              <a:rPr lang="en-US" sz="2100" dirty="0"/>
              <a:t>that is an EXAMPLE of excellence to others in the state.</a:t>
            </a:r>
          </a:p>
          <a:p>
            <a:endParaRPr lang="en-US" sz="2100" dirty="0"/>
          </a:p>
          <a:p>
            <a:r>
              <a:rPr lang="en-US" sz="2100" dirty="0"/>
              <a:t>Your grant application is a PUBLIC document- and is available for review on the IDOE website or archive site.  Those who are interested in starting an afterschool or summer school program may want to visit you.   </a:t>
            </a:r>
          </a:p>
          <a:p>
            <a:endParaRPr lang="en-US" sz="2100" dirty="0"/>
          </a:p>
          <a:p>
            <a:r>
              <a:rPr lang="en-US" sz="2100" dirty="0"/>
              <a:t>Data is reported on a USDOE online data system to create reports for Congress.</a:t>
            </a:r>
          </a:p>
          <a:p>
            <a:endParaRPr lang="en-US" dirty="0"/>
          </a:p>
          <a:p>
            <a:endParaRPr lang="en-US" sz="1350" dirty="0"/>
          </a:p>
        </p:txBody>
      </p:sp>
    </p:spTree>
    <p:extLst>
      <p:ext uri="{BB962C8B-B14F-4D97-AF65-F5344CB8AC3E}">
        <p14:creationId xmlns:p14="http://schemas.microsoft.com/office/powerpoint/2010/main" val="2657025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3458"/>
            <a:ext cx="7886700" cy="994172"/>
          </a:xfrm>
        </p:spPr>
        <p:txBody>
          <a:bodyPr>
            <a:normAutofit/>
          </a:bodyPr>
          <a:lstStyle/>
          <a:p>
            <a:r>
              <a:rPr lang="en-US" dirty="0"/>
              <a:t>Bonus Points:</a:t>
            </a:r>
          </a:p>
        </p:txBody>
      </p:sp>
      <p:sp>
        <p:nvSpPr>
          <p:cNvPr id="3" name="Content Placeholder 2"/>
          <p:cNvSpPr>
            <a:spLocks noGrp="1"/>
          </p:cNvSpPr>
          <p:nvPr>
            <p:ph idx="1"/>
          </p:nvPr>
        </p:nvSpPr>
        <p:spPr>
          <a:xfrm>
            <a:off x="479340" y="1257630"/>
            <a:ext cx="8433012" cy="5094402"/>
          </a:xfrm>
        </p:spPr>
        <p:txBody>
          <a:bodyPr>
            <a:normAutofit fontScale="62500" lnSpcReduction="20000"/>
          </a:bodyPr>
          <a:lstStyle/>
          <a:p>
            <a:pPr>
              <a:lnSpc>
                <a:spcPct val="120000"/>
              </a:lnSpc>
            </a:pPr>
            <a:r>
              <a:rPr lang="en-US" dirty="0"/>
              <a:t>Bonus points are offered to provide equity and encourage best practices.  </a:t>
            </a:r>
          </a:p>
          <a:p>
            <a:pPr marL="0" indent="0">
              <a:lnSpc>
                <a:spcPct val="120000"/>
              </a:lnSpc>
              <a:buNone/>
            </a:pPr>
            <a:r>
              <a:rPr lang="en-US" dirty="0"/>
              <a:t>1) Application proposes to serve rural communities (community with population 2,499 or below). Up to 5 additional points awarded –This designation of rural is from the US Census.</a:t>
            </a:r>
          </a:p>
          <a:p>
            <a:pPr marL="0" indent="0">
              <a:lnSpc>
                <a:spcPct val="120000"/>
              </a:lnSpc>
              <a:buNone/>
            </a:pPr>
            <a:r>
              <a:rPr lang="en-US" dirty="0"/>
              <a:t>NOTE: Look up city populations at</a:t>
            </a:r>
          </a:p>
          <a:p>
            <a:pPr marL="0" indent="0">
              <a:lnSpc>
                <a:spcPct val="120000"/>
              </a:lnSpc>
              <a:buNone/>
            </a:pPr>
            <a:endParaRPr lang="en-US" dirty="0"/>
          </a:p>
          <a:p>
            <a:pPr marL="0" indent="0">
              <a:lnSpc>
                <a:spcPct val="120000"/>
              </a:lnSpc>
              <a:buNone/>
            </a:pPr>
            <a:r>
              <a:rPr lang="en-US" dirty="0"/>
              <a:t>2) Application proposes to serve children and youth in schools designated COMPREHENSIVE (old- “Priority”) or TARGETED (old-“Needs Improvement”) on the Iowa School Performance web site AND is jointly submitted as a collaboration between local educational agencies receiving funds under Title I and a community-based organization or other public or private entity that contributes to the program. </a:t>
            </a:r>
          </a:p>
          <a:p>
            <a:pPr marL="0" indent="0">
              <a:lnSpc>
                <a:spcPct val="120000"/>
              </a:lnSpc>
              <a:buNone/>
            </a:pPr>
            <a:r>
              <a:rPr lang="en-US" dirty="0"/>
              <a:t>NOTE: This collaboration cannot include vendors. Up to 5 additional points awarded  NOTE:  You should provide for 50% of the FRL students at each school seeking priority points.</a:t>
            </a:r>
          </a:p>
          <a:p>
            <a:pPr marL="0" indent="0">
              <a:lnSpc>
                <a:spcPct val="120000"/>
              </a:lnSpc>
              <a:buNone/>
            </a:pPr>
            <a:endParaRPr lang="en-US" dirty="0"/>
          </a:p>
          <a:p>
            <a:pPr>
              <a:lnSpc>
                <a:spcPct val="120000"/>
              </a:lnSpc>
            </a:pPr>
            <a:r>
              <a:rPr lang="en-US" dirty="0">
                <a:hlinkClick r:id="rId2"/>
              </a:rPr>
              <a:t>https://www.iaschoolperformance.gov</a:t>
            </a:r>
            <a:r>
              <a:rPr lang="en-US" dirty="0"/>
              <a:t>    (Bookmark this site)</a:t>
            </a:r>
          </a:p>
        </p:txBody>
      </p:sp>
      <p:sp>
        <p:nvSpPr>
          <p:cNvPr id="4" name="Rectangle 1">
            <a:extLst>
              <a:ext uri="{FF2B5EF4-FFF2-40B4-BE49-F238E27FC236}">
                <a16:creationId xmlns:a16="http://schemas.microsoft.com/office/drawing/2014/main" id="{6BFFA6BE-56A4-4CCF-BC7E-A58FE573FF01}"/>
              </a:ext>
            </a:extLst>
          </p:cNvPr>
          <p:cNvSpPr>
            <a:spLocks noChangeArrowheads="1"/>
          </p:cNvSpPr>
          <p:nvPr/>
        </p:nvSpPr>
        <p:spPr bwMode="auto">
          <a:xfrm>
            <a:off x="4572000" y="2532218"/>
            <a:ext cx="3738909" cy="346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dirty="0"/>
              <a:t> </a:t>
            </a:r>
            <a:r>
              <a:rPr lang="en-US" altLang="en-US" dirty="0">
                <a:hlinkClick r:id="rId3"/>
              </a:rPr>
              <a:t>https://www.census.gov/data.html</a:t>
            </a:r>
            <a:r>
              <a:rPr lang="en-US" altLang="en-US" dirty="0"/>
              <a:t>  </a:t>
            </a:r>
            <a:endParaRPr lang="en-US" altLang="en-US" sz="1350" dirty="0"/>
          </a:p>
        </p:txBody>
      </p:sp>
    </p:spTree>
    <p:extLst>
      <p:ext uri="{BB962C8B-B14F-4D97-AF65-F5344CB8AC3E}">
        <p14:creationId xmlns:p14="http://schemas.microsoft.com/office/powerpoint/2010/main" val="887672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Bonus Points</a:t>
            </a:r>
            <a:r>
              <a:rPr lang="en-US" dirty="0"/>
              <a:t>: (bonus points tied to poverty) </a:t>
            </a:r>
          </a:p>
        </p:txBody>
      </p:sp>
      <p:sp>
        <p:nvSpPr>
          <p:cNvPr id="3" name="Content Placeholder 2"/>
          <p:cNvSpPr>
            <a:spLocks noGrp="1"/>
          </p:cNvSpPr>
          <p:nvPr>
            <p:ph idx="1"/>
          </p:nvPr>
        </p:nvSpPr>
        <p:spPr>
          <a:xfrm>
            <a:off x="628650" y="2226469"/>
            <a:ext cx="7886700" cy="1991201"/>
          </a:xfrm>
        </p:spPr>
        <p:txBody>
          <a:bodyPr>
            <a:noAutofit/>
          </a:bodyPr>
          <a:lstStyle/>
          <a:p>
            <a:pPr lvl="0">
              <a:lnSpc>
                <a:spcPct val="120000"/>
              </a:lnSpc>
            </a:pPr>
            <a:r>
              <a:rPr lang="en-US" sz="1400" dirty="0"/>
              <a:t>Application proposes to serve </a:t>
            </a:r>
            <a:r>
              <a:rPr lang="en-US" sz="1400" b="1" dirty="0"/>
              <a:t>a county with more than 17% child poverty</a:t>
            </a:r>
            <a:r>
              <a:rPr lang="en-US" sz="1400" dirty="0"/>
              <a:t>. </a:t>
            </a:r>
            <a:r>
              <a:rPr lang="en-US" sz="1400" i="1" dirty="0"/>
              <a:t>Up to 5 additional points awarded.</a:t>
            </a:r>
            <a:endParaRPr lang="en-US" sz="1400" dirty="0"/>
          </a:p>
          <a:p>
            <a:pPr lvl="0">
              <a:lnSpc>
                <a:spcPct val="120000"/>
              </a:lnSpc>
            </a:pPr>
            <a:r>
              <a:rPr lang="en-US" sz="1400" dirty="0"/>
              <a:t>Look up your county at </a:t>
            </a:r>
            <a:r>
              <a:rPr lang="en-US" sz="14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https://datacenter.kidscount.org/data/tables/1239-child-poverty?loc=17&amp;loct=5#detailed/5/2715-2813/false/37,871,870,573,869,36,868,867,133,38/any/2685</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20000"/>
              </a:lnSpc>
              <a:buNone/>
            </a:pPr>
            <a:endParaRPr lang="en-US" sz="1400" dirty="0"/>
          </a:p>
          <a:p>
            <a:pPr lvl="0">
              <a:lnSpc>
                <a:spcPct val="120000"/>
              </a:lnSpc>
            </a:pPr>
            <a:r>
              <a:rPr lang="en-US" sz="1400" dirty="0"/>
              <a:t>Use the 2018 (the latest available) data</a:t>
            </a:r>
          </a:p>
        </p:txBody>
      </p:sp>
      <p:sp>
        <p:nvSpPr>
          <p:cNvPr id="4" name="TextBox 3"/>
          <p:cNvSpPr txBox="1"/>
          <p:nvPr/>
        </p:nvSpPr>
        <p:spPr>
          <a:xfrm>
            <a:off x="628650" y="4544650"/>
            <a:ext cx="8323898" cy="1685077"/>
          </a:xfrm>
          <a:prstGeom prst="rect">
            <a:avLst/>
          </a:prstGeom>
          <a:noFill/>
        </p:spPr>
        <p:txBody>
          <a:bodyPr wrap="square" rtlCol="0">
            <a:spAutoFit/>
          </a:bodyPr>
          <a:lstStyle/>
          <a:p>
            <a:r>
              <a:rPr lang="en-US" dirty="0"/>
              <a:t>We offer bonus points to focus on areas with high child poverty in Iowa.   </a:t>
            </a:r>
            <a:r>
              <a:rPr lang="en-US" dirty="0">
                <a:solidFill>
                  <a:srgbClr val="FF0000"/>
                </a:solidFill>
              </a:rPr>
              <a:t>If you propose to charge fees, you may </a:t>
            </a:r>
            <a:r>
              <a:rPr lang="en-US" sz="1400" dirty="0">
                <a:solidFill>
                  <a:srgbClr val="FF0000"/>
                </a:solidFill>
              </a:rPr>
              <a:t>be</a:t>
            </a:r>
            <a:r>
              <a:rPr lang="en-US" dirty="0">
                <a:solidFill>
                  <a:srgbClr val="FF0000"/>
                </a:solidFill>
              </a:rPr>
              <a:t> creating a burden for families in poverty. This is NOT a best practice</a:t>
            </a:r>
            <a:r>
              <a:rPr lang="en-US" dirty="0"/>
              <a:t>.  You should seek out community partners who can help eliminate the need for fees.</a:t>
            </a:r>
          </a:p>
          <a:p>
            <a:endParaRPr lang="en-US" dirty="0"/>
          </a:p>
          <a:p>
            <a:endParaRPr lang="en-US" sz="1350" dirty="0"/>
          </a:p>
        </p:txBody>
      </p:sp>
    </p:spTree>
    <p:extLst>
      <p:ext uri="{BB962C8B-B14F-4D97-AF65-F5344CB8AC3E}">
        <p14:creationId xmlns:p14="http://schemas.microsoft.com/office/powerpoint/2010/main" val="1453862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255" y="476516"/>
            <a:ext cx="7433756" cy="4209103"/>
          </a:xfrm>
          <a:prstGeom prst="rect">
            <a:avLst/>
          </a:prstGeom>
        </p:spPr>
      </p:pic>
      <p:sp>
        <p:nvSpPr>
          <p:cNvPr id="5" name="TextBox 4"/>
          <p:cNvSpPr txBox="1"/>
          <p:nvPr/>
        </p:nvSpPr>
        <p:spPr>
          <a:xfrm>
            <a:off x="0" y="5100862"/>
            <a:ext cx="9144000" cy="923330"/>
          </a:xfrm>
          <a:prstGeom prst="rect">
            <a:avLst/>
          </a:prstGeom>
          <a:noFill/>
        </p:spPr>
        <p:txBody>
          <a:bodyPr wrap="square" rtlCol="0">
            <a:spAutoFit/>
          </a:bodyPr>
          <a:lstStyle/>
          <a:p>
            <a:r>
              <a:rPr lang="en-US" dirty="0"/>
              <a:t>Previously, sites that charge fees were checked every three years. Now, if you charge fees you must submit your enrollment form for approval online every year. </a:t>
            </a:r>
            <a:r>
              <a:rPr lang="en-US" dirty="0">
                <a:hlinkClick r:id="rId3"/>
              </a:rPr>
              <a:t>https://goo.gl/forms/QlaM6ReToehlyBzx1</a:t>
            </a:r>
            <a:r>
              <a:rPr lang="en-US" dirty="0"/>
              <a:t> </a:t>
            </a:r>
          </a:p>
        </p:txBody>
      </p:sp>
      <p:sp>
        <p:nvSpPr>
          <p:cNvPr id="6" name="TextBox 5"/>
          <p:cNvSpPr txBox="1"/>
          <p:nvPr/>
        </p:nvSpPr>
        <p:spPr>
          <a:xfrm>
            <a:off x="7525011" y="2285218"/>
            <a:ext cx="1618988" cy="1985159"/>
          </a:xfrm>
          <a:prstGeom prst="rect">
            <a:avLst/>
          </a:prstGeom>
          <a:noFill/>
        </p:spPr>
        <p:txBody>
          <a:bodyPr wrap="square" rtlCol="0">
            <a:spAutoFit/>
          </a:bodyPr>
          <a:lstStyle/>
          <a:p>
            <a:pPr algn="ctr"/>
            <a:r>
              <a:rPr lang="en-US" b="1" dirty="0">
                <a:solidFill>
                  <a:srgbClr val="FF0000"/>
                </a:solidFill>
              </a:rPr>
              <a:t>CHARGING FEES IS </a:t>
            </a:r>
            <a:r>
              <a:rPr lang="en-US" sz="1500" b="1" dirty="0">
                <a:solidFill>
                  <a:srgbClr val="FF0000"/>
                </a:solidFill>
              </a:rPr>
              <a:t>DISCOURAGED</a:t>
            </a:r>
          </a:p>
          <a:p>
            <a:pPr algn="ctr"/>
            <a:r>
              <a:rPr lang="en-US" b="1" dirty="0">
                <a:solidFill>
                  <a:srgbClr val="FF0000"/>
                </a:solidFill>
              </a:rPr>
              <a:t>IT IS NOT A</a:t>
            </a:r>
          </a:p>
          <a:p>
            <a:pPr algn="ctr"/>
            <a:r>
              <a:rPr lang="en-US" b="1" dirty="0">
                <a:solidFill>
                  <a:srgbClr val="FF0000"/>
                </a:solidFill>
              </a:rPr>
              <a:t>BEST PRACTICE.</a:t>
            </a:r>
          </a:p>
          <a:p>
            <a:pPr algn="ctr"/>
            <a:endParaRPr lang="en-US" b="1" dirty="0">
              <a:solidFill>
                <a:srgbClr val="FF0000"/>
              </a:solidFill>
            </a:endParaRPr>
          </a:p>
        </p:txBody>
      </p:sp>
    </p:spTree>
    <p:extLst>
      <p:ext uri="{BB962C8B-B14F-4D97-AF65-F5344CB8AC3E}">
        <p14:creationId xmlns:p14="http://schemas.microsoft.com/office/powerpoint/2010/main" val="3210410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Equity Check for programs that charge fees</a:t>
            </a:r>
          </a:p>
        </p:txBody>
      </p:sp>
      <p:sp>
        <p:nvSpPr>
          <p:cNvPr id="3" name="Content Placeholder 2"/>
          <p:cNvSpPr>
            <a:spLocks noGrp="1"/>
          </p:cNvSpPr>
          <p:nvPr>
            <p:ph idx="1"/>
          </p:nvPr>
        </p:nvSpPr>
        <p:spPr>
          <a:xfrm>
            <a:off x="628650" y="2226468"/>
            <a:ext cx="7886700" cy="3508534"/>
          </a:xfrm>
        </p:spPr>
        <p:txBody>
          <a:bodyPr>
            <a:normAutofit fontScale="92500" lnSpcReduction="20000"/>
          </a:bodyPr>
          <a:lstStyle/>
          <a:p>
            <a:r>
              <a:rPr lang="en-US" sz="2250" dirty="0">
                <a:solidFill>
                  <a:srgbClr val="FF0000"/>
                </a:solidFill>
              </a:rPr>
              <a:t>Programs that charge fees may not prohibit any family from participating due to its financial situation</a:t>
            </a:r>
            <a:r>
              <a:rPr lang="en-US" sz="2250" dirty="0"/>
              <a:t>.  </a:t>
            </a:r>
          </a:p>
          <a:p>
            <a:endParaRPr lang="en-US" sz="2250" b="1" dirty="0"/>
          </a:p>
          <a:p>
            <a:r>
              <a:rPr lang="en-US" b="1" dirty="0"/>
              <a:t>The priority of the program to serve poor students and families could be compromised through high program fees</a:t>
            </a:r>
            <a:r>
              <a:rPr lang="en-US" dirty="0"/>
              <a:t>. </a:t>
            </a:r>
          </a:p>
          <a:p>
            <a:endParaRPr lang="en-US" dirty="0"/>
          </a:p>
          <a:p>
            <a:r>
              <a:rPr lang="en-US" dirty="0"/>
              <a:t>The IDOE will require you to produce a list of ALL your students by lunch status to insure you are NOT charging free lunch students and have a sliding scale in place.   This reporting may be part of a site visit or it may be an email request.</a:t>
            </a:r>
          </a:p>
          <a:p>
            <a:endParaRPr lang="en-US" dirty="0"/>
          </a:p>
        </p:txBody>
      </p:sp>
    </p:spTree>
    <p:extLst>
      <p:ext uri="{BB962C8B-B14F-4D97-AF65-F5344CB8AC3E}">
        <p14:creationId xmlns:p14="http://schemas.microsoft.com/office/powerpoint/2010/main" val="1201977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04911" y="858366"/>
            <a:ext cx="6172200" cy="857250"/>
          </a:xfrm>
          <a:prstGeom prst="rect">
            <a:avLst/>
          </a:prstGeom>
          <a:solidFill>
            <a:schemeClr val="bg1">
              <a:lumMod val="95000"/>
            </a:schemeClr>
          </a:solidFill>
          <a:ln w="381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algn="ctr" defTabSz="342900" fontAlgn="base">
              <a:spcBef>
                <a:spcPct val="0"/>
              </a:spcBef>
              <a:spcAft>
                <a:spcPct val="0"/>
              </a:spcAft>
              <a:defRPr/>
            </a:pPr>
            <a:r>
              <a:rPr lang="en-US" sz="2700" b="1" dirty="0">
                <a:solidFill>
                  <a:srgbClr val="141E8D"/>
                </a:solidFill>
                <a:effectLst>
                  <a:outerShdw blurRad="38100" dist="38100" dir="2700000" algn="tl">
                    <a:srgbClr val="000000">
                      <a:alpha val="43137"/>
                    </a:srgbClr>
                  </a:outerShdw>
                </a:effectLst>
                <a:latin typeface="+mj-lt"/>
                <a:ea typeface="ＭＳ Ｐゴシック" pitchFamily="34" charset="-128"/>
                <a:cs typeface="+mj-cs"/>
              </a:rPr>
              <a:t>ESSA</a:t>
            </a:r>
          </a:p>
        </p:txBody>
      </p:sp>
      <p:sp>
        <p:nvSpPr>
          <p:cNvPr id="3" name="TextBox 2"/>
          <p:cNvSpPr txBox="1"/>
          <p:nvPr/>
        </p:nvSpPr>
        <p:spPr>
          <a:xfrm>
            <a:off x="1143001" y="4677869"/>
            <a:ext cx="6857999" cy="1246495"/>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a:t>
            </a:r>
            <a:r>
              <a:rPr lang="en-US" dirty="0"/>
              <a:t>The State Educational Agency will provide </a:t>
            </a:r>
            <a:r>
              <a:rPr lang="en-US" u="sng" dirty="0">
                <a:solidFill>
                  <a:srgbClr val="FF0000"/>
                </a:solidFill>
              </a:rPr>
              <a:t>the least restrictive and burdensome regulations</a:t>
            </a:r>
            <a:r>
              <a:rPr lang="en-US" dirty="0"/>
              <a:t> for local educational agencies and individual schools participating in a program assisted under this part” –</a:t>
            </a:r>
            <a:r>
              <a:rPr lang="en-US" sz="2100" dirty="0">
                <a:solidFill>
                  <a:srgbClr val="FF0000"/>
                </a:solidFill>
              </a:rPr>
              <a:t>ESSA </a:t>
            </a:r>
            <a:r>
              <a:rPr lang="en-US" dirty="0">
                <a:solidFill>
                  <a:srgbClr val="FF0000"/>
                </a:solidFill>
              </a:rPr>
              <a:t>110(G)18-22</a:t>
            </a:r>
          </a:p>
        </p:txBody>
      </p:sp>
      <p:sp>
        <p:nvSpPr>
          <p:cNvPr id="7" name="AutoShape 4" descr="Image result for pile of papers"/>
          <p:cNvSpPr>
            <a:spLocks noChangeAspect="1" noChangeArrowheads="1"/>
          </p:cNvSpPr>
          <p:nvPr/>
        </p:nvSpPr>
        <p:spPr bwMode="auto">
          <a:xfrm>
            <a:off x="2041346" y="2820969"/>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8" name="Picture 7"/>
          <p:cNvPicPr>
            <a:picLocks noChangeAspect="1"/>
          </p:cNvPicPr>
          <p:nvPr/>
        </p:nvPicPr>
        <p:blipFill>
          <a:blip r:embed="rId3"/>
          <a:stretch>
            <a:fillRect/>
          </a:stretch>
        </p:blipFill>
        <p:spPr>
          <a:xfrm>
            <a:off x="938405" y="2234500"/>
            <a:ext cx="1393031" cy="1850231"/>
          </a:xfrm>
          <a:prstGeom prst="rect">
            <a:avLst/>
          </a:prstGeom>
        </p:spPr>
      </p:pic>
      <p:sp>
        <p:nvSpPr>
          <p:cNvPr id="10" name="TextBox 9"/>
          <p:cNvSpPr txBox="1"/>
          <p:nvPr/>
        </p:nvSpPr>
        <p:spPr>
          <a:xfrm>
            <a:off x="731520" y="4010558"/>
            <a:ext cx="8360030" cy="415498"/>
          </a:xfrm>
          <a:prstGeom prst="rect">
            <a:avLst/>
          </a:prstGeom>
          <a:noFill/>
        </p:spPr>
        <p:txBody>
          <a:bodyPr wrap="square" rtlCol="0">
            <a:spAutoFit/>
          </a:bodyPr>
          <a:lstStyle/>
          <a:p>
            <a:r>
              <a:rPr lang="en-US" sz="2100" dirty="0">
                <a:effectLst>
                  <a:outerShdw blurRad="38100" dist="38100" dir="2700000" algn="tl">
                    <a:srgbClr val="000000">
                      <a:alpha val="43137"/>
                    </a:srgbClr>
                  </a:outerShdw>
                </a:effectLst>
              </a:rPr>
              <a:t>2011- 120 pages     2012- 48 pages        </a:t>
            </a:r>
            <a:r>
              <a:rPr lang="en-US" sz="2100" b="1" i="1" dirty="0">
                <a:effectLst>
                  <a:outerShdw blurRad="38100" dist="38100" dir="2700000" algn="tl">
                    <a:srgbClr val="000000">
                      <a:alpha val="43137"/>
                    </a:srgbClr>
                  </a:outerShdw>
                </a:effectLst>
              </a:rPr>
              <a:t> </a:t>
            </a:r>
            <a:r>
              <a:rPr lang="en-US" sz="2100" dirty="0">
                <a:effectLst>
                  <a:outerShdw blurRad="38100" dist="38100" dir="2700000" algn="tl">
                    <a:srgbClr val="000000">
                      <a:alpha val="43137"/>
                    </a:srgbClr>
                  </a:outerShdw>
                </a:effectLst>
              </a:rPr>
              <a:t>2020-42 </a:t>
            </a:r>
            <a:r>
              <a:rPr lang="en-US" sz="2100" dirty="0" err="1">
                <a:effectLst>
                  <a:outerShdw blurRad="38100" dist="38100" dir="2700000" algn="tl">
                    <a:srgbClr val="000000">
                      <a:alpha val="43137"/>
                    </a:srgbClr>
                  </a:outerShdw>
                </a:effectLst>
              </a:rPr>
              <a:t>pgs</a:t>
            </a:r>
            <a:r>
              <a:rPr lang="en-US" sz="2100" dirty="0">
                <a:effectLst>
                  <a:outerShdw blurRad="38100" dist="38100" dir="2700000" algn="tl">
                    <a:srgbClr val="000000">
                      <a:alpha val="43137"/>
                    </a:srgbClr>
                  </a:outerShdw>
                </a:effectLst>
              </a:rPr>
              <a:t>    2021- Online</a:t>
            </a:r>
          </a:p>
        </p:txBody>
      </p:sp>
      <p:pic>
        <p:nvPicPr>
          <p:cNvPr id="9" name="Picture 8"/>
          <p:cNvPicPr>
            <a:picLocks noChangeAspect="1"/>
          </p:cNvPicPr>
          <p:nvPr/>
        </p:nvPicPr>
        <p:blipFill>
          <a:blip r:embed="rId4"/>
          <a:stretch>
            <a:fillRect/>
          </a:stretch>
        </p:blipFill>
        <p:spPr>
          <a:xfrm>
            <a:off x="3571875" y="3007029"/>
            <a:ext cx="1000125" cy="821531"/>
          </a:xfrm>
          <a:prstGeom prst="rect">
            <a:avLst/>
          </a:prstGeom>
        </p:spPr>
      </p:pic>
      <p:sp>
        <p:nvSpPr>
          <p:cNvPr id="12" name="TextBox 11"/>
          <p:cNvSpPr txBox="1"/>
          <p:nvPr/>
        </p:nvSpPr>
        <p:spPr>
          <a:xfrm>
            <a:off x="1399253" y="1733517"/>
            <a:ext cx="6345494" cy="415498"/>
          </a:xfrm>
          <a:prstGeom prst="rect">
            <a:avLst/>
          </a:prstGeom>
          <a:noFill/>
        </p:spPr>
        <p:txBody>
          <a:bodyPr wrap="square" rtlCol="0">
            <a:spAutoFit/>
          </a:bodyPr>
          <a:lstStyle/>
          <a:p>
            <a:r>
              <a:rPr lang="en-US" sz="2100" dirty="0">
                <a:solidFill>
                  <a:srgbClr val="FF0000"/>
                </a:solidFill>
                <a:effectLst>
                  <a:outerShdw blurRad="38100" dist="38100" dir="2700000" algn="tl">
                    <a:srgbClr val="000000">
                      <a:alpha val="43137"/>
                    </a:srgbClr>
                  </a:outerShdw>
                </a:effectLst>
              </a:rPr>
              <a:t> Every year we work to make the application easier </a:t>
            </a:r>
          </a:p>
        </p:txBody>
      </p:sp>
      <p:pic>
        <p:nvPicPr>
          <p:cNvPr id="11" name="Picture 10"/>
          <p:cNvPicPr>
            <a:picLocks noChangeAspect="1"/>
          </p:cNvPicPr>
          <p:nvPr/>
        </p:nvPicPr>
        <p:blipFill>
          <a:blip r:embed="rId5"/>
          <a:stretch>
            <a:fillRect/>
          </a:stretch>
        </p:blipFill>
        <p:spPr>
          <a:xfrm>
            <a:off x="5757922" y="2918506"/>
            <a:ext cx="933200" cy="920813"/>
          </a:xfrm>
          <a:prstGeom prst="rect">
            <a:avLst/>
          </a:prstGeom>
        </p:spPr>
      </p:pic>
      <p:pic>
        <p:nvPicPr>
          <p:cNvPr id="14" name="Picture 13">
            <a:extLst>
              <a:ext uri="{FF2B5EF4-FFF2-40B4-BE49-F238E27FC236}">
                <a16:creationId xmlns:a16="http://schemas.microsoft.com/office/drawing/2014/main" id="{7F21E0F2-7505-4A6D-B825-2CFB7394B70D}"/>
              </a:ext>
            </a:extLst>
          </p:cNvPr>
          <p:cNvPicPr>
            <a:picLocks noChangeAspect="1"/>
          </p:cNvPicPr>
          <p:nvPr/>
        </p:nvPicPr>
        <p:blipFill>
          <a:blip r:embed="rId6"/>
          <a:stretch>
            <a:fillRect/>
          </a:stretch>
        </p:blipFill>
        <p:spPr>
          <a:xfrm>
            <a:off x="7375276" y="2820969"/>
            <a:ext cx="1768724" cy="1041582"/>
          </a:xfrm>
          <a:prstGeom prst="rect">
            <a:avLst/>
          </a:prstGeom>
        </p:spPr>
      </p:pic>
    </p:spTree>
    <p:extLst>
      <p:ext uri="{BB962C8B-B14F-4D97-AF65-F5344CB8AC3E}">
        <p14:creationId xmlns:p14="http://schemas.microsoft.com/office/powerpoint/2010/main" val="588027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 y="943430"/>
            <a:ext cx="8188452" cy="678426"/>
          </a:xfrm>
        </p:spPr>
        <p:txBody>
          <a:bodyPr>
            <a:normAutofit fontScale="90000"/>
          </a:bodyPr>
          <a:lstStyle/>
          <a:p>
            <a:r>
              <a:rPr lang="en-US" b="1" dirty="0"/>
              <a:t>APR- (Annual Performance Report- </a:t>
            </a:r>
            <a:r>
              <a:rPr lang="en-US" sz="3000" dirty="0"/>
              <a:t>our Federal Data Collection System</a:t>
            </a:r>
            <a:endParaRPr lang="en-US" b="1" dirty="0"/>
          </a:p>
        </p:txBody>
      </p:sp>
      <p:sp>
        <p:nvSpPr>
          <p:cNvPr id="5" name="TextBox 4"/>
          <p:cNvSpPr txBox="1"/>
          <p:nvPr/>
        </p:nvSpPr>
        <p:spPr>
          <a:xfrm>
            <a:off x="205740" y="1621856"/>
            <a:ext cx="8786812" cy="553998"/>
          </a:xfrm>
          <a:prstGeom prst="rect">
            <a:avLst/>
          </a:prstGeom>
          <a:noFill/>
        </p:spPr>
        <p:txBody>
          <a:bodyPr wrap="square" rtlCol="0">
            <a:spAutoFit/>
          </a:bodyPr>
          <a:lstStyle/>
          <a:p>
            <a:r>
              <a:rPr lang="en-US" sz="1500" dirty="0">
                <a:solidFill>
                  <a:srgbClr val="FF0000"/>
                </a:solidFill>
              </a:rPr>
              <a:t>Grantees are required to provide data into this federal monitoring system </a:t>
            </a:r>
            <a:r>
              <a:rPr lang="en-US" sz="1500" dirty="0"/>
              <a:t>for afterschool programs. The Iowa Dept. of Education Monitors your progress</a:t>
            </a:r>
            <a:r>
              <a:rPr lang="en-US" sz="1350" dirty="0"/>
              <a:t>.</a:t>
            </a:r>
          </a:p>
        </p:txBody>
      </p:sp>
      <p:sp>
        <p:nvSpPr>
          <p:cNvPr id="3" name="Rectangle 2"/>
          <p:cNvSpPr/>
          <p:nvPr/>
        </p:nvSpPr>
        <p:spPr>
          <a:xfrm>
            <a:off x="4011561" y="3452966"/>
            <a:ext cx="1349478" cy="1253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5808518" y="3441905"/>
            <a:ext cx="1349478" cy="1253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aphicFrame>
        <p:nvGraphicFramePr>
          <p:cNvPr id="4" name="Table 3"/>
          <p:cNvGraphicFramePr>
            <a:graphicFrameLocks noGrp="1"/>
          </p:cNvGraphicFramePr>
          <p:nvPr/>
        </p:nvGraphicFramePr>
        <p:xfrm>
          <a:off x="93743" y="2152771"/>
          <a:ext cx="8898808" cy="829056"/>
        </p:xfrm>
        <a:graphic>
          <a:graphicData uri="http://schemas.openxmlformats.org/drawingml/2006/table">
            <a:tbl>
              <a:tblPr firstRow="1" firstCol="1" bandRow="1">
                <a:tableStyleId>{5C22544A-7EE6-4342-B048-85BDC9FD1C3A}</a:tableStyleId>
              </a:tblPr>
              <a:tblGrid>
                <a:gridCol w="4449404">
                  <a:extLst>
                    <a:ext uri="{9D8B030D-6E8A-4147-A177-3AD203B41FA5}">
                      <a16:colId xmlns:a16="http://schemas.microsoft.com/office/drawing/2014/main" val="20000"/>
                    </a:ext>
                  </a:extLst>
                </a:gridCol>
                <a:gridCol w="4449404">
                  <a:extLst>
                    <a:ext uri="{9D8B030D-6E8A-4147-A177-3AD203B41FA5}">
                      <a16:colId xmlns:a16="http://schemas.microsoft.com/office/drawing/2014/main" val="20001"/>
                    </a:ext>
                  </a:extLst>
                </a:gridCol>
              </a:tblGrid>
              <a:tr h="811292">
                <a:tc>
                  <a:txBody>
                    <a:bodyPr/>
                    <a:lstStyle/>
                    <a:p>
                      <a:pPr marL="25400" marR="0">
                        <a:lnSpc>
                          <a:spcPct val="107000"/>
                        </a:lnSpc>
                        <a:spcBef>
                          <a:spcPts val="285"/>
                        </a:spcBef>
                        <a:spcAft>
                          <a:spcPts val="800"/>
                        </a:spcAft>
                      </a:pPr>
                      <a:r>
                        <a:rPr lang="en-US" sz="1800" dirty="0">
                          <a:effectLst/>
                        </a:rPr>
                        <a:t>20 U.S.C.</a:t>
                      </a:r>
                      <a:r>
                        <a:rPr lang="en-US" sz="1800" spc="-35" dirty="0">
                          <a:effectLst/>
                        </a:rPr>
                        <a:t> </a:t>
                      </a:r>
                      <a:r>
                        <a:rPr lang="en-US" sz="1800" dirty="0">
                          <a:effectLst/>
                        </a:rPr>
                        <a:t>1221e–3,</a:t>
                      </a:r>
                      <a:r>
                        <a:rPr lang="en-US" sz="1800" spc="-10" dirty="0">
                          <a:effectLst/>
                        </a:rPr>
                        <a:t> </a:t>
                      </a:r>
                      <a:r>
                        <a:rPr lang="en-US" sz="1800" dirty="0">
                          <a:effectLst/>
                        </a:rPr>
                        <a:t>3474, and 6511(a))</a:t>
                      </a:r>
                    </a:p>
                    <a:p>
                      <a:pPr marL="0" marR="0">
                        <a:lnSpc>
                          <a:spcPct val="107000"/>
                        </a:lnSpc>
                        <a:spcBef>
                          <a:spcPts val="0"/>
                        </a:spcBef>
                        <a:spcAft>
                          <a:spcPts val="120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nSpc>
                          <a:spcPct val="107000"/>
                        </a:lnSpc>
                        <a:spcBef>
                          <a:spcPts val="0"/>
                        </a:spcBef>
                        <a:spcAft>
                          <a:spcPts val="0"/>
                        </a:spcAft>
                        <a:tabLst>
                          <a:tab pos="2743200" algn="ctr"/>
                          <a:tab pos="5486400" algn="r"/>
                          <a:tab pos="457200" algn="l"/>
                        </a:tabLst>
                      </a:pPr>
                      <a:r>
                        <a:rPr lang="en-US" sz="1500" dirty="0">
                          <a:effectLst/>
                        </a:rPr>
                        <a:t>A</a:t>
                      </a:r>
                      <a:r>
                        <a:rPr lang="en-US" sz="1500" spc="-10" dirty="0">
                          <a:effectLst/>
                        </a:rPr>
                        <a:t> </a:t>
                      </a:r>
                      <a:r>
                        <a:rPr lang="en-US" sz="1500" dirty="0">
                          <a:effectLst/>
                        </a:rPr>
                        <a:t>State</a:t>
                      </a:r>
                      <a:r>
                        <a:rPr lang="en-US" sz="1500" spc="-30" dirty="0">
                          <a:effectLst/>
                        </a:rPr>
                        <a:t> </a:t>
                      </a:r>
                      <a:r>
                        <a:rPr lang="en-US" sz="1500" dirty="0">
                          <a:effectLst/>
                        </a:rPr>
                        <a:t>and a sub-grantee shall keep records to</a:t>
                      </a:r>
                      <a:r>
                        <a:rPr lang="en-US" sz="1500" spc="-10" dirty="0">
                          <a:effectLst/>
                        </a:rPr>
                        <a:t> </a:t>
                      </a:r>
                      <a:r>
                        <a:rPr lang="en-US" sz="1500" dirty="0">
                          <a:effectLst/>
                        </a:rPr>
                        <a:t>show its compliance with program requirements</a:t>
                      </a:r>
                      <a:r>
                        <a:rPr lang="en-US" sz="800" dirty="0">
                          <a:effectLst/>
                        </a:rPr>
                        <a:t>.</a:t>
                      </a:r>
                      <a:endParaRPr lang="en-US" sz="800" dirty="0">
                        <a:effectLst/>
                        <a:latin typeface="Times New Roman" panose="02020603050405020304" pitchFamily="18" charset="0"/>
                        <a:ea typeface="Times New Roman" panose="02020603050405020304" pitchFamily="18" charset="0"/>
                      </a:endParaRPr>
                    </a:p>
                  </a:txBody>
                  <a:tcPr marL="47625" marR="47625" marT="47625" marB="47625"/>
                </a:tc>
                <a:extLst>
                  <a:ext uri="{0D108BD9-81ED-4DB2-BD59-A6C34878D82A}">
                    <a16:rowId xmlns:a16="http://schemas.microsoft.com/office/drawing/2014/main" val="10000"/>
                  </a:ext>
                </a:extLst>
              </a:tr>
            </a:tbl>
          </a:graphicData>
        </a:graphic>
      </p:graphicFrame>
      <p:pic>
        <p:nvPicPr>
          <p:cNvPr id="10" name="Picture 9">
            <a:extLst>
              <a:ext uri="{FF2B5EF4-FFF2-40B4-BE49-F238E27FC236}">
                <a16:creationId xmlns:a16="http://schemas.microsoft.com/office/drawing/2014/main" id="{6A094A53-726A-46D3-9367-44495B9D194F}"/>
              </a:ext>
            </a:extLst>
          </p:cNvPr>
          <p:cNvPicPr>
            <a:picLocks noChangeAspect="1"/>
          </p:cNvPicPr>
          <p:nvPr/>
        </p:nvPicPr>
        <p:blipFill>
          <a:blip r:embed="rId2"/>
          <a:stretch>
            <a:fillRect/>
          </a:stretch>
        </p:blipFill>
        <p:spPr>
          <a:xfrm>
            <a:off x="568508" y="2994676"/>
            <a:ext cx="7715250" cy="3121819"/>
          </a:xfrm>
          <a:prstGeom prst="rect">
            <a:avLst/>
          </a:prstGeom>
        </p:spPr>
      </p:pic>
    </p:spTree>
    <p:extLst>
      <p:ext uri="{BB962C8B-B14F-4D97-AF65-F5344CB8AC3E}">
        <p14:creationId xmlns:p14="http://schemas.microsoft.com/office/powerpoint/2010/main" val="2842564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730" y="238744"/>
            <a:ext cx="7886700" cy="994172"/>
          </a:xfrm>
        </p:spPr>
        <p:txBody>
          <a:bodyPr/>
          <a:lstStyle/>
          <a:p>
            <a:r>
              <a:rPr lang="en-US" dirty="0">
                <a:solidFill>
                  <a:srgbClr val="FF0000"/>
                </a:solidFill>
                <a:effectLst>
                  <a:outerShdw blurRad="38100" dist="38100" dir="2700000" algn="tl">
                    <a:srgbClr val="000000">
                      <a:alpha val="43137"/>
                    </a:srgbClr>
                  </a:outerShdw>
                </a:effectLst>
              </a:rPr>
              <a:t>Timeline of major data reporting:</a:t>
            </a:r>
          </a:p>
        </p:txBody>
      </p:sp>
      <p:sp>
        <p:nvSpPr>
          <p:cNvPr id="3" name="Content Placeholder 2"/>
          <p:cNvSpPr>
            <a:spLocks noGrp="1"/>
          </p:cNvSpPr>
          <p:nvPr>
            <p:ph idx="1"/>
          </p:nvPr>
        </p:nvSpPr>
        <p:spPr>
          <a:xfrm>
            <a:off x="506730" y="1318260"/>
            <a:ext cx="8186166" cy="4668012"/>
          </a:xfrm>
        </p:spPr>
        <p:txBody>
          <a:bodyPr>
            <a:normAutofit/>
          </a:bodyPr>
          <a:lstStyle/>
          <a:p>
            <a:r>
              <a:rPr lang="en-US" dirty="0"/>
              <a:t>If you are funded, you will need to enter data into an online system starting in year 2 –</a:t>
            </a:r>
            <a:r>
              <a:rPr lang="en-US" dirty="0">
                <a:solidFill>
                  <a:srgbClr val="FF0000"/>
                </a:solidFill>
              </a:rPr>
              <a:t>we report 1 year behind.</a:t>
            </a:r>
          </a:p>
          <a:p>
            <a:r>
              <a:rPr lang="en-US" dirty="0">
                <a:effectLst>
                  <a:outerShdw blurRad="38100" dist="38100" dir="2700000" algn="tl">
                    <a:srgbClr val="000000">
                      <a:alpha val="43137"/>
                    </a:srgbClr>
                  </a:outerShdw>
                </a:effectLst>
              </a:rPr>
              <a:t>YEAR 1</a:t>
            </a:r>
            <a:r>
              <a:rPr lang="en-US" dirty="0"/>
              <a:t>- No Local Evaluation –  </a:t>
            </a:r>
          </a:p>
          <a:p>
            <a:r>
              <a:rPr lang="en-US" dirty="0">
                <a:effectLst>
                  <a:outerShdw blurRad="38100" dist="38100" dir="2700000" algn="tl">
                    <a:srgbClr val="000000">
                      <a:alpha val="43137"/>
                    </a:srgbClr>
                  </a:outerShdw>
                </a:effectLst>
              </a:rPr>
              <a:t>YEAR 2</a:t>
            </a:r>
            <a:r>
              <a:rPr lang="en-US" dirty="0"/>
              <a:t>- First Local Evaluation Due- APR data</a:t>
            </a:r>
          </a:p>
          <a:p>
            <a:r>
              <a:rPr lang="en-US" dirty="0">
                <a:effectLst>
                  <a:outerShdw blurRad="38100" dist="38100" dir="2700000" algn="tl">
                    <a:srgbClr val="000000">
                      <a:alpha val="43137"/>
                    </a:srgbClr>
                  </a:outerShdw>
                </a:effectLst>
              </a:rPr>
              <a:t>YEAR 3</a:t>
            </a:r>
            <a:r>
              <a:rPr lang="en-US" dirty="0"/>
              <a:t>- Second Local Evaluation Due-  APR data</a:t>
            </a:r>
          </a:p>
          <a:p>
            <a:r>
              <a:rPr lang="en-US" dirty="0"/>
              <a:t>YEAR 4- Third Local Evaluation – APR data</a:t>
            </a:r>
          </a:p>
          <a:p>
            <a:r>
              <a:rPr lang="en-US" dirty="0"/>
              <a:t>YEAR 5- Fourth Local Evaluation- APR data</a:t>
            </a:r>
          </a:p>
          <a:p>
            <a:r>
              <a:rPr lang="en-US" dirty="0"/>
              <a:t>YEAR 6- Fifth local evaluation- APR data</a:t>
            </a:r>
          </a:p>
          <a:p>
            <a:endParaRPr lang="en-US" dirty="0"/>
          </a:p>
          <a:p>
            <a:r>
              <a:rPr lang="en-US" dirty="0"/>
              <a:t>Plan on providing 5 years of data for 5 years of funding.</a:t>
            </a:r>
          </a:p>
          <a:p>
            <a:endParaRPr lang="en-US" dirty="0"/>
          </a:p>
        </p:txBody>
      </p:sp>
    </p:spTree>
    <p:extLst>
      <p:ext uri="{BB962C8B-B14F-4D97-AF65-F5344CB8AC3E}">
        <p14:creationId xmlns:p14="http://schemas.microsoft.com/office/powerpoint/2010/main" val="2264889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E6A0D-F263-47AB-A1AC-9CAADF5BAF33}"/>
              </a:ext>
            </a:extLst>
          </p:cNvPr>
          <p:cNvSpPr>
            <a:spLocks noGrp="1"/>
          </p:cNvSpPr>
          <p:nvPr>
            <p:ph type="title"/>
          </p:nvPr>
        </p:nvSpPr>
        <p:spPr/>
        <p:txBody>
          <a:bodyPr/>
          <a:lstStyle/>
          <a:p>
            <a:r>
              <a:rPr lang="en-US" dirty="0"/>
              <a:t>Local and State evaluations </a:t>
            </a:r>
          </a:p>
        </p:txBody>
      </p:sp>
      <p:sp>
        <p:nvSpPr>
          <p:cNvPr id="3" name="Content Placeholder 2">
            <a:extLst>
              <a:ext uri="{FF2B5EF4-FFF2-40B4-BE49-F238E27FC236}">
                <a16:creationId xmlns:a16="http://schemas.microsoft.com/office/drawing/2014/main" id="{9492538E-1D9A-40CF-8E68-22F19E948C55}"/>
              </a:ext>
            </a:extLst>
          </p:cNvPr>
          <p:cNvSpPr>
            <a:spLocks noGrp="1"/>
          </p:cNvSpPr>
          <p:nvPr>
            <p:ph idx="1"/>
          </p:nvPr>
        </p:nvSpPr>
        <p:spPr>
          <a:xfrm>
            <a:off x="628650" y="1825625"/>
            <a:ext cx="8344662" cy="4351338"/>
          </a:xfrm>
        </p:spPr>
        <p:txBody>
          <a:bodyPr/>
          <a:lstStyle/>
          <a:p>
            <a:pPr marL="25400" marR="0">
              <a:lnSpc>
                <a:spcPts val="1280"/>
              </a:lnSpc>
              <a:spcBef>
                <a:spcPts val="0"/>
              </a:spcBef>
              <a:spcAft>
                <a:spcPts val="0"/>
              </a:spcAft>
            </a:pPr>
            <a:r>
              <a:rPr lang="en-US" sz="20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EDGAR 76.591   Federal evaluation—cooperation by a grantee.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5400" marR="1148080">
              <a:lnSpc>
                <a:spcPct val="208000"/>
              </a:lnSpc>
              <a:spcBef>
                <a:spcPts val="285"/>
              </a:spcBef>
              <a:spcAft>
                <a:spcPts val="0"/>
              </a:spcAft>
            </a:pPr>
            <a:r>
              <a:rPr lang="en-US" sz="20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A</a:t>
            </a:r>
            <a:r>
              <a:rPr lang="en-US" sz="2000" spc="-1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20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grantee shall cooperate in any evaluation of</a:t>
            </a:r>
            <a:r>
              <a:rPr lang="en-US" sz="2000" spc="-1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20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the program by the Secretary. (Authority: 20 U.S.C.</a:t>
            </a:r>
            <a:r>
              <a:rPr lang="en-US" sz="2000" spc="-35"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20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1221e–3,</a:t>
            </a:r>
            <a:r>
              <a:rPr lang="en-US" sz="2000" spc="-1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20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1226c, 1231a, 3474, and 6511(a))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80027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22" y="8449"/>
            <a:ext cx="7886700" cy="1325563"/>
          </a:xfrm>
        </p:spPr>
        <p:txBody>
          <a:bodyPr/>
          <a:lstStyle/>
          <a:p>
            <a:r>
              <a:rPr lang="en-US" dirty="0">
                <a:solidFill>
                  <a:srgbClr val="FF0000"/>
                </a:solidFill>
              </a:rPr>
              <a:t>PARTNERS ARE REQUIRED:</a:t>
            </a:r>
          </a:p>
        </p:txBody>
      </p:sp>
      <p:sp>
        <p:nvSpPr>
          <p:cNvPr id="3" name="Content Placeholder 2"/>
          <p:cNvSpPr>
            <a:spLocks noGrp="1"/>
          </p:cNvSpPr>
          <p:nvPr>
            <p:ph idx="1"/>
          </p:nvPr>
        </p:nvSpPr>
        <p:spPr>
          <a:xfrm>
            <a:off x="341376" y="2012531"/>
            <a:ext cx="5135630" cy="3917760"/>
          </a:xfrm>
        </p:spPr>
        <p:txBody>
          <a:bodyPr>
            <a:normAutofit fontScale="92500" lnSpcReduction="20000"/>
          </a:bodyPr>
          <a:lstStyle/>
          <a:p>
            <a:r>
              <a:rPr lang="en-US" dirty="0"/>
              <a:t>You MUST have </a:t>
            </a:r>
            <a:r>
              <a:rPr lang="en-US" dirty="0">
                <a:solidFill>
                  <a:srgbClr val="FF0000"/>
                </a:solidFill>
              </a:rPr>
              <a:t>a minimum of five partners </a:t>
            </a:r>
            <a:r>
              <a:rPr lang="en-US" dirty="0"/>
              <a:t>to apply (documented with an MOU).</a:t>
            </a:r>
          </a:p>
          <a:p>
            <a:r>
              <a:rPr lang="en-US" dirty="0"/>
              <a:t>In 2019 we had a list of 674 Community partners online to share. </a:t>
            </a:r>
          </a:p>
          <a:p>
            <a:r>
              <a:rPr lang="en-US" dirty="0"/>
              <a:t>The SEA provided a list of 36 statewide partners.</a:t>
            </a:r>
          </a:p>
          <a:p>
            <a:r>
              <a:rPr lang="en-US" dirty="0">
                <a:hlinkClick r:id="rId2"/>
              </a:rPr>
              <a:t>https://www.iowa21cclc.com/21cclc-partners</a:t>
            </a:r>
            <a:endParaRPr lang="en-US" dirty="0"/>
          </a:p>
          <a:p>
            <a:pPr marL="0" indent="0">
              <a:buNone/>
            </a:pPr>
            <a:r>
              <a:rPr lang="en-US" dirty="0"/>
              <a:t> We also provide a list of 756 libraries in Iowa for </a:t>
            </a:r>
            <a:r>
              <a:rPr lang="en-US" b="1" dirty="0"/>
              <a:t>a total of 1,330 partners </a:t>
            </a:r>
            <a:r>
              <a:rPr lang="en-US" dirty="0"/>
              <a:t>around Iowa.  You can contact five or more to be eligible for this grant.</a:t>
            </a:r>
          </a:p>
        </p:txBody>
      </p:sp>
      <p:pic>
        <p:nvPicPr>
          <p:cNvPr id="4" name="Picture 3"/>
          <p:cNvPicPr>
            <a:picLocks noChangeAspect="1"/>
          </p:cNvPicPr>
          <p:nvPr/>
        </p:nvPicPr>
        <p:blipFill>
          <a:blip r:embed="rId3"/>
          <a:stretch>
            <a:fillRect/>
          </a:stretch>
        </p:blipFill>
        <p:spPr>
          <a:xfrm>
            <a:off x="5477006" y="1471894"/>
            <a:ext cx="3671888" cy="4714875"/>
          </a:xfrm>
          <a:prstGeom prst="rect">
            <a:avLst/>
          </a:prstGeom>
        </p:spPr>
      </p:pic>
    </p:spTree>
    <p:extLst>
      <p:ext uri="{BB962C8B-B14F-4D97-AF65-F5344CB8AC3E}">
        <p14:creationId xmlns:p14="http://schemas.microsoft.com/office/powerpoint/2010/main" val="737720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478822" cy="618636"/>
          </a:xfrm>
        </p:spPr>
        <p:txBody>
          <a:bodyPr>
            <a:normAutofit fontScale="90000"/>
          </a:bodyPr>
          <a:lstStyle/>
          <a:p>
            <a:r>
              <a:rPr lang="en-US" dirty="0">
                <a:solidFill>
                  <a:srgbClr val="FF0000"/>
                </a:solidFill>
                <a:effectLst>
                  <a:outerShdw blurRad="38100" dist="38100" dir="2700000" algn="tl">
                    <a:srgbClr val="000000">
                      <a:alpha val="43137"/>
                    </a:srgbClr>
                  </a:outerShdw>
                </a:effectLst>
              </a:rPr>
              <a:t>Literacy Resources: Reading is our priority.</a:t>
            </a:r>
          </a:p>
        </p:txBody>
      </p:sp>
      <p:sp>
        <p:nvSpPr>
          <p:cNvPr id="3" name="Content Placeholder 2"/>
          <p:cNvSpPr>
            <a:spLocks noGrp="1"/>
          </p:cNvSpPr>
          <p:nvPr>
            <p:ph idx="1"/>
          </p:nvPr>
        </p:nvSpPr>
        <p:spPr>
          <a:xfrm>
            <a:off x="628650" y="1984592"/>
            <a:ext cx="8437063" cy="4161773"/>
          </a:xfrm>
        </p:spPr>
        <p:txBody>
          <a:bodyPr>
            <a:normAutofit fontScale="92500"/>
          </a:bodyPr>
          <a:lstStyle/>
          <a:p>
            <a:r>
              <a:rPr lang="en-US" dirty="0"/>
              <a:t>Iowa </a:t>
            </a:r>
            <a:r>
              <a:rPr lang="en-US" b="1" dirty="0"/>
              <a:t>Directory of Libraries </a:t>
            </a:r>
            <a:r>
              <a:rPr lang="en-US" dirty="0"/>
              <a:t>(lists libraries around Iowa)   </a:t>
            </a:r>
          </a:p>
          <a:p>
            <a:pPr marL="0" indent="0">
              <a:buNone/>
            </a:pPr>
            <a:r>
              <a:rPr lang="en-US" u="sng" dirty="0">
                <a:hlinkClick r:id="rId2" tooltip="State Library Of Iowa"/>
              </a:rPr>
              <a:t>http://www.statelibraryofiowa.org/ld/c-d/directories/main-directory</a:t>
            </a:r>
            <a:r>
              <a:rPr lang="en-US" dirty="0"/>
              <a:t> </a:t>
            </a:r>
          </a:p>
          <a:p>
            <a:r>
              <a:rPr lang="en-US" dirty="0"/>
              <a:t>The </a:t>
            </a:r>
            <a:r>
              <a:rPr lang="en-US" b="1" dirty="0"/>
              <a:t>Iowa Agriculture Literacy Foundation </a:t>
            </a:r>
            <a:r>
              <a:rPr lang="en-US" dirty="0"/>
              <a:t>also has resources to share with programs. </a:t>
            </a:r>
            <a:r>
              <a:rPr lang="en-US" u="sng" dirty="0">
                <a:hlinkClick r:id="rId3"/>
              </a:rPr>
              <a:t>http://www.iowaagliteracy.org/</a:t>
            </a:r>
            <a:endParaRPr lang="en-US" dirty="0"/>
          </a:p>
          <a:p>
            <a:r>
              <a:rPr lang="en-US" dirty="0"/>
              <a:t>The </a:t>
            </a:r>
            <a:r>
              <a:rPr lang="en-US" b="1" dirty="0"/>
              <a:t>Iowa Reading Resource Center </a:t>
            </a:r>
            <a:r>
              <a:rPr lang="en-US" dirty="0"/>
              <a:t>has resources for families and educators as well as literacy research.  </a:t>
            </a:r>
            <a:r>
              <a:rPr lang="en-US" u="sng" dirty="0">
                <a:hlinkClick r:id="rId4"/>
              </a:rPr>
              <a:t>https://iowareadingresearch.org/resources</a:t>
            </a:r>
            <a:endParaRPr lang="en-US" dirty="0"/>
          </a:p>
          <a:p>
            <a:r>
              <a:rPr lang="en-US" b="1" dirty="0"/>
              <a:t>Iowa Authors </a:t>
            </a:r>
            <a:r>
              <a:rPr lang="en-US" dirty="0"/>
              <a:t>who do programs in Schools- </a:t>
            </a:r>
            <a:r>
              <a:rPr lang="en-US" u="sng" dirty="0">
                <a:hlinkClick r:id="rId5"/>
              </a:rPr>
              <a:t>https://www.iowacenterforthebook.org/authors/authors-that-do-programs/childrens-authors-that-do-programs</a:t>
            </a:r>
            <a:r>
              <a:rPr lang="en-US" dirty="0"/>
              <a:t>  </a:t>
            </a:r>
          </a:p>
          <a:p>
            <a:r>
              <a:rPr lang="en-US" dirty="0"/>
              <a:t>Visiting Author Kurt Wagner- </a:t>
            </a:r>
            <a:r>
              <a:rPr lang="en-US" u="sng" dirty="0">
                <a:hlinkClick r:id="rId6"/>
              </a:rPr>
              <a:t>https://www.anthonythemouse.com/</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41984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046575" cy="1325563"/>
          </a:xfrm>
        </p:spPr>
        <p:txBody>
          <a:bodyPr>
            <a:normAutofit/>
          </a:bodyPr>
          <a:lstStyle/>
          <a:p>
            <a:r>
              <a:rPr lang="en-US" sz="3200" b="1" dirty="0">
                <a:solidFill>
                  <a:srgbClr val="FF0000"/>
                </a:solidFill>
                <a:effectLst>
                  <a:outerShdw blurRad="38100" dist="38100" dir="2700000" algn="tl">
                    <a:srgbClr val="000000">
                      <a:alpha val="43137"/>
                    </a:srgbClr>
                  </a:outerShdw>
                </a:effectLst>
              </a:rPr>
              <a:t>THIS GRANT IS FOR AT-RISK CHILDREN</a:t>
            </a:r>
          </a:p>
        </p:txBody>
      </p:sp>
      <p:sp>
        <p:nvSpPr>
          <p:cNvPr id="3" name="Content Placeholder 2"/>
          <p:cNvSpPr>
            <a:spLocks noGrp="1"/>
          </p:cNvSpPr>
          <p:nvPr>
            <p:ph idx="1"/>
          </p:nvPr>
        </p:nvSpPr>
        <p:spPr>
          <a:xfrm>
            <a:off x="468775" y="1585297"/>
            <a:ext cx="8675225" cy="4118273"/>
          </a:xfrm>
        </p:spPr>
        <p:txBody>
          <a:bodyPr>
            <a:normAutofit lnSpcReduction="10000"/>
          </a:bodyPr>
          <a:lstStyle/>
          <a:p>
            <a:r>
              <a:rPr lang="en-US" dirty="0"/>
              <a:t>GRANT FUNDS ARE TO BE USED FOR CHILDREN-</a:t>
            </a:r>
            <a:r>
              <a:rPr lang="en-US" i="1" dirty="0"/>
              <a:t> It is not to create new full time positions. If you operate 3 hours a day x 5 days that is only 15 hours a week, not 40.</a:t>
            </a:r>
          </a:p>
          <a:p>
            <a:r>
              <a:rPr lang="en-US" b="1" dirty="0"/>
              <a:t>PROVIDE SERVICES FOR CHILDREN</a:t>
            </a:r>
          </a:p>
          <a:p>
            <a:r>
              <a:rPr lang="en-US" dirty="0">
                <a:solidFill>
                  <a:srgbClr val="FF0000"/>
                </a:solidFill>
              </a:rPr>
              <a:t>IMPROVE ATTENDANCE </a:t>
            </a:r>
            <a:r>
              <a:rPr lang="en-US" dirty="0"/>
              <a:t>WITH FUN ACTIVITIES</a:t>
            </a:r>
          </a:p>
          <a:p>
            <a:r>
              <a:rPr lang="en-US" dirty="0"/>
              <a:t>HELP THEM </a:t>
            </a:r>
            <a:r>
              <a:rPr lang="en-US" dirty="0">
                <a:solidFill>
                  <a:srgbClr val="FF0000"/>
                </a:solidFill>
              </a:rPr>
              <a:t>IMPROVE BEHAVIOR </a:t>
            </a:r>
          </a:p>
          <a:p>
            <a:r>
              <a:rPr lang="en-US" dirty="0"/>
              <a:t>HELP THEM </a:t>
            </a:r>
            <a:r>
              <a:rPr lang="en-US" dirty="0">
                <a:solidFill>
                  <a:srgbClr val="FF0000"/>
                </a:solidFill>
              </a:rPr>
              <a:t>IMPROVE THEIR READING</a:t>
            </a:r>
          </a:p>
          <a:p>
            <a:r>
              <a:rPr lang="en-US" dirty="0"/>
              <a:t>HELP THEM </a:t>
            </a:r>
            <a:r>
              <a:rPr lang="en-US" dirty="0">
                <a:solidFill>
                  <a:srgbClr val="FF0000"/>
                </a:solidFill>
              </a:rPr>
              <a:t>IMPROVE THEIR MATH</a:t>
            </a:r>
          </a:p>
          <a:p>
            <a:r>
              <a:rPr lang="en-US" dirty="0">
                <a:solidFill>
                  <a:srgbClr val="FF0000"/>
                </a:solidFill>
              </a:rPr>
              <a:t>ALL THIS PROGRESS WILL BE REPORTED IN THE FEDERAL APR DATA SYSTEM USING NEW GPRA MEASURES (</a:t>
            </a:r>
            <a:r>
              <a:rPr lang="en-US" dirty="0"/>
              <a:t>Progress instead of Proficiency</a:t>
            </a:r>
            <a:r>
              <a:rPr lang="en-US" dirty="0">
                <a:solidFill>
                  <a:srgbClr val="FF0000"/>
                </a:solidFill>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364331" y="1637045"/>
            <a:ext cx="6054779" cy="3891605"/>
          </a:xfrm>
          <a:prstGeom prst="rect">
            <a:avLst/>
          </a:prstGeom>
          <a:noFill/>
          <a:ln w="9525">
            <a:noFill/>
            <a:miter lim="800000"/>
            <a:headEnd/>
            <a:tailEnd/>
          </a:ln>
        </p:spPr>
      </p:pic>
      <p:sp>
        <p:nvSpPr>
          <p:cNvPr id="5" name="Title 1"/>
          <p:cNvSpPr txBox="1">
            <a:spLocks/>
          </p:cNvSpPr>
          <p:nvPr/>
        </p:nvSpPr>
        <p:spPr bwMode="auto">
          <a:xfrm>
            <a:off x="1364330" y="779795"/>
            <a:ext cx="6172200" cy="8572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defTabSz="457200" rtl="0" eaLnBrk="0" fontAlgn="base" hangingPunct="0">
              <a:spcBef>
                <a:spcPct val="0"/>
              </a:spcBef>
              <a:spcAft>
                <a:spcPct val="0"/>
              </a:spcAft>
              <a:defRPr sz="3600" b="1" kern="1200">
                <a:solidFill>
                  <a:srgbClr val="141E8D"/>
                </a:solidFill>
                <a:latin typeface="+mj-lt"/>
                <a:ea typeface="ＭＳ Ｐゴシック" pitchFamily="34" charset="-128"/>
                <a:cs typeface="+mj-cs"/>
              </a:defRPr>
            </a:lvl1pPr>
            <a:lvl2pPr algn="l" defTabSz="457200" rtl="0" eaLnBrk="0" fontAlgn="base" hangingPunct="0">
              <a:spcBef>
                <a:spcPct val="0"/>
              </a:spcBef>
              <a:spcAft>
                <a:spcPct val="0"/>
              </a:spcAft>
              <a:defRPr sz="3600" b="1">
                <a:solidFill>
                  <a:srgbClr val="141E8D"/>
                </a:solidFill>
                <a:latin typeface="Arial" pitchFamily="34" charset="0"/>
                <a:ea typeface="ＭＳ Ｐゴシック" pitchFamily="34" charset="-128"/>
              </a:defRPr>
            </a:lvl2pPr>
            <a:lvl3pPr algn="l" defTabSz="457200" rtl="0" eaLnBrk="0" fontAlgn="base" hangingPunct="0">
              <a:spcBef>
                <a:spcPct val="0"/>
              </a:spcBef>
              <a:spcAft>
                <a:spcPct val="0"/>
              </a:spcAft>
              <a:defRPr sz="3600" b="1">
                <a:solidFill>
                  <a:srgbClr val="141E8D"/>
                </a:solidFill>
                <a:latin typeface="Arial" pitchFamily="34" charset="0"/>
                <a:ea typeface="ＭＳ Ｐゴシック" pitchFamily="34" charset="-128"/>
              </a:defRPr>
            </a:lvl3pPr>
            <a:lvl4pPr algn="l" defTabSz="457200" rtl="0" eaLnBrk="0" fontAlgn="base" hangingPunct="0">
              <a:spcBef>
                <a:spcPct val="0"/>
              </a:spcBef>
              <a:spcAft>
                <a:spcPct val="0"/>
              </a:spcAft>
              <a:defRPr sz="3600" b="1">
                <a:solidFill>
                  <a:srgbClr val="141E8D"/>
                </a:solidFill>
                <a:latin typeface="Arial" pitchFamily="34" charset="0"/>
                <a:ea typeface="ＭＳ Ｐゴシック" pitchFamily="34" charset="-128"/>
              </a:defRPr>
            </a:lvl4pPr>
            <a:lvl5pPr algn="l" defTabSz="457200" rtl="0" eaLnBrk="0" fontAlgn="base" hangingPunct="0">
              <a:spcBef>
                <a:spcPct val="0"/>
              </a:spcBef>
              <a:spcAft>
                <a:spcPct val="0"/>
              </a:spcAft>
              <a:defRPr sz="3600" b="1">
                <a:solidFill>
                  <a:srgbClr val="141E8D"/>
                </a:solidFill>
                <a:latin typeface="Arial" pitchFamily="34" charset="0"/>
                <a:ea typeface="ＭＳ Ｐゴシック" pitchFamily="34" charset="-128"/>
              </a:defRPr>
            </a:lvl5pPr>
            <a:lvl6pPr marL="457200" algn="l" defTabSz="457200" rtl="0" fontAlgn="base">
              <a:spcBef>
                <a:spcPct val="0"/>
              </a:spcBef>
              <a:spcAft>
                <a:spcPct val="0"/>
              </a:spcAft>
              <a:defRPr sz="3600" b="1">
                <a:solidFill>
                  <a:srgbClr val="141E8D"/>
                </a:solidFill>
                <a:latin typeface="Arial" pitchFamily="34" charset="0"/>
                <a:ea typeface="ＭＳ Ｐゴシック" pitchFamily="34" charset="-128"/>
              </a:defRPr>
            </a:lvl6pPr>
            <a:lvl7pPr marL="914400" algn="l" defTabSz="457200" rtl="0" fontAlgn="base">
              <a:spcBef>
                <a:spcPct val="0"/>
              </a:spcBef>
              <a:spcAft>
                <a:spcPct val="0"/>
              </a:spcAft>
              <a:defRPr sz="3600" b="1">
                <a:solidFill>
                  <a:srgbClr val="141E8D"/>
                </a:solidFill>
                <a:latin typeface="Arial" pitchFamily="34" charset="0"/>
                <a:ea typeface="ＭＳ Ｐゴシック" pitchFamily="34" charset="-128"/>
              </a:defRPr>
            </a:lvl7pPr>
            <a:lvl8pPr marL="1371600" algn="l" defTabSz="457200" rtl="0" fontAlgn="base">
              <a:spcBef>
                <a:spcPct val="0"/>
              </a:spcBef>
              <a:spcAft>
                <a:spcPct val="0"/>
              </a:spcAft>
              <a:defRPr sz="3600" b="1">
                <a:solidFill>
                  <a:srgbClr val="141E8D"/>
                </a:solidFill>
                <a:latin typeface="Arial" pitchFamily="34" charset="0"/>
                <a:ea typeface="ＭＳ Ｐゴシック" pitchFamily="34" charset="-128"/>
              </a:defRPr>
            </a:lvl8pPr>
            <a:lvl9pPr marL="1828800" algn="l" defTabSz="457200" rtl="0" fontAlgn="base">
              <a:spcBef>
                <a:spcPct val="0"/>
              </a:spcBef>
              <a:spcAft>
                <a:spcPct val="0"/>
              </a:spcAft>
              <a:defRPr sz="3600" b="1">
                <a:solidFill>
                  <a:srgbClr val="141E8D"/>
                </a:solidFill>
                <a:latin typeface="Arial" pitchFamily="34" charset="0"/>
                <a:ea typeface="ＭＳ Ｐゴシック" pitchFamily="34" charset="-128"/>
              </a:defRPr>
            </a:lvl9pPr>
          </a:lstStyle>
          <a:p>
            <a:pPr eaLnBrk="1" hangingPunct="1"/>
            <a:r>
              <a:rPr lang="en-US" sz="2700" dirty="0">
                <a:effectLst>
                  <a:outerShdw blurRad="38100" dist="38100" dir="2700000" algn="tl">
                    <a:srgbClr val="000000">
                      <a:alpha val="43137"/>
                    </a:srgbClr>
                  </a:outerShdw>
                </a:effectLst>
              </a:rPr>
              <a:t>21</a:t>
            </a:r>
            <a:r>
              <a:rPr lang="en-US" sz="2700" baseline="30000" dirty="0">
                <a:effectLst>
                  <a:outerShdw blurRad="38100" dist="38100" dir="2700000" algn="tl">
                    <a:srgbClr val="000000">
                      <a:alpha val="43137"/>
                    </a:srgbClr>
                  </a:outerShdw>
                </a:effectLst>
              </a:rPr>
              <a:t>st</a:t>
            </a:r>
            <a:r>
              <a:rPr lang="en-US" sz="2700" dirty="0">
                <a:effectLst>
                  <a:outerShdw blurRad="38100" dist="38100" dir="2700000" algn="tl">
                    <a:srgbClr val="000000">
                      <a:alpha val="43137"/>
                    </a:srgbClr>
                  </a:outerShdw>
                </a:effectLst>
              </a:rPr>
              <a:t> Century Statewide Partnerships</a:t>
            </a:r>
          </a:p>
        </p:txBody>
      </p:sp>
      <p:sp>
        <p:nvSpPr>
          <p:cNvPr id="3" name="TextBox 2"/>
          <p:cNvSpPr txBox="1"/>
          <p:nvPr/>
        </p:nvSpPr>
        <p:spPr>
          <a:xfrm>
            <a:off x="1614487" y="5528650"/>
            <a:ext cx="5988411" cy="323165"/>
          </a:xfrm>
          <a:prstGeom prst="rect">
            <a:avLst/>
          </a:prstGeom>
          <a:noFill/>
        </p:spPr>
        <p:txBody>
          <a:bodyPr wrap="square" rtlCol="0">
            <a:spAutoFit/>
          </a:bodyPr>
          <a:lstStyle/>
          <a:p>
            <a:r>
              <a:rPr lang="en-US" sz="1500" b="1" dirty="0"/>
              <a:t>IOWA COMMUNITY COLLEGES- THERE IS ONE NEAR YOU</a:t>
            </a:r>
          </a:p>
        </p:txBody>
      </p:sp>
    </p:spTree>
    <p:extLst>
      <p:ext uri="{BB962C8B-B14F-4D97-AF65-F5344CB8AC3E}">
        <p14:creationId xmlns:p14="http://schemas.microsoft.com/office/powerpoint/2010/main" val="2850910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 y="2354404"/>
            <a:ext cx="8242752" cy="3953665"/>
          </a:xfrm>
        </p:spPr>
        <p:txBody>
          <a:bodyPr/>
          <a:lstStyle/>
          <a:p>
            <a:pPr marL="0" indent="0" algn="ctr">
              <a:buNone/>
            </a:pPr>
            <a:r>
              <a:rPr lang="en-US" sz="2800" b="1" dirty="0"/>
              <a:t>Need help with Literacy?  </a:t>
            </a:r>
          </a:p>
          <a:p>
            <a:pPr marL="0" indent="0" algn="ctr">
              <a:buNone/>
            </a:pPr>
            <a:r>
              <a:rPr lang="en-US" dirty="0"/>
              <a:t>Consider a partnership with your local library.</a:t>
            </a:r>
          </a:p>
          <a:p>
            <a:pPr marL="0" indent="0" algn="ctr">
              <a:buNone/>
            </a:pPr>
            <a:r>
              <a:rPr lang="en-US" dirty="0"/>
              <a:t>The IOWA LIBRARY DIRECTORY</a:t>
            </a:r>
          </a:p>
          <a:p>
            <a:pPr marL="0" indent="0" algn="ctr">
              <a:buNone/>
            </a:pPr>
            <a:r>
              <a:rPr lang="en-US" dirty="0"/>
              <a:t> lists </a:t>
            </a:r>
            <a:r>
              <a:rPr lang="en-US" dirty="0">
                <a:solidFill>
                  <a:srgbClr val="FF0000"/>
                </a:solidFill>
              </a:rPr>
              <a:t>756 libraries around the state</a:t>
            </a:r>
            <a:r>
              <a:rPr lang="en-US" dirty="0"/>
              <a:t>.</a:t>
            </a:r>
          </a:p>
        </p:txBody>
      </p:sp>
      <p:sp>
        <p:nvSpPr>
          <p:cNvPr id="4" name="Title 1"/>
          <p:cNvSpPr txBox="1">
            <a:spLocks noGrp="1"/>
          </p:cNvSpPr>
          <p:nvPr>
            <p:ph type="title"/>
          </p:nvPr>
        </p:nvSpPr>
        <p:spPr bwMode="auto">
          <a:xfrm>
            <a:off x="1245776" y="867765"/>
            <a:ext cx="6764367" cy="857250"/>
          </a:xfrm>
          <a:prstGeom prst="rect">
            <a:avLst/>
          </a:prstGeom>
          <a:noFill/>
          <a:ln w="9525">
            <a:noFill/>
            <a:miter lim="800000"/>
            <a:headEnd/>
            <a:tailEnd/>
          </a:ln>
        </p:spPr>
        <p:txBody>
          <a:bodyPr vert="horz" wrap="square" lIns="68580" tIns="34290" rIns="68580" bIns="34290" numCol="1" rtlCol="0" anchor="ctr" anchorCtr="0" compatLnSpc="1">
            <a:prstTxWarp prst="textNoShape">
              <a:avLst/>
            </a:prstTxWarp>
            <a:normAutofit fontScale="90000"/>
          </a:bodyPr>
          <a:lstStyle>
            <a:lvl1pPr algn="l" defTabSz="457200" rtl="0" eaLnBrk="0" fontAlgn="base" hangingPunct="0">
              <a:spcBef>
                <a:spcPct val="0"/>
              </a:spcBef>
              <a:spcAft>
                <a:spcPct val="0"/>
              </a:spcAft>
              <a:defRPr sz="3600" b="1" kern="1200">
                <a:solidFill>
                  <a:srgbClr val="141E8D"/>
                </a:solidFill>
                <a:latin typeface="+mj-lt"/>
                <a:ea typeface="ＭＳ Ｐゴシック" pitchFamily="34" charset="-128"/>
                <a:cs typeface="+mj-cs"/>
              </a:defRPr>
            </a:lvl1pPr>
            <a:lvl2pPr algn="l" defTabSz="457200" rtl="0" eaLnBrk="0" fontAlgn="base" hangingPunct="0">
              <a:spcBef>
                <a:spcPct val="0"/>
              </a:spcBef>
              <a:spcAft>
                <a:spcPct val="0"/>
              </a:spcAft>
              <a:defRPr sz="3600" b="1">
                <a:solidFill>
                  <a:srgbClr val="141E8D"/>
                </a:solidFill>
                <a:latin typeface="Arial" pitchFamily="34" charset="0"/>
                <a:ea typeface="ＭＳ Ｐゴシック" pitchFamily="34" charset="-128"/>
              </a:defRPr>
            </a:lvl2pPr>
            <a:lvl3pPr algn="l" defTabSz="457200" rtl="0" eaLnBrk="0" fontAlgn="base" hangingPunct="0">
              <a:spcBef>
                <a:spcPct val="0"/>
              </a:spcBef>
              <a:spcAft>
                <a:spcPct val="0"/>
              </a:spcAft>
              <a:defRPr sz="3600" b="1">
                <a:solidFill>
                  <a:srgbClr val="141E8D"/>
                </a:solidFill>
                <a:latin typeface="Arial" pitchFamily="34" charset="0"/>
                <a:ea typeface="ＭＳ Ｐゴシック" pitchFamily="34" charset="-128"/>
              </a:defRPr>
            </a:lvl3pPr>
            <a:lvl4pPr algn="l" defTabSz="457200" rtl="0" eaLnBrk="0" fontAlgn="base" hangingPunct="0">
              <a:spcBef>
                <a:spcPct val="0"/>
              </a:spcBef>
              <a:spcAft>
                <a:spcPct val="0"/>
              </a:spcAft>
              <a:defRPr sz="3600" b="1">
                <a:solidFill>
                  <a:srgbClr val="141E8D"/>
                </a:solidFill>
                <a:latin typeface="Arial" pitchFamily="34" charset="0"/>
                <a:ea typeface="ＭＳ Ｐゴシック" pitchFamily="34" charset="-128"/>
              </a:defRPr>
            </a:lvl4pPr>
            <a:lvl5pPr algn="l" defTabSz="457200" rtl="0" eaLnBrk="0" fontAlgn="base" hangingPunct="0">
              <a:spcBef>
                <a:spcPct val="0"/>
              </a:spcBef>
              <a:spcAft>
                <a:spcPct val="0"/>
              </a:spcAft>
              <a:defRPr sz="3600" b="1">
                <a:solidFill>
                  <a:srgbClr val="141E8D"/>
                </a:solidFill>
                <a:latin typeface="Arial" pitchFamily="34" charset="0"/>
                <a:ea typeface="ＭＳ Ｐゴシック" pitchFamily="34" charset="-128"/>
              </a:defRPr>
            </a:lvl5pPr>
            <a:lvl6pPr marL="457200" algn="l" defTabSz="457200" rtl="0" fontAlgn="base">
              <a:spcBef>
                <a:spcPct val="0"/>
              </a:spcBef>
              <a:spcAft>
                <a:spcPct val="0"/>
              </a:spcAft>
              <a:defRPr sz="3600" b="1">
                <a:solidFill>
                  <a:srgbClr val="141E8D"/>
                </a:solidFill>
                <a:latin typeface="Arial" pitchFamily="34" charset="0"/>
                <a:ea typeface="ＭＳ Ｐゴシック" pitchFamily="34" charset="-128"/>
              </a:defRPr>
            </a:lvl6pPr>
            <a:lvl7pPr marL="914400" algn="l" defTabSz="457200" rtl="0" fontAlgn="base">
              <a:spcBef>
                <a:spcPct val="0"/>
              </a:spcBef>
              <a:spcAft>
                <a:spcPct val="0"/>
              </a:spcAft>
              <a:defRPr sz="3600" b="1">
                <a:solidFill>
                  <a:srgbClr val="141E8D"/>
                </a:solidFill>
                <a:latin typeface="Arial" pitchFamily="34" charset="0"/>
                <a:ea typeface="ＭＳ Ｐゴシック" pitchFamily="34" charset="-128"/>
              </a:defRPr>
            </a:lvl7pPr>
            <a:lvl8pPr marL="1371600" algn="l" defTabSz="457200" rtl="0" fontAlgn="base">
              <a:spcBef>
                <a:spcPct val="0"/>
              </a:spcBef>
              <a:spcAft>
                <a:spcPct val="0"/>
              </a:spcAft>
              <a:defRPr sz="3600" b="1">
                <a:solidFill>
                  <a:srgbClr val="141E8D"/>
                </a:solidFill>
                <a:latin typeface="Arial" pitchFamily="34" charset="0"/>
                <a:ea typeface="ＭＳ Ｐゴシック" pitchFamily="34" charset="-128"/>
              </a:defRPr>
            </a:lvl8pPr>
            <a:lvl9pPr marL="1828800" algn="l" defTabSz="457200" rtl="0" fontAlgn="base">
              <a:spcBef>
                <a:spcPct val="0"/>
              </a:spcBef>
              <a:spcAft>
                <a:spcPct val="0"/>
              </a:spcAft>
              <a:defRPr sz="3600" b="1">
                <a:solidFill>
                  <a:srgbClr val="141E8D"/>
                </a:solidFill>
                <a:latin typeface="Arial" pitchFamily="34" charset="0"/>
                <a:ea typeface="ＭＳ Ｐゴシック" pitchFamily="34" charset="-128"/>
              </a:defRPr>
            </a:lvl9pPr>
          </a:lstStyle>
          <a:p>
            <a:pPr eaLnBrk="1" hangingPunct="1"/>
            <a:r>
              <a:rPr lang="en-US" dirty="0">
                <a:effectLst>
                  <a:outerShdw blurRad="38100" dist="38100" dir="2700000" algn="tl">
                    <a:srgbClr val="000000">
                      <a:alpha val="43137"/>
                    </a:srgbClr>
                  </a:outerShdw>
                </a:effectLst>
              </a:rPr>
              <a:t>21</a:t>
            </a:r>
            <a:r>
              <a:rPr lang="en-US" baseline="30000" dirty="0">
                <a:effectLst>
                  <a:outerShdw blurRad="38100" dist="38100" dir="2700000" algn="tl">
                    <a:srgbClr val="000000">
                      <a:alpha val="43137"/>
                    </a:srgbClr>
                  </a:outerShdw>
                </a:effectLst>
              </a:rPr>
              <a:t>st</a:t>
            </a:r>
            <a:r>
              <a:rPr lang="en-US" dirty="0">
                <a:effectLst>
                  <a:outerShdw blurRad="38100" dist="38100" dir="2700000" algn="tl">
                    <a:srgbClr val="000000">
                      <a:alpha val="43137"/>
                    </a:srgbClr>
                  </a:outerShdw>
                </a:effectLst>
              </a:rPr>
              <a:t> Century Statewide Partnerships</a:t>
            </a:r>
          </a:p>
        </p:txBody>
      </p:sp>
      <p:pic>
        <p:nvPicPr>
          <p:cNvPr id="5" name="Picture 4"/>
          <p:cNvPicPr>
            <a:picLocks noChangeAspect="1"/>
          </p:cNvPicPr>
          <p:nvPr/>
        </p:nvPicPr>
        <p:blipFill>
          <a:blip r:embed="rId2"/>
          <a:stretch>
            <a:fillRect/>
          </a:stretch>
        </p:blipFill>
        <p:spPr>
          <a:xfrm>
            <a:off x="7654817" y="1158949"/>
            <a:ext cx="1098388" cy="1195455"/>
          </a:xfrm>
          <a:prstGeom prst="rect">
            <a:avLst/>
          </a:prstGeom>
        </p:spPr>
      </p:pic>
      <p:sp>
        <p:nvSpPr>
          <p:cNvPr id="2" name="Rectangle 1"/>
          <p:cNvSpPr/>
          <p:nvPr/>
        </p:nvSpPr>
        <p:spPr>
          <a:xfrm>
            <a:off x="1653734" y="4554712"/>
            <a:ext cx="6247356" cy="553998"/>
          </a:xfrm>
          <a:prstGeom prst="rect">
            <a:avLst/>
          </a:prstGeom>
        </p:spPr>
        <p:txBody>
          <a:bodyPr wrap="square">
            <a:spAutoFit/>
          </a:bodyPr>
          <a:lstStyle/>
          <a:p>
            <a:r>
              <a:rPr lang="en-US" sz="3000" u="sng" dirty="0">
                <a:hlinkClick r:id="rId3"/>
              </a:rPr>
              <a:t>https://silo.knack.com/directory</a:t>
            </a:r>
            <a:r>
              <a:rPr lang="en-US" sz="3000" u="sng" dirty="0"/>
              <a:t> </a:t>
            </a:r>
            <a:endParaRPr lang="en-US" sz="3000" dirty="0"/>
          </a:p>
        </p:txBody>
      </p:sp>
    </p:spTree>
    <p:extLst>
      <p:ext uri="{BB962C8B-B14F-4D97-AF65-F5344CB8AC3E}">
        <p14:creationId xmlns:p14="http://schemas.microsoft.com/office/powerpoint/2010/main" val="2917301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57679-BBB6-4D81-B455-953377CF4596}"/>
              </a:ext>
            </a:extLst>
          </p:cNvPr>
          <p:cNvSpPr>
            <a:spLocks noGrp="1"/>
          </p:cNvSpPr>
          <p:nvPr>
            <p:ph type="title"/>
          </p:nvPr>
        </p:nvSpPr>
        <p:spPr/>
        <p:txBody>
          <a:bodyPr/>
          <a:lstStyle/>
          <a:p>
            <a:r>
              <a:rPr lang="en-US" dirty="0"/>
              <a:t>Required Annual List of Partners</a:t>
            </a:r>
          </a:p>
        </p:txBody>
      </p:sp>
      <p:sp>
        <p:nvSpPr>
          <p:cNvPr id="4" name="Content Placeholder 3">
            <a:extLst>
              <a:ext uri="{FF2B5EF4-FFF2-40B4-BE49-F238E27FC236}">
                <a16:creationId xmlns:a16="http://schemas.microsoft.com/office/drawing/2014/main" id="{06011F3D-4EF1-4946-9A5E-4EE4D0271DA4}"/>
              </a:ext>
            </a:extLst>
          </p:cNvPr>
          <p:cNvSpPr txBox="1">
            <a:spLocks noGrp="1"/>
          </p:cNvSpPr>
          <p:nvPr>
            <p:ph idx="1"/>
          </p:nvPr>
        </p:nvSpPr>
        <p:spPr>
          <a:xfrm>
            <a:off x="628650" y="1825625"/>
            <a:ext cx="7886700" cy="3725122"/>
          </a:xfrm>
          <a:prstGeom prst="rect">
            <a:avLst/>
          </a:prstGeom>
          <a:noFill/>
        </p:spPr>
        <p:txBody>
          <a:bodyPr wrap="square">
            <a:spAutoFit/>
          </a:bodyPr>
          <a:lstStyle/>
          <a:p>
            <a:r>
              <a:rPr lang="en-US" b="0" i="0" u="none" strike="noStrike" baseline="0" dirty="0">
                <a:solidFill>
                  <a:srgbClr val="323232"/>
                </a:solidFill>
                <a:latin typeface="Arial" panose="020B0604020202020204" pitchFamily="34" charset="0"/>
              </a:rPr>
              <a:t>ESSA 4203 (I) </a:t>
            </a:r>
            <a:r>
              <a:rPr lang="en-US" b="0" i="0" u="none" strike="noStrike" baseline="0" dirty="0">
                <a:solidFill>
                  <a:srgbClr val="FF0000"/>
                </a:solidFill>
                <a:latin typeface="Arial" panose="020B0604020202020204" pitchFamily="34" charset="0"/>
              </a:rPr>
              <a:t>Providing a list of prescreened external organizations,</a:t>
            </a:r>
            <a:r>
              <a:rPr lang="en-US" b="0" i="0" u="none" strike="noStrike" baseline="0" dirty="0">
                <a:solidFill>
                  <a:srgbClr val="323232"/>
                </a:solidFill>
                <a:latin typeface="Arial" panose="020B0604020202020204" pitchFamily="34" charset="0"/>
              </a:rPr>
              <a:t> as described under section 4203(a)(11).</a:t>
            </a:r>
          </a:p>
          <a:p>
            <a:endParaRPr lang="en-US" dirty="0">
              <a:solidFill>
                <a:srgbClr val="323232"/>
              </a:solidFill>
              <a:latin typeface="Arial" panose="020B0604020202020204" pitchFamily="34" charset="0"/>
            </a:endParaRPr>
          </a:p>
          <a:p>
            <a:r>
              <a:rPr lang="en-US" b="0" i="0" u="none" strike="noStrike" baseline="0" dirty="0">
                <a:solidFill>
                  <a:srgbClr val="323232"/>
                </a:solidFill>
                <a:latin typeface="Arial" panose="020B0604020202020204" pitchFamily="34" charset="0"/>
              </a:rPr>
              <a:t>Each year, grantees will submit a form with new and updated partners.</a:t>
            </a:r>
          </a:p>
          <a:p>
            <a:r>
              <a:rPr lang="en-US" dirty="0">
                <a:solidFill>
                  <a:srgbClr val="323232"/>
                </a:solidFill>
                <a:latin typeface="Arial" panose="020B0604020202020204" pitchFamily="34" charset="0"/>
              </a:rPr>
              <a:t>This list is aggregated into the Iowa list of partners for 21</a:t>
            </a:r>
            <a:r>
              <a:rPr lang="en-US" baseline="30000" dirty="0">
                <a:solidFill>
                  <a:srgbClr val="323232"/>
                </a:solidFill>
                <a:latin typeface="Arial" panose="020B0604020202020204" pitchFamily="34" charset="0"/>
              </a:rPr>
              <a:t>st</a:t>
            </a:r>
            <a:r>
              <a:rPr lang="en-US" dirty="0">
                <a:solidFill>
                  <a:srgbClr val="323232"/>
                </a:solidFill>
                <a:latin typeface="Arial" panose="020B0604020202020204" pitchFamily="34" charset="0"/>
              </a:rPr>
              <a:t> CCLC and posted online. </a:t>
            </a:r>
            <a:r>
              <a:rPr lang="en-US" dirty="0">
                <a:hlinkClick r:id="rId2"/>
              </a:rPr>
              <a:t>https://www.iowa21cclc.com/21cclc-partners</a:t>
            </a:r>
            <a:endParaRPr lang="en-US" dirty="0"/>
          </a:p>
          <a:p>
            <a:endParaRPr lang="en-US" b="0" i="0" u="none" strike="noStrike" baseline="0" dirty="0">
              <a:solidFill>
                <a:srgbClr val="323232"/>
              </a:solidFill>
              <a:latin typeface="Arial" panose="020B0604020202020204" pitchFamily="34" charset="0"/>
            </a:endParaRPr>
          </a:p>
        </p:txBody>
      </p:sp>
    </p:spTree>
    <p:extLst>
      <p:ext uri="{BB962C8B-B14F-4D97-AF65-F5344CB8AC3E}">
        <p14:creationId xmlns:p14="http://schemas.microsoft.com/office/powerpoint/2010/main" val="3898593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78800" y="857250"/>
            <a:ext cx="4381175" cy="5143500"/>
          </a:xfrm>
          <a:prstGeom prst="rect">
            <a:avLst/>
          </a:prstGeom>
        </p:spPr>
      </p:pic>
      <p:sp>
        <p:nvSpPr>
          <p:cNvPr id="2" name="TextBox 1"/>
          <p:cNvSpPr txBox="1"/>
          <p:nvPr/>
        </p:nvSpPr>
        <p:spPr>
          <a:xfrm>
            <a:off x="420858" y="2923223"/>
            <a:ext cx="3616790" cy="3854901"/>
          </a:xfrm>
          <a:prstGeom prst="rect">
            <a:avLst/>
          </a:prstGeom>
          <a:noFill/>
        </p:spPr>
        <p:txBody>
          <a:bodyPr wrap="square" rtlCol="0">
            <a:spAutoFit/>
          </a:bodyPr>
          <a:lstStyle/>
          <a:p>
            <a:r>
              <a:rPr lang="en-US" sz="2100" dirty="0">
                <a:solidFill>
                  <a:srgbClr val="FF0000"/>
                </a:solidFill>
              </a:rPr>
              <a:t>Just a few of the hundreds of partners available on our Iowa Community Partners List:</a:t>
            </a:r>
          </a:p>
          <a:p>
            <a:endParaRPr lang="en-US" sz="1350" dirty="0"/>
          </a:p>
          <a:p>
            <a:r>
              <a:rPr lang="en-US" dirty="0"/>
              <a:t>All of these partners have been working with a 21</a:t>
            </a:r>
            <a:r>
              <a:rPr lang="en-US" baseline="30000" dirty="0"/>
              <a:t>st</a:t>
            </a:r>
            <a:r>
              <a:rPr lang="en-US" dirty="0"/>
              <a:t> Century Community Learning Centers program.</a:t>
            </a:r>
          </a:p>
          <a:p>
            <a:endParaRPr lang="en-US" dirty="0"/>
          </a:p>
          <a:p>
            <a:r>
              <a:rPr lang="en-US" sz="1500" dirty="0"/>
              <a:t>Note: you will be required to submit your partner list annually.</a:t>
            </a:r>
          </a:p>
          <a:p>
            <a:endParaRPr lang="en-US" sz="1350" dirty="0"/>
          </a:p>
          <a:p>
            <a:endParaRPr lang="en-US" sz="1350" dirty="0"/>
          </a:p>
        </p:txBody>
      </p:sp>
      <p:sp>
        <p:nvSpPr>
          <p:cNvPr id="3" name="AutoShape 2" descr="Image result for partners"/>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6" name="Picture 5"/>
          <p:cNvPicPr>
            <a:picLocks noChangeAspect="1"/>
          </p:cNvPicPr>
          <p:nvPr/>
        </p:nvPicPr>
        <p:blipFill>
          <a:blip r:embed="rId3"/>
          <a:stretch>
            <a:fillRect/>
          </a:stretch>
        </p:blipFill>
        <p:spPr>
          <a:xfrm>
            <a:off x="230982" y="863203"/>
            <a:ext cx="3486626" cy="1959041"/>
          </a:xfrm>
          <a:prstGeom prst="rect">
            <a:avLst/>
          </a:prstGeom>
        </p:spPr>
      </p:pic>
    </p:spTree>
    <p:extLst>
      <p:ext uri="{BB962C8B-B14F-4D97-AF65-F5344CB8AC3E}">
        <p14:creationId xmlns:p14="http://schemas.microsoft.com/office/powerpoint/2010/main" val="142439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0D575-8361-4A09-B0D4-AF457B3EB008}"/>
              </a:ext>
            </a:extLst>
          </p:cNvPr>
          <p:cNvSpPr>
            <a:spLocks noGrp="1"/>
          </p:cNvSpPr>
          <p:nvPr>
            <p:ph type="title"/>
          </p:nvPr>
        </p:nvSpPr>
        <p:spPr/>
        <p:txBody>
          <a:bodyPr/>
          <a:lstStyle/>
          <a:p>
            <a:r>
              <a:rPr lang="en-US" dirty="0"/>
              <a:t>PERCENTAGES in Budget</a:t>
            </a:r>
          </a:p>
        </p:txBody>
      </p:sp>
      <p:sp>
        <p:nvSpPr>
          <p:cNvPr id="3" name="Content Placeholder 2">
            <a:extLst>
              <a:ext uri="{FF2B5EF4-FFF2-40B4-BE49-F238E27FC236}">
                <a16:creationId xmlns:a16="http://schemas.microsoft.com/office/drawing/2014/main" id="{2FD0563A-F7D1-4C50-A98B-ACC0B61D3E91}"/>
              </a:ext>
            </a:extLst>
          </p:cNvPr>
          <p:cNvSpPr>
            <a:spLocks noGrp="1"/>
          </p:cNvSpPr>
          <p:nvPr>
            <p:ph idx="1"/>
          </p:nvPr>
        </p:nvSpPr>
        <p:spPr/>
        <p:txBody>
          <a:bodyPr/>
          <a:lstStyle/>
          <a:p>
            <a:r>
              <a:rPr lang="en-US" dirty="0"/>
              <a:t>Evaluation- Up to 4%</a:t>
            </a:r>
          </a:p>
          <a:p>
            <a:r>
              <a:rPr lang="en-US" dirty="0"/>
              <a:t>Professional Development- Minimum of 5%</a:t>
            </a:r>
          </a:p>
          <a:p>
            <a:r>
              <a:rPr lang="en-US" dirty="0"/>
              <a:t>Administration – Up to 8% (This includes any indirect costs)</a:t>
            </a:r>
          </a:p>
          <a:p>
            <a:r>
              <a:rPr lang="en-US" dirty="0"/>
              <a:t>Transportation – Up to 8%</a:t>
            </a:r>
          </a:p>
          <a:p>
            <a:r>
              <a:rPr lang="en-US" dirty="0"/>
              <a:t>Other line item categories are up to you.</a:t>
            </a:r>
          </a:p>
          <a:p>
            <a:r>
              <a:rPr lang="en-US" dirty="0"/>
              <a:t>Supplies, Personnel, are up to you</a:t>
            </a:r>
          </a:p>
          <a:p>
            <a:r>
              <a:rPr lang="en-US" dirty="0"/>
              <a:t>LINE ITEM transfers are allowed each quarter- However, they must be approved by the IDOE.  </a:t>
            </a:r>
          </a:p>
          <a:p>
            <a:endParaRPr lang="en-US" dirty="0"/>
          </a:p>
        </p:txBody>
      </p:sp>
    </p:spTree>
    <p:extLst>
      <p:ext uri="{BB962C8B-B14F-4D97-AF65-F5344CB8AC3E}">
        <p14:creationId xmlns:p14="http://schemas.microsoft.com/office/powerpoint/2010/main" val="27721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18" y="1308320"/>
            <a:ext cx="9136982" cy="5080288"/>
          </a:xfrm>
          <a:prstGeom prst="rect">
            <a:avLst/>
          </a:prstGeom>
        </p:spPr>
      </p:pic>
      <p:sp>
        <p:nvSpPr>
          <p:cNvPr id="5" name="Title 4"/>
          <p:cNvSpPr>
            <a:spLocks noGrp="1"/>
          </p:cNvSpPr>
          <p:nvPr>
            <p:ph type="title"/>
          </p:nvPr>
        </p:nvSpPr>
        <p:spPr>
          <a:xfrm>
            <a:off x="1485900" y="469392"/>
            <a:ext cx="6172200" cy="538316"/>
          </a:xfrm>
        </p:spPr>
        <p:txBody>
          <a:bodyPr>
            <a:normAutofit fontScale="90000"/>
          </a:bodyPr>
          <a:lstStyle/>
          <a:p>
            <a:r>
              <a:rPr lang="en-US" dirty="0"/>
              <a:t>Watch the percentages:</a:t>
            </a:r>
          </a:p>
        </p:txBody>
      </p:sp>
    </p:spTree>
    <p:extLst>
      <p:ext uri="{BB962C8B-B14F-4D97-AF65-F5344CB8AC3E}">
        <p14:creationId xmlns:p14="http://schemas.microsoft.com/office/powerpoint/2010/main" val="2257139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85900" y="1017509"/>
            <a:ext cx="6172200" cy="857250"/>
          </a:xfrm>
          <a:prstGeom prst="rect">
            <a:avLst/>
          </a:prstGeom>
          <a:solidFill>
            <a:schemeClr val="bg1">
              <a:lumMod val="95000"/>
            </a:schemeClr>
          </a:solidFill>
          <a:ln w="381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algn="ctr" defTabSz="342900" fontAlgn="base">
              <a:spcBef>
                <a:spcPct val="0"/>
              </a:spcBef>
              <a:spcAft>
                <a:spcPct val="0"/>
              </a:spcAft>
              <a:defRPr/>
            </a:pPr>
            <a:r>
              <a:rPr lang="en-US" sz="2700" b="1" dirty="0">
                <a:solidFill>
                  <a:srgbClr val="141E8D"/>
                </a:solidFill>
                <a:effectLst>
                  <a:outerShdw blurRad="38100" dist="38100" dir="2700000" algn="tl">
                    <a:srgbClr val="000000">
                      <a:alpha val="43137"/>
                    </a:srgbClr>
                  </a:outerShdw>
                </a:effectLst>
                <a:latin typeface="+mj-lt"/>
                <a:ea typeface="ＭＳ Ｐゴシック" pitchFamily="34" charset="-128"/>
                <a:cs typeface="+mj-cs"/>
              </a:rPr>
              <a:t> up to 4% for local evaluation</a:t>
            </a:r>
          </a:p>
        </p:txBody>
      </p:sp>
      <p:sp>
        <p:nvSpPr>
          <p:cNvPr id="3" name="TextBox 2"/>
          <p:cNvSpPr txBox="1"/>
          <p:nvPr/>
        </p:nvSpPr>
        <p:spPr>
          <a:xfrm>
            <a:off x="1415845" y="4498699"/>
            <a:ext cx="6242255" cy="1384995"/>
          </a:xfrm>
          <a:prstGeom prst="rect">
            <a:avLst/>
          </a:prstGeom>
          <a:noFill/>
        </p:spPr>
        <p:txBody>
          <a:bodyPr wrap="square" rtlCol="0">
            <a:spAutoFit/>
          </a:bodyPr>
          <a:lstStyle/>
          <a:p>
            <a:r>
              <a:rPr lang="en-US" sz="2100" dirty="0">
                <a:solidFill>
                  <a:srgbClr val="FF0000"/>
                </a:solidFill>
              </a:rPr>
              <a:t>A warning on the website- Most of these online “free grant writing” places charge between 10-15% for evaluation and up to 30% of your grant for their “free” writing services.</a:t>
            </a:r>
          </a:p>
        </p:txBody>
      </p:sp>
      <p:pic>
        <p:nvPicPr>
          <p:cNvPr id="6" name="Content Placeholder 5"/>
          <p:cNvPicPr>
            <a:picLocks noGrp="1" noChangeAspect="1"/>
          </p:cNvPicPr>
          <p:nvPr>
            <p:ph idx="1"/>
          </p:nvPr>
        </p:nvPicPr>
        <p:blipFill>
          <a:blip r:embed="rId3"/>
          <a:stretch>
            <a:fillRect/>
          </a:stretch>
        </p:blipFill>
        <p:spPr>
          <a:xfrm>
            <a:off x="1485900" y="1966198"/>
            <a:ext cx="6172200" cy="2531567"/>
          </a:xfrm>
          <a:prstGeom prst="rect">
            <a:avLst/>
          </a:prstGeom>
        </p:spPr>
      </p:pic>
      <p:sp>
        <p:nvSpPr>
          <p:cNvPr id="2" name="TextBox 1">
            <a:extLst>
              <a:ext uri="{FF2B5EF4-FFF2-40B4-BE49-F238E27FC236}">
                <a16:creationId xmlns:a16="http://schemas.microsoft.com/office/drawing/2014/main" id="{BB0B6884-E8C2-4136-BA0C-EA7AD53BC45E}"/>
              </a:ext>
            </a:extLst>
          </p:cNvPr>
          <p:cNvSpPr txBox="1"/>
          <p:nvPr/>
        </p:nvSpPr>
        <p:spPr>
          <a:xfrm>
            <a:off x="853440" y="243840"/>
            <a:ext cx="7388352" cy="369332"/>
          </a:xfrm>
          <a:prstGeom prst="rect">
            <a:avLst/>
          </a:prstGeom>
          <a:noFill/>
        </p:spPr>
        <p:txBody>
          <a:bodyPr wrap="square" rtlCol="0">
            <a:spAutoFit/>
          </a:bodyPr>
          <a:lstStyle/>
          <a:p>
            <a:r>
              <a:rPr lang="en-US" dirty="0"/>
              <a:t>Watch for required percentages in your budget</a:t>
            </a:r>
          </a:p>
        </p:txBody>
      </p:sp>
    </p:spTree>
    <p:extLst>
      <p:ext uri="{BB962C8B-B14F-4D97-AF65-F5344CB8AC3E}">
        <p14:creationId xmlns:p14="http://schemas.microsoft.com/office/powerpoint/2010/main" val="1364142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C7435-E953-40FC-9E92-1A79DF2BFC6E}"/>
              </a:ext>
            </a:extLst>
          </p:cNvPr>
          <p:cNvSpPr>
            <a:spLocks noGrp="1"/>
          </p:cNvSpPr>
          <p:nvPr>
            <p:ph type="title"/>
          </p:nvPr>
        </p:nvSpPr>
        <p:spPr>
          <a:xfrm>
            <a:off x="375284" y="576644"/>
            <a:ext cx="8683371" cy="829690"/>
          </a:xfrm>
        </p:spPr>
        <p:txBody>
          <a:bodyPr>
            <a:normAutofit fontScale="90000"/>
          </a:bodyPr>
          <a:lstStyle/>
          <a:p>
            <a:r>
              <a:rPr lang="en-US" sz="4000" dirty="0">
                <a:solidFill>
                  <a:srgbClr val="FF0000"/>
                </a:solidFill>
              </a:rPr>
              <a:t>Each Quarter you will upload your budget spreadsheet and general ledger into the CASA online system</a:t>
            </a:r>
            <a:r>
              <a:rPr lang="en-US" dirty="0"/>
              <a:t>.</a:t>
            </a:r>
          </a:p>
        </p:txBody>
      </p:sp>
      <p:pic>
        <p:nvPicPr>
          <p:cNvPr id="4" name="Picture 3">
            <a:extLst>
              <a:ext uri="{FF2B5EF4-FFF2-40B4-BE49-F238E27FC236}">
                <a16:creationId xmlns:a16="http://schemas.microsoft.com/office/drawing/2014/main" id="{B46F6081-6855-4166-B03E-F35DF7C9AD9E}"/>
              </a:ext>
            </a:extLst>
          </p:cNvPr>
          <p:cNvPicPr>
            <a:picLocks noChangeAspect="1"/>
          </p:cNvPicPr>
          <p:nvPr/>
        </p:nvPicPr>
        <p:blipFill>
          <a:blip r:embed="rId2"/>
          <a:stretch>
            <a:fillRect/>
          </a:stretch>
        </p:blipFill>
        <p:spPr>
          <a:xfrm>
            <a:off x="375284" y="1868995"/>
            <a:ext cx="4381500" cy="4314825"/>
          </a:xfrm>
          <a:prstGeom prst="rect">
            <a:avLst/>
          </a:prstGeom>
        </p:spPr>
      </p:pic>
      <p:sp>
        <p:nvSpPr>
          <p:cNvPr id="5" name="TextBox 4">
            <a:extLst>
              <a:ext uri="{FF2B5EF4-FFF2-40B4-BE49-F238E27FC236}">
                <a16:creationId xmlns:a16="http://schemas.microsoft.com/office/drawing/2014/main" id="{6A4036CE-01E0-477F-884E-D343410ECE09}"/>
              </a:ext>
            </a:extLst>
          </p:cNvPr>
          <p:cNvSpPr txBox="1"/>
          <p:nvPr/>
        </p:nvSpPr>
        <p:spPr>
          <a:xfrm>
            <a:off x="4901184" y="4303776"/>
            <a:ext cx="2913888" cy="1015663"/>
          </a:xfrm>
          <a:prstGeom prst="rect">
            <a:avLst/>
          </a:prstGeom>
          <a:noFill/>
        </p:spPr>
        <p:txBody>
          <a:bodyPr wrap="square" rtlCol="0">
            <a:spAutoFit/>
          </a:bodyPr>
          <a:lstStyle/>
          <a:p>
            <a:r>
              <a:rPr lang="en-US" sz="2000" dirty="0"/>
              <a:t>Professional Development- Minimum of 5%</a:t>
            </a:r>
          </a:p>
        </p:txBody>
      </p:sp>
      <p:sp>
        <p:nvSpPr>
          <p:cNvPr id="6" name="TextBox 5">
            <a:extLst>
              <a:ext uri="{FF2B5EF4-FFF2-40B4-BE49-F238E27FC236}">
                <a16:creationId xmlns:a16="http://schemas.microsoft.com/office/drawing/2014/main" id="{3FF076DA-2257-42DC-9403-46DA4FC218CC}"/>
              </a:ext>
            </a:extLst>
          </p:cNvPr>
          <p:cNvSpPr txBox="1"/>
          <p:nvPr/>
        </p:nvSpPr>
        <p:spPr>
          <a:xfrm>
            <a:off x="4901184" y="5608320"/>
            <a:ext cx="2913888" cy="400110"/>
          </a:xfrm>
          <a:prstGeom prst="rect">
            <a:avLst/>
          </a:prstGeom>
          <a:noFill/>
        </p:spPr>
        <p:txBody>
          <a:bodyPr wrap="square" rtlCol="0">
            <a:spAutoFit/>
          </a:bodyPr>
          <a:lstStyle/>
          <a:p>
            <a:r>
              <a:rPr lang="en-US" sz="2000" dirty="0"/>
              <a:t>Transportation up to 8%</a:t>
            </a:r>
          </a:p>
        </p:txBody>
      </p:sp>
    </p:spTree>
    <p:extLst>
      <p:ext uri="{BB962C8B-B14F-4D97-AF65-F5344CB8AC3E}">
        <p14:creationId xmlns:p14="http://schemas.microsoft.com/office/powerpoint/2010/main" val="1364409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3AF4-3ED0-43CC-975E-788115EC985C}"/>
              </a:ext>
            </a:extLst>
          </p:cNvPr>
          <p:cNvSpPr>
            <a:spLocks noGrp="1"/>
          </p:cNvSpPr>
          <p:nvPr>
            <p:ph type="title"/>
          </p:nvPr>
        </p:nvSpPr>
        <p:spPr/>
        <p:txBody>
          <a:bodyPr/>
          <a:lstStyle/>
          <a:p>
            <a:r>
              <a:rPr lang="en-US" dirty="0"/>
              <a:t>Budget Categories</a:t>
            </a:r>
          </a:p>
        </p:txBody>
      </p:sp>
      <p:pic>
        <p:nvPicPr>
          <p:cNvPr id="4" name="Picture 3">
            <a:extLst>
              <a:ext uri="{FF2B5EF4-FFF2-40B4-BE49-F238E27FC236}">
                <a16:creationId xmlns:a16="http://schemas.microsoft.com/office/drawing/2014/main" id="{1BAE9461-1D54-405C-BC0C-B1C80567AA9E}"/>
              </a:ext>
            </a:extLst>
          </p:cNvPr>
          <p:cNvPicPr>
            <a:picLocks noChangeAspect="1"/>
          </p:cNvPicPr>
          <p:nvPr/>
        </p:nvPicPr>
        <p:blipFill>
          <a:blip r:embed="rId2"/>
          <a:stretch>
            <a:fillRect/>
          </a:stretch>
        </p:blipFill>
        <p:spPr>
          <a:xfrm>
            <a:off x="543306" y="1690689"/>
            <a:ext cx="5428107" cy="4277121"/>
          </a:xfrm>
          <a:prstGeom prst="rect">
            <a:avLst/>
          </a:prstGeom>
        </p:spPr>
      </p:pic>
      <p:sp>
        <p:nvSpPr>
          <p:cNvPr id="5" name="TextBox 4">
            <a:extLst>
              <a:ext uri="{FF2B5EF4-FFF2-40B4-BE49-F238E27FC236}">
                <a16:creationId xmlns:a16="http://schemas.microsoft.com/office/drawing/2014/main" id="{AC93EEA6-05BD-46DE-9595-17EFA40AAA57}"/>
              </a:ext>
            </a:extLst>
          </p:cNvPr>
          <p:cNvSpPr txBox="1"/>
          <p:nvPr/>
        </p:nvSpPr>
        <p:spPr>
          <a:xfrm>
            <a:off x="6230112" y="1901952"/>
            <a:ext cx="2913888" cy="400110"/>
          </a:xfrm>
          <a:prstGeom prst="rect">
            <a:avLst/>
          </a:prstGeom>
          <a:noFill/>
        </p:spPr>
        <p:txBody>
          <a:bodyPr wrap="square" rtlCol="0">
            <a:spAutoFit/>
          </a:bodyPr>
          <a:lstStyle/>
          <a:p>
            <a:r>
              <a:rPr lang="en-US" sz="2000" dirty="0"/>
              <a:t>Evaluation- Up to 4%</a:t>
            </a:r>
          </a:p>
        </p:txBody>
      </p:sp>
      <p:sp>
        <p:nvSpPr>
          <p:cNvPr id="6" name="TextBox 5">
            <a:extLst>
              <a:ext uri="{FF2B5EF4-FFF2-40B4-BE49-F238E27FC236}">
                <a16:creationId xmlns:a16="http://schemas.microsoft.com/office/drawing/2014/main" id="{B517802C-DCF9-4CF5-9621-56599CA01A25}"/>
              </a:ext>
            </a:extLst>
          </p:cNvPr>
          <p:cNvSpPr txBox="1"/>
          <p:nvPr/>
        </p:nvSpPr>
        <p:spPr>
          <a:xfrm>
            <a:off x="6077712" y="3629194"/>
            <a:ext cx="2913888" cy="400110"/>
          </a:xfrm>
          <a:prstGeom prst="rect">
            <a:avLst/>
          </a:prstGeom>
          <a:noFill/>
        </p:spPr>
        <p:txBody>
          <a:bodyPr wrap="square" rtlCol="0">
            <a:spAutoFit/>
          </a:bodyPr>
          <a:lstStyle/>
          <a:p>
            <a:r>
              <a:rPr lang="en-US" sz="2000" dirty="0"/>
              <a:t>Admin- Up to 8%</a:t>
            </a:r>
          </a:p>
        </p:txBody>
      </p:sp>
      <p:sp>
        <p:nvSpPr>
          <p:cNvPr id="7" name="TextBox 6">
            <a:extLst>
              <a:ext uri="{FF2B5EF4-FFF2-40B4-BE49-F238E27FC236}">
                <a16:creationId xmlns:a16="http://schemas.microsoft.com/office/drawing/2014/main" id="{78E501D0-56CE-4D3E-8AC0-599DD681EE31}"/>
              </a:ext>
            </a:extLst>
          </p:cNvPr>
          <p:cNvSpPr txBox="1"/>
          <p:nvPr/>
        </p:nvSpPr>
        <p:spPr>
          <a:xfrm>
            <a:off x="6077712" y="4982483"/>
            <a:ext cx="2913888" cy="707886"/>
          </a:xfrm>
          <a:prstGeom prst="rect">
            <a:avLst/>
          </a:prstGeom>
          <a:noFill/>
        </p:spPr>
        <p:txBody>
          <a:bodyPr wrap="square" rtlCol="0">
            <a:spAutoFit/>
          </a:bodyPr>
          <a:lstStyle/>
          <a:p>
            <a:r>
              <a:rPr lang="en-US" sz="2000" dirty="0"/>
              <a:t>Fees are reported here as program income</a:t>
            </a:r>
          </a:p>
        </p:txBody>
      </p:sp>
    </p:spTree>
    <p:extLst>
      <p:ext uri="{BB962C8B-B14F-4D97-AF65-F5344CB8AC3E}">
        <p14:creationId xmlns:p14="http://schemas.microsoft.com/office/powerpoint/2010/main" val="719013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669036" y="1227507"/>
            <a:ext cx="8036052" cy="3825862"/>
          </a:xfrm>
          <a:solidFill>
            <a:schemeClr val="accent6">
              <a:lumMod val="20000"/>
              <a:lumOff val="80000"/>
            </a:schemeClr>
          </a:solidFill>
        </p:spPr>
        <p:txBody>
          <a:bodyPr>
            <a:normAutofit/>
          </a:bodyPr>
          <a:lstStyle/>
          <a:p>
            <a:pPr marL="385763" indent="-385763">
              <a:buFont typeface="+mj-lt"/>
              <a:buAutoNum type="arabicPeriod"/>
            </a:pPr>
            <a:r>
              <a:rPr lang="en-US" b="1" u="sng" dirty="0"/>
              <a:t>Site monitoring tool </a:t>
            </a:r>
            <a:r>
              <a:rPr lang="en-US" dirty="0"/>
              <a:t>that is aligned with the Elementary Secondary Education Act statutes for 21st Century and provides Risk Assessment compliance.  </a:t>
            </a:r>
          </a:p>
          <a:p>
            <a:pPr marL="385763" indent="-385763">
              <a:buFont typeface="+mj-lt"/>
              <a:buAutoNum type="arabicPeriod"/>
            </a:pPr>
            <a:r>
              <a:rPr lang="en-US" b="1" u="sng" dirty="0"/>
              <a:t>Comprehensive monitoring tool </a:t>
            </a:r>
            <a:r>
              <a:rPr lang="en-US" dirty="0"/>
              <a:t>collects data from 4 meetings where all stakeholders have input into program performance. This is a 3 year check and provides Risk Assessment compliance.</a:t>
            </a:r>
          </a:p>
          <a:p>
            <a:pPr eaLnBrk="1" hangingPunct="1"/>
            <a:endParaRPr lang="en-US" b="1" dirty="0"/>
          </a:p>
        </p:txBody>
      </p:sp>
      <p:sp>
        <p:nvSpPr>
          <p:cNvPr id="5" name="Title 1"/>
          <p:cNvSpPr txBox="1">
            <a:spLocks/>
          </p:cNvSpPr>
          <p:nvPr/>
        </p:nvSpPr>
        <p:spPr bwMode="auto">
          <a:xfrm>
            <a:off x="790956" y="254409"/>
            <a:ext cx="6172200" cy="857250"/>
          </a:xfrm>
          <a:prstGeom prst="rect">
            <a:avLst/>
          </a:prstGeom>
          <a:solidFill>
            <a:schemeClr val="bg1">
              <a:lumMod val="95000"/>
            </a:schemeClr>
          </a:solidFill>
          <a:ln w="381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algn="ctr" defTabSz="342900" fontAlgn="base">
              <a:spcBef>
                <a:spcPct val="0"/>
              </a:spcBef>
              <a:spcAft>
                <a:spcPct val="0"/>
              </a:spcAft>
              <a:defRPr/>
            </a:pPr>
            <a:r>
              <a:rPr lang="en-US" sz="2700" b="1" dirty="0">
                <a:solidFill>
                  <a:srgbClr val="141E8D"/>
                </a:solidFill>
                <a:effectLst>
                  <a:outerShdw blurRad="38100" dist="38100" dir="2700000" algn="tl">
                    <a:srgbClr val="000000">
                      <a:alpha val="43137"/>
                    </a:srgbClr>
                  </a:outerShdw>
                </a:effectLst>
                <a:latin typeface="+mj-lt"/>
                <a:ea typeface="ＭＳ Ｐゴシック" pitchFamily="34" charset="-128"/>
                <a:cs typeface="+mj-cs"/>
              </a:rPr>
              <a:t>Monitoring of the program</a:t>
            </a:r>
          </a:p>
        </p:txBody>
      </p:sp>
      <p:sp>
        <p:nvSpPr>
          <p:cNvPr id="2" name="TextBox 1"/>
          <p:cNvSpPr txBox="1"/>
          <p:nvPr/>
        </p:nvSpPr>
        <p:spPr>
          <a:xfrm>
            <a:off x="790956" y="5307327"/>
            <a:ext cx="8157972" cy="646331"/>
          </a:xfrm>
          <a:prstGeom prst="rect">
            <a:avLst/>
          </a:prstGeom>
          <a:noFill/>
        </p:spPr>
        <p:txBody>
          <a:bodyPr wrap="square" rtlCol="0">
            <a:spAutoFit/>
          </a:bodyPr>
          <a:lstStyle/>
          <a:p>
            <a:r>
              <a:rPr lang="en-US" dirty="0">
                <a:solidFill>
                  <a:srgbClr val="FF0000"/>
                </a:solidFill>
              </a:rPr>
              <a:t>NOTE-PROGRAMS THAT CHARGE FEES REQUIRE ADDITIONAL ANNUAL MONITORING</a:t>
            </a:r>
          </a:p>
        </p:txBody>
      </p:sp>
      <p:pic>
        <p:nvPicPr>
          <p:cNvPr id="4" name="Picture 3">
            <a:extLst>
              <a:ext uri="{FF2B5EF4-FFF2-40B4-BE49-F238E27FC236}">
                <a16:creationId xmlns:a16="http://schemas.microsoft.com/office/drawing/2014/main" id="{BC5D3ADD-A5E8-4B40-B386-77249CFD4DE1}"/>
              </a:ext>
            </a:extLst>
          </p:cNvPr>
          <p:cNvPicPr>
            <a:picLocks noChangeAspect="1"/>
          </p:cNvPicPr>
          <p:nvPr/>
        </p:nvPicPr>
        <p:blipFill>
          <a:blip r:embed="rId3"/>
          <a:stretch>
            <a:fillRect/>
          </a:stretch>
        </p:blipFill>
        <p:spPr>
          <a:xfrm>
            <a:off x="790956" y="3969448"/>
            <a:ext cx="6621780" cy="1236899"/>
          </a:xfrm>
          <a:prstGeom prst="rect">
            <a:avLst/>
          </a:prstGeom>
        </p:spPr>
      </p:pic>
    </p:spTree>
    <p:extLst>
      <p:ext uri="{BB962C8B-B14F-4D97-AF65-F5344CB8AC3E}">
        <p14:creationId xmlns:p14="http://schemas.microsoft.com/office/powerpoint/2010/main" val="1463498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9EBE61BB-E479-4C61-BFDC-B855BFB279E7}"/>
              </a:ext>
            </a:extLst>
          </p:cNvPr>
          <p:cNvPicPr>
            <a:picLocks noChangeAspect="1"/>
          </p:cNvPicPr>
          <p:nvPr/>
        </p:nvPicPr>
        <p:blipFill>
          <a:blip r:embed="rId2"/>
          <a:stretch>
            <a:fillRect/>
          </a:stretch>
        </p:blipFill>
        <p:spPr>
          <a:xfrm>
            <a:off x="29679" y="0"/>
            <a:ext cx="9114321" cy="6961632"/>
          </a:xfrm>
          <a:prstGeom prst="rect">
            <a:avLst/>
          </a:prstGeom>
        </p:spPr>
      </p:pic>
    </p:spTree>
    <p:extLst>
      <p:ext uri="{BB962C8B-B14F-4D97-AF65-F5344CB8AC3E}">
        <p14:creationId xmlns:p14="http://schemas.microsoft.com/office/powerpoint/2010/main" val="462977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267944" y="1570629"/>
            <a:ext cx="8608112" cy="1142762"/>
          </a:xfrm>
          <a:solidFill>
            <a:schemeClr val="accent6">
              <a:lumMod val="20000"/>
              <a:lumOff val="80000"/>
            </a:schemeClr>
          </a:solidFill>
        </p:spPr>
        <p:txBody>
          <a:bodyPr>
            <a:normAutofit fontScale="92500" lnSpcReduction="20000"/>
          </a:bodyPr>
          <a:lstStyle/>
          <a:p>
            <a:pPr lvl="0"/>
            <a:r>
              <a:rPr lang="en-US" dirty="0"/>
              <a:t>There is a spread sheet titled “Funding Estimator,” which you should download and use to help you calculate your award request. It will allow you to make sure that your request is not too high or too low</a:t>
            </a:r>
          </a:p>
        </p:txBody>
      </p:sp>
      <p:sp>
        <p:nvSpPr>
          <p:cNvPr id="6" name="Title 1"/>
          <p:cNvSpPr txBox="1">
            <a:spLocks/>
          </p:cNvSpPr>
          <p:nvPr/>
        </p:nvSpPr>
        <p:spPr bwMode="auto">
          <a:xfrm>
            <a:off x="974300" y="321159"/>
            <a:ext cx="7539069" cy="857250"/>
          </a:xfrm>
          <a:prstGeom prst="rect">
            <a:avLst/>
          </a:prstGeom>
          <a:solidFill>
            <a:schemeClr val="bg1">
              <a:lumMod val="95000"/>
            </a:schemeClr>
          </a:solidFill>
          <a:ln w="381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algn="ctr" defTabSz="342900" fontAlgn="base">
              <a:spcBef>
                <a:spcPct val="0"/>
              </a:spcBef>
              <a:spcAft>
                <a:spcPct val="0"/>
              </a:spcAft>
              <a:defRPr/>
            </a:pPr>
            <a:r>
              <a:rPr lang="en-US" sz="2700" b="1" dirty="0">
                <a:solidFill>
                  <a:srgbClr val="141E8D"/>
                </a:solidFill>
                <a:effectLst>
                  <a:outerShdw blurRad="38100" dist="38100" dir="2700000" algn="tl">
                    <a:srgbClr val="000000">
                      <a:alpha val="43137"/>
                    </a:srgbClr>
                  </a:outerShdw>
                </a:effectLst>
                <a:latin typeface="+mj-lt"/>
                <a:ea typeface="ＭＳ Ｐゴシック" pitchFamily="34" charset="-128"/>
                <a:cs typeface="+mj-cs"/>
              </a:rPr>
              <a:t>Resources to help you plan your application:</a:t>
            </a:r>
          </a:p>
        </p:txBody>
      </p:sp>
      <p:sp>
        <p:nvSpPr>
          <p:cNvPr id="3" name="Left Arrow 2"/>
          <p:cNvSpPr/>
          <p:nvPr/>
        </p:nvSpPr>
        <p:spPr>
          <a:xfrm>
            <a:off x="4737844" y="4747554"/>
            <a:ext cx="2175387" cy="80968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4737844" y="3270226"/>
            <a:ext cx="3775526" cy="1477328"/>
          </a:xfrm>
          <a:prstGeom prst="rect">
            <a:avLst/>
          </a:prstGeom>
        </p:spPr>
        <p:txBody>
          <a:bodyPr wrap="square">
            <a:spAutoFit/>
          </a:bodyPr>
          <a:lstStyle/>
          <a:p>
            <a:pPr lvl="0"/>
            <a:r>
              <a:rPr lang="en-US" dirty="0"/>
              <a:t>This</a:t>
            </a:r>
            <a:r>
              <a:rPr lang="en-US" sz="1350" dirty="0"/>
              <a:t> </a:t>
            </a:r>
            <a:r>
              <a:rPr lang="en-US" dirty="0"/>
              <a:t>is a Tool to help you- not a per diem.  Each grant request is unique based on additional contributions like community partners and district funds.</a:t>
            </a:r>
          </a:p>
        </p:txBody>
      </p:sp>
      <p:pic>
        <p:nvPicPr>
          <p:cNvPr id="7" name="Picture 6">
            <a:extLst>
              <a:ext uri="{FF2B5EF4-FFF2-40B4-BE49-F238E27FC236}">
                <a16:creationId xmlns:a16="http://schemas.microsoft.com/office/drawing/2014/main" id="{22889F53-B03E-4FCD-853B-1A27183BA054}"/>
              </a:ext>
            </a:extLst>
          </p:cNvPr>
          <p:cNvPicPr>
            <a:picLocks noChangeAspect="1"/>
          </p:cNvPicPr>
          <p:nvPr/>
        </p:nvPicPr>
        <p:blipFill>
          <a:blip r:embed="rId2"/>
          <a:stretch>
            <a:fillRect/>
          </a:stretch>
        </p:blipFill>
        <p:spPr>
          <a:xfrm>
            <a:off x="513969" y="2948751"/>
            <a:ext cx="3892188" cy="2977387"/>
          </a:xfrm>
          <a:prstGeom prst="rect">
            <a:avLst/>
          </a:prstGeom>
        </p:spPr>
      </p:pic>
    </p:spTree>
    <p:extLst>
      <p:ext uri="{BB962C8B-B14F-4D97-AF65-F5344CB8AC3E}">
        <p14:creationId xmlns:p14="http://schemas.microsoft.com/office/powerpoint/2010/main" val="2283517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90144" y="16002"/>
            <a:ext cx="4654868" cy="857250"/>
          </a:xfrm>
          <a:prstGeom prst="rect">
            <a:avLst/>
          </a:prstGeom>
          <a:solidFill>
            <a:schemeClr val="bg1">
              <a:lumMod val="95000"/>
            </a:schemeClr>
          </a:solidFill>
          <a:ln w="381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algn="ctr" defTabSz="342900" fontAlgn="base">
              <a:spcBef>
                <a:spcPct val="0"/>
              </a:spcBef>
              <a:spcAft>
                <a:spcPct val="0"/>
              </a:spcAft>
              <a:defRPr/>
            </a:pPr>
            <a:r>
              <a:rPr lang="en-US" sz="2700" b="1" dirty="0">
                <a:solidFill>
                  <a:srgbClr val="141E8D"/>
                </a:solidFill>
                <a:effectLst>
                  <a:outerShdw blurRad="38100" dist="38100" dir="2700000" algn="tl">
                    <a:srgbClr val="000000">
                      <a:alpha val="43137"/>
                    </a:srgbClr>
                  </a:outerShdw>
                </a:effectLst>
                <a:latin typeface="+mj-lt"/>
                <a:ea typeface="ＭＳ Ｐゴシック" pitchFamily="34" charset="-128"/>
                <a:cs typeface="+mj-cs"/>
              </a:rPr>
              <a:t>Funding Estimator</a:t>
            </a:r>
          </a:p>
        </p:txBody>
      </p:sp>
      <p:sp>
        <p:nvSpPr>
          <p:cNvPr id="5" name="TextBox 4"/>
          <p:cNvSpPr txBox="1"/>
          <p:nvPr/>
        </p:nvSpPr>
        <p:spPr>
          <a:xfrm>
            <a:off x="390144" y="1305341"/>
            <a:ext cx="3898238" cy="4247317"/>
          </a:xfrm>
          <a:prstGeom prst="rect">
            <a:avLst/>
          </a:prstGeom>
          <a:noFill/>
        </p:spPr>
        <p:txBody>
          <a:bodyPr wrap="square" rtlCol="0">
            <a:spAutoFit/>
          </a:bodyPr>
          <a:lstStyle/>
          <a:p>
            <a:r>
              <a:rPr lang="en-US" dirty="0"/>
              <a:t>This spreadsheet can help see if your base award is fundable. This is a tool to help you ESTIMATE It is NOT a per diem or guarantee of funding</a:t>
            </a:r>
          </a:p>
          <a:p>
            <a:endParaRPr lang="en-US" dirty="0"/>
          </a:p>
          <a:p>
            <a:r>
              <a:rPr lang="en-US" dirty="0"/>
              <a:t>Input your projected number of students for each type of program you will offer, then Input the number of days your will provide service</a:t>
            </a:r>
          </a:p>
          <a:p>
            <a:endParaRPr lang="en-US" dirty="0"/>
          </a:p>
          <a:p>
            <a:r>
              <a:rPr lang="en-US" dirty="0"/>
              <a:t>Note: </a:t>
            </a:r>
            <a:r>
              <a:rPr lang="en-US" dirty="0">
                <a:solidFill>
                  <a:srgbClr val="FF0000"/>
                </a:solidFill>
              </a:rPr>
              <a:t>You MUST include your Community Partner contributions </a:t>
            </a:r>
            <a:r>
              <a:rPr lang="en-US" dirty="0"/>
              <a:t>(Deduct from the award requested as evidence of sustainability).</a:t>
            </a:r>
          </a:p>
        </p:txBody>
      </p:sp>
      <p:pic>
        <p:nvPicPr>
          <p:cNvPr id="3" name="Picture 2"/>
          <p:cNvPicPr>
            <a:picLocks noChangeAspect="1"/>
          </p:cNvPicPr>
          <p:nvPr/>
        </p:nvPicPr>
        <p:blipFill>
          <a:blip r:embed="rId2"/>
          <a:stretch>
            <a:fillRect/>
          </a:stretch>
        </p:blipFill>
        <p:spPr>
          <a:xfrm>
            <a:off x="4714875" y="1248609"/>
            <a:ext cx="4429125" cy="4807744"/>
          </a:xfrm>
          <a:prstGeom prst="rect">
            <a:avLst/>
          </a:prstGeom>
        </p:spPr>
      </p:pic>
    </p:spTree>
    <p:extLst>
      <p:ext uri="{BB962C8B-B14F-4D97-AF65-F5344CB8AC3E}">
        <p14:creationId xmlns:p14="http://schemas.microsoft.com/office/powerpoint/2010/main" val="855311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569976" y="1358646"/>
            <a:ext cx="8159496" cy="4554474"/>
          </a:xfrm>
          <a:solidFill>
            <a:schemeClr val="accent6">
              <a:lumMod val="20000"/>
              <a:lumOff val="80000"/>
            </a:schemeClr>
          </a:solidFill>
        </p:spPr>
        <p:txBody>
          <a:bodyPr/>
          <a:lstStyle/>
          <a:p>
            <a:r>
              <a:rPr lang="en-US" b="1" u="sng" dirty="0"/>
              <a:t>Grantees </a:t>
            </a:r>
            <a:r>
              <a:rPr lang="en-US" b="1" u="sng" dirty="0">
                <a:solidFill>
                  <a:srgbClr val="FF0000"/>
                </a:solidFill>
              </a:rPr>
              <a:t>must</a:t>
            </a:r>
            <a:r>
              <a:rPr lang="en-US" b="1" u="sng" dirty="0"/>
              <a:t> consult with private and non-public school officials</a:t>
            </a:r>
            <a:r>
              <a:rPr lang="en-US" b="1" dirty="0"/>
              <a:t> during the design and development </a:t>
            </a:r>
            <a:r>
              <a:rPr lang="en-US" sz="1800" dirty="0"/>
              <a:t>of the 21CCLC program on issues such as how the children's needs will be identified and what services will be offered. Services and benefits provided to private school students must be secular, neutral, and non-ideological.  </a:t>
            </a:r>
          </a:p>
          <a:p>
            <a:r>
              <a:rPr lang="en-US" sz="1800" b="1" dirty="0"/>
              <a:t>The required form included </a:t>
            </a:r>
            <a:r>
              <a:rPr lang="en-US" sz="1800" dirty="0"/>
              <a:t>- it MUST be completed for your proposal to be funded.</a:t>
            </a:r>
          </a:p>
          <a:p>
            <a:r>
              <a:rPr lang="en-US" dirty="0"/>
              <a:t>This is a statutory requirement of the grant- you </a:t>
            </a:r>
            <a:r>
              <a:rPr lang="en-US" u="sng" dirty="0">
                <a:solidFill>
                  <a:srgbClr val="FF0000"/>
                </a:solidFill>
              </a:rPr>
              <a:t>MUST</a:t>
            </a:r>
            <a:r>
              <a:rPr lang="en-US" dirty="0"/>
              <a:t> include this completed form to be eligible for this competition.  Include the outcome of your consultation.</a:t>
            </a:r>
          </a:p>
          <a:p>
            <a:endParaRPr lang="en-US" dirty="0"/>
          </a:p>
        </p:txBody>
      </p:sp>
      <p:sp>
        <p:nvSpPr>
          <p:cNvPr id="5" name="Title 1"/>
          <p:cNvSpPr txBox="1">
            <a:spLocks/>
          </p:cNvSpPr>
          <p:nvPr/>
        </p:nvSpPr>
        <p:spPr bwMode="auto">
          <a:xfrm>
            <a:off x="704087" y="176261"/>
            <a:ext cx="6172200" cy="857250"/>
          </a:xfrm>
          <a:prstGeom prst="rect">
            <a:avLst/>
          </a:prstGeom>
          <a:solidFill>
            <a:schemeClr val="bg1">
              <a:lumMod val="95000"/>
            </a:schemeClr>
          </a:solidFill>
          <a:ln w="381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algn="ctr" defTabSz="342900" fontAlgn="base">
              <a:spcBef>
                <a:spcPct val="0"/>
              </a:spcBef>
              <a:spcAft>
                <a:spcPct val="0"/>
              </a:spcAft>
              <a:defRPr/>
            </a:pPr>
            <a:r>
              <a:rPr lang="en-US" sz="2700" b="1" dirty="0">
                <a:solidFill>
                  <a:srgbClr val="141E8D"/>
                </a:solidFill>
                <a:effectLst>
                  <a:outerShdw blurRad="38100" dist="38100" dir="2700000" algn="tl">
                    <a:srgbClr val="000000">
                      <a:alpha val="43137"/>
                    </a:srgbClr>
                  </a:outerShdw>
                </a:effectLst>
                <a:latin typeface="+mj-lt"/>
                <a:ea typeface="ＭＳ Ｐゴシック" pitchFamily="34" charset="-128"/>
                <a:cs typeface="+mj-cs"/>
              </a:rPr>
              <a:t>Required non-public school Consultation</a:t>
            </a:r>
          </a:p>
        </p:txBody>
      </p:sp>
    </p:spTree>
    <p:extLst>
      <p:ext uri="{BB962C8B-B14F-4D97-AF65-F5344CB8AC3E}">
        <p14:creationId xmlns:p14="http://schemas.microsoft.com/office/powerpoint/2010/main" val="3218731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754380" y="1524000"/>
            <a:ext cx="7365492" cy="4476750"/>
          </a:xfrm>
          <a:solidFill>
            <a:schemeClr val="accent6">
              <a:lumMod val="20000"/>
              <a:lumOff val="80000"/>
            </a:schemeClr>
          </a:solidFill>
        </p:spPr>
        <p:txBody>
          <a:bodyPr>
            <a:normAutofit/>
          </a:bodyPr>
          <a:lstStyle/>
          <a:p>
            <a:pPr marL="0" indent="0">
              <a:buNone/>
            </a:pPr>
            <a:r>
              <a:rPr lang="en-US" sz="1800" dirty="0">
                <a:solidFill>
                  <a:srgbClr val="FF0000"/>
                </a:solidFill>
              </a:rPr>
              <a:t>A sub-grantee shall provide students enrolled in private schools with a genuine opportunity for equitable participation in accordance with the requirements in §§76.652-76.662 (EDGAR</a:t>
            </a:r>
            <a:r>
              <a:rPr lang="en-US" sz="1800" dirty="0"/>
              <a:t>) and in the authorizing statute and implementing regulations for a program.</a:t>
            </a:r>
          </a:p>
          <a:p>
            <a:pPr marL="0" indent="0">
              <a:buNone/>
            </a:pPr>
            <a:r>
              <a:rPr lang="en-US" sz="1500" b="1" dirty="0"/>
              <a:t> 76.652   Consultation with representatives of private school students.</a:t>
            </a:r>
            <a:endParaRPr lang="en-US" sz="1500" dirty="0"/>
          </a:p>
          <a:p>
            <a:pPr marL="0" indent="0">
              <a:buNone/>
            </a:pPr>
            <a:r>
              <a:rPr lang="en-US" sz="1500" dirty="0"/>
              <a:t>(a) An applicant for a sub-grant shall consult with appropriate representatives of students enrolled in private schools during all phases of the development and design of the project covered by the application, including consideration of:</a:t>
            </a:r>
          </a:p>
          <a:p>
            <a:pPr marL="0" indent="0">
              <a:buNone/>
            </a:pPr>
            <a:r>
              <a:rPr lang="en-US" sz="1350" dirty="0">
                <a:solidFill>
                  <a:srgbClr val="FF0000"/>
                </a:solidFill>
              </a:rPr>
              <a:t>(</a:t>
            </a:r>
            <a:r>
              <a:rPr lang="en-US" sz="1500" dirty="0">
                <a:solidFill>
                  <a:srgbClr val="FF0000"/>
                </a:solidFill>
              </a:rPr>
              <a:t>1) Which children will receive benefits under the project;-how many?</a:t>
            </a:r>
          </a:p>
          <a:p>
            <a:pPr marL="0" indent="0">
              <a:buNone/>
            </a:pPr>
            <a:r>
              <a:rPr lang="en-US" sz="1500" dirty="0">
                <a:solidFill>
                  <a:srgbClr val="FF0000"/>
                </a:solidFill>
              </a:rPr>
              <a:t>(2) How the children's needs will be identified;</a:t>
            </a:r>
          </a:p>
          <a:p>
            <a:pPr marL="0" indent="0">
              <a:buNone/>
            </a:pPr>
            <a:r>
              <a:rPr lang="en-US" sz="1500" dirty="0">
                <a:solidFill>
                  <a:srgbClr val="FF0000"/>
                </a:solidFill>
              </a:rPr>
              <a:t>(3) What benefits will be provided;</a:t>
            </a:r>
          </a:p>
          <a:p>
            <a:pPr marL="0" indent="0">
              <a:buNone/>
            </a:pPr>
            <a:r>
              <a:rPr lang="en-US" sz="1500" dirty="0">
                <a:solidFill>
                  <a:srgbClr val="FF0000"/>
                </a:solidFill>
              </a:rPr>
              <a:t>(4) How the benefits will be provided; and</a:t>
            </a:r>
          </a:p>
          <a:p>
            <a:pPr marL="0" indent="0">
              <a:buNone/>
            </a:pPr>
            <a:r>
              <a:rPr lang="en-US" sz="1500" dirty="0">
                <a:solidFill>
                  <a:srgbClr val="FF0000"/>
                </a:solidFill>
              </a:rPr>
              <a:t>(5) How the project will be evaluated.</a:t>
            </a:r>
          </a:p>
          <a:p>
            <a:endParaRPr lang="en-US" sz="1500" dirty="0"/>
          </a:p>
        </p:txBody>
      </p:sp>
      <p:sp>
        <p:nvSpPr>
          <p:cNvPr id="5" name="Title 1"/>
          <p:cNvSpPr txBox="1">
            <a:spLocks/>
          </p:cNvSpPr>
          <p:nvPr/>
        </p:nvSpPr>
        <p:spPr bwMode="auto">
          <a:xfrm>
            <a:off x="754380" y="285989"/>
            <a:ext cx="7365492" cy="857250"/>
          </a:xfrm>
          <a:prstGeom prst="rect">
            <a:avLst/>
          </a:prstGeom>
          <a:solidFill>
            <a:schemeClr val="bg1">
              <a:lumMod val="95000"/>
            </a:schemeClr>
          </a:solidFill>
          <a:ln w="381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algn="ctr" defTabSz="342900" fontAlgn="base">
              <a:spcBef>
                <a:spcPct val="0"/>
              </a:spcBef>
              <a:spcAft>
                <a:spcPct val="0"/>
              </a:spcAft>
              <a:defRPr/>
            </a:pPr>
            <a:r>
              <a:rPr lang="en-US" sz="2700" b="1" dirty="0">
                <a:solidFill>
                  <a:srgbClr val="141E8D"/>
                </a:solidFill>
                <a:effectLst>
                  <a:outerShdw blurRad="38100" dist="38100" dir="2700000" algn="tl">
                    <a:srgbClr val="000000">
                      <a:alpha val="43137"/>
                    </a:srgbClr>
                  </a:outerShdw>
                </a:effectLst>
                <a:latin typeface="+mj-lt"/>
                <a:ea typeface="ＭＳ Ｐゴシック" pitchFamily="34" charset="-128"/>
                <a:cs typeface="+mj-cs"/>
              </a:rPr>
              <a:t>Private School Consultation Rules</a:t>
            </a:r>
          </a:p>
        </p:txBody>
      </p:sp>
    </p:spTree>
    <p:extLst>
      <p:ext uri="{BB962C8B-B14F-4D97-AF65-F5344CB8AC3E}">
        <p14:creationId xmlns:p14="http://schemas.microsoft.com/office/powerpoint/2010/main" val="1198445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755904" y="1499616"/>
            <a:ext cx="7924800" cy="4501134"/>
          </a:xfrm>
          <a:solidFill>
            <a:schemeClr val="accent6">
              <a:lumMod val="20000"/>
              <a:lumOff val="80000"/>
            </a:schemeClr>
          </a:solidFill>
        </p:spPr>
        <p:txBody>
          <a:bodyPr>
            <a:normAutofit/>
          </a:bodyPr>
          <a:lstStyle/>
          <a:p>
            <a:pPr marL="0" indent="0">
              <a:buNone/>
            </a:pPr>
            <a:r>
              <a:rPr lang="en-US" sz="1500" b="1" dirty="0">
                <a:solidFill>
                  <a:srgbClr val="FF0000"/>
                </a:solidFill>
              </a:rPr>
              <a:t>76.653   Needs, number of students, and types of services.</a:t>
            </a:r>
            <a:endParaRPr lang="en-US" sz="1500" dirty="0">
              <a:solidFill>
                <a:srgbClr val="FF0000"/>
              </a:solidFill>
            </a:endParaRPr>
          </a:p>
          <a:p>
            <a:pPr marL="0" indent="0">
              <a:buNone/>
            </a:pPr>
            <a:r>
              <a:rPr lang="en-US" sz="1500" b="1" dirty="0">
                <a:solidFill>
                  <a:srgbClr val="FF0000"/>
                </a:solidFill>
              </a:rPr>
              <a:t>76.654   Benefits for private school students.</a:t>
            </a:r>
            <a:endParaRPr lang="en-US" sz="1500" dirty="0">
              <a:solidFill>
                <a:srgbClr val="FF0000"/>
              </a:solidFill>
            </a:endParaRPr>
          </a:p>
          <a:p>
            <a:pPr marL="0" indent="0">
              <a:buNone/>
            </a:pPr>
            <a:r>
              <a:rPr lang="en-US" sz="1500" dirty="0"/>
              <a:t>(a) </a:t>
            </a:r>
            <a:r>
              <a:rPr lang="en-US" sz="1500" b="1" i="1" u="sng" dirty="0"/>
              <a:t>Comparable benefits</a:t>
            </a:r>
            <a:r>
              <a:rPr lang="en-US" sz="1500" i="1" dirty="0"/>
              <a:t>.</a:t>
            </a:r>
            <a:r>
              <a:rPr lang="en-US" sz="1500" dirty="0"/>
              <a:t> The program benefits that a </a:t>
            </a:r>
            <a:r>
              <a:rPr lang="en-US" sz="1500" dirty="0" err="1"/>
              <a:t>subgrantee</a:t>
            </a:r>
            <a:r>
              <a:rPr lang="en-US" sz="1500" dirty="0"/>
              <a:t> provides for students enrolled in private schools must be comparable in quality, scope, and opportunity for participation to the program benefits that the </a:t>
            </a:r>
            <a:r>
              <a:rPr lang="en-US" sz="1500" dirty="0" err="1"/>
              <a:t>subgrantee</a:t>
            </a:r>
            <a:r>
              <a:rPr lang="en-US" sz="1500" dirty="0"/>
              <a:t> provides for students enrolled in public schools.</a:t>
            </a:r>
          </a:p>
          <a:p>
            <a:pPr marL="0" indent="0">
              <a:buNone/>
            </a:pPr>
            <a:r>
              <a:rPr lang="en-US" sz="1500" dirty="0"/>
              <a:t>(b) </a:t>
            </a:r>
            <a:r>
              <a:rPr lang="en-US" sz="1500" b="1" i="1" u="sng" dirty="0"/>
              <a:t>Same benefits</a:t>
            </a:r>
            <a:r>
              <a:rPr lang="en-US" sz="1500" i="1" dirty="0"/>
              <a:t>.</a:t>
            </a:r>
            <a:r>
              <a:rPr lang="en-US" sz="1500" dirty="0"/>
              <a:t> If a sub-grantee uses funds under a program for public school students in a particular attendance area, or grade or age level, the subgrantee shall insure equitable opportunities for participation by students enrolled in private schools who:  (are free and reduced lunch students)</a:t>
            </a:r>
          </a:p>
          <a:p>
            <a:pPr marL="0" indent="0">
              <a:buNone/>
            </a:pPr>
            <a:r>
              <a:rPr lang="en-US" sz="1500" dirty="0"/>
              <a:t>(1) Have the same needs as the public school students to be served; and</a:t>
            </a:r>
          </a:p>
          <a:p>
            <a:pPr marL="0" indent="0">
              <a:buNone/>
            </a:pPr>
            <a:r>
              <a:rPr lang="en-US" sz="1500" dirty="0"/>
              <a:t>(2) Are in that group, attendance area, or age or grade level.</a:t>
            </a:r>
          </a:p>
          <a:p>
            <a:pPr marL="0" indent="0">
              <a:buNone/>
            </a:pPr>
            <a:r>
              <a:rPr lang="en-US" sz="1500" dirty="0"/>
              <a:t>(c) </a:t>
            </a:r>
            <a:r>
              <a:rPr lang="en-US" sz="1500" b="1" i="1" u="sng" dirty="0"/>
              <a:t>Different benefits.</a:t>
            </a:r>
            <a:r>
              <a:rPr lang="en-US" sz="1500" b="1" u="sng" dirty="0"/>
              <a:t> </a:t>
            </a:r>
            <a:r>
              <a:rPr lang="en-US" sz="1500" dirty="0"/>
              <a:t>If the needs of students enrolled in private schools are different from the needs of students enrolled in public schools, a sub-grantee shall provide program benefits for the private school students that are different from the benefits the sub-grantee provides for the public school students.</a:t>
            </a:r>
          </a:p>
          <a:p>
            <a:endParaRPr lang="en-US" sz="1500" dirty="0"/>
          </a:p>
        </p:txBody>
      </p:sp>
      <p:sp>
        <p:nvSpPr>
          <p:cNvPr id="5" name="Title 1"/>
          <p:cNvSpPr txBox="1">
            <a:spLocks/>
          </p:cNvSpPr>
          <p:nvPr/>
        </p:nvSpPr>
        <p:spPr bwMode="auto">
          <a:xfrm>
            <a:off x="1155192" y="261605"/>
            <a:ext cx="6172200" cy="857250"/>
          </a:xfrm>
          <a:prstGeom prst="rect">
            <a:avLst/>
          </a:prstGeom>
          <a:solidFill>
            <a:schemeClr val="bg1">
              <a:lumMod val="95000"/>
            </a:schemeClr>
          </a:solidFill>
          <a:ln w="381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algn="ctr" defTabSz="342900" fontAlgn="base">
              <a:spcBef>
                <a:spcPct val="0"/>
              </a:spcBef>
              <a:spcAft>
                <a:spcPct val="0"/>
              </a:spcAft>
              <a:defRPr/>
            </a:pPr>
            <a:r>
              <a:rPr lang="en-US" sz="2700" b="1" dirty="0">
                <a:solidFill>
                  <a:srgbClr val="141E8D"/>
                </a:solidFill>
                <a:effectLst>
                  <a:outerShdw blurRad="38100" dist="38100" dir="2700000" algn="tl">
                    <a:srgbClr val="000000">
                      <a:alpha val="43137"/>
                    </a:srgbClr>
                  </a:outerShdw>
                </a:effectLst>
                <a:latin typeface="+mj-lt"/>
                <a:ea typeface="ＭＳ Ｐゴシック" pitchFamily="34" charset="-128"/>
                <a:cs typeface="+mj-cs"/>
              </a:rPr>
              <a:t>Private School Consultation Rules</a:t>
            </a:r>
          </a:p>
        </p:txBody>
      </p:sp>
    </p:spTree>
    <p:extLst>
      <p:ext uri="{BB962C8B-B14F-4D97-AF65-F5344CB8AC3E}">
        <p14:creationId xmlns:p14="http://schemas.microsoft.com/office/powerpoint/2010/main" val="1237051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595884" y="1243584"/>
            <a:ext cx="7748016" cy="4206240"/>
          </a:xfrm>
          <a:solidFill>
            <a:schemeClr val="accent6">
              <a:lumMod val="20000"/>
              <a:lumOff val="80000"/>
            </a:schemeClr>
          </a:solidFill>
        </p:spPr>
        <p:txBody>
          <a:bodyPr>
            <a:normAutofit/>
          </a:bodyPr>
          <a:lstStyle/>
          <a:p>
            <a:r>
              <a:rPr lang="en-US" sz="1500" b="1" u="sng" dirty="0"/>
              <a:t>Grantees must consult with private and non-public school officials</a:t>
            </a:r>
            <a:r>
              <a:rPr lang="en-US" sz="1500" b="1" dirty="0"/>
              <a:t> </a:t>
            </a:r>
            <a:r>
              <a:rPr lang="en-US" b="1" dirty="0"/>
              <a:t>during the design and development of the 21CCLC program </a:t>
            </a:r>
            <a:r>
              <a:rPr lang="en-US" sz="1500" dirty="0"/>
              <a:t>on issues such as how the children's needs will be identified and what services will be offered.  </a:t>
            </a:r>
          </a:p>
          <a:p>
            <a:r>
              <a:rPr lang="en-US" dirty="0">
                <a:solidFill>
                  <a:srgbClr val="FF0000"/>
                </a:solidFill>
              </a:rPr>
              <a:t>Your Consultation form should be completed in September or October NOT December.</a:t>
            </a:r>
            <a:endParaRPr lang="en-US" b="1" dirty="0"/>
          </a:p>
          <a:p>
            <a:pPr lvl="1" indent="-385763"/>
            <a:r>
              <a:rPr lang="en-US" b="1" dirty="0"/>
              <a:t>We have included a Consultation Form  and instructions to help you with this requirement.</a:t>
            </a:r>
          </a:p>
        </p:txBody>
      </p:sp>
      <p:sp>
        <p:nvSpPr>
          <p:cNvPr id="5" name="Title 1"/>
          <p:cNvSpPr txBox="1">
            <a:spLocks/>
          </p:cNvSpPr>
          <p:nvPr/>
        </p:nvSpPr>
        <p:spPr bwMode="auto">
          <a:xfrm>
            <a:off x="595884" y="166639"/>
            <a:ext cx="7748016" cy="857250"/>
          </a:xfrm>
          <a:prstGeom prst="rect">
            <a:avLst/>
          </a:prstGeom>
          <a:solidFill>
            <a:schemeClr val="bg1">
              <a:lumMod val="95000"/>
            </a:schemeClr>
          </a:solidFill>
          <a:ln w="381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algn="ctr" defTabSz="342900" fontAlgn="base">
              <a:spcBef>
                <a:spcPct val="0"/>
              </a:spcBef>
              <a:spcAft>
                <a:spcPct val="0"/>
              </a:spcAft>
              <a:defRPr/>
            </a:pPr>
            <a:r>
              <a:rPr lang="en-US" sz="2700" b="1" dirty="0">
                <a:solidFill>
                  <a:srgbClr val="141E8D"/>
                </a:solidFill>
                <a:effectLst>
                  <a:outerShdw blurRad="38100" dist="38100" dir="2700000" algn="tl">
                    <a:srgbClr val="000000">
                      <a:alpha val="43137"/>
                    </a:srgbClr>
                  </a:outerShdw>
                </a:effectLst>
                <a:latin typeface="+mj-lt"/>
                <a:ea typeface="ＭＳ Ｐゴシック" pitchFamily="34" charset="-128"/>
                <a:cs typeface="+mj-cs"/>
              </a:rPr>
              <a:t>Private School Consultation</a:t>
            </a:r>
          </a:p>
        </p:txBody>
      </p:sp>
      <p:pic>
        <p:nvPicPr>
          <p:cNvPr id="3" name="Picture 2">
            <a:extLst>
              <a:ext uri="{FF2B5EF4-FFF2-40B4-BE49-F238E27FC236}">
                <a16:creationId xmlns:a16="http://schemas.microsoft.com/office/drawing/2014/main" id="{9E1457A1-6AAC-4E29-8302-8C0181F3CC48}"/>
              </a:ext>
            </a:extLst>
          </p:cNvPr>
          <p:cNvPicPr>
            <a:picLocks noChangeAspect="1"/>
          </p:cNvPicPr>
          <p:nvPr/>
        </p:nvPicPr>
        <p:blipFill>
          <a:blip r:embed="rId3"/>
          <a:stretch>
            <a:fillRect/>
          </a:stretch>
        </p:blipFill>
        <p:spPr>
          <a:xfrm>
            <a:off x="1196340" y="4169665"/>
            <a:ext cx="6496812" cy="804672"/>
          </a:xfrm>
          <a:prstGeom prst="rect">
            <a:avLst/>
          </a:prstGeom>
        </p:spPr>
      </p:pic>
      <p:sp>
        <p:nvSpPr>
          <p:cNvPr id="4" name="TextBox 3">
            <a:extLst>
              <a:ext uri="{FF2B5EF4-FFF2-40B4-BE49-F238E27FC236}">
                <a16:creationId xmlns:a16="http://schemas.microsoft.com/office/drawing/2014/main" id="{9EFE7E52-E1FE-4631-A7B3-3CBD0B7F7547}"/>
              </a:ext>
            </a:extLst>
          </p:cNvPr>
          <p:cNvSpPr txBox="1"/>
          <p:nvPr/>
        </p:nvSpPr>
        <p:spPr>
          <a:xfrm>
            <a:off x="697992" y="5449824"/>
            <a:ext cx="7748016" cy="646331"/>
          </a:xfrm>
          <a:prstGeom prst="rect">
            <a:avLst/>
          </a:prstGeom>
          <a:noFill/>
        </p:spPr>
        <p:txBody>
          <a:bodyPr wrap="square" rtlCol="0">
            <a:spAutoFit/>
          </a:bodyPr>
          <a:lstStyle/>
          <a:p>
            <a:r>
              <a:rPr lang="en-US" dirty="0"/>
              <a:t>Every Year a non-public school may opt to participate the following year in this program.  This notice is provided in the CASA system.</a:t>
            </a:r>
          </a:p>
        </p:txBody>
      </p:sp>
    </p:spTree>
    <p:extLst>
      <p:ext uri="{BB962C8B-B14F-4D97-AF65-F5344CB8AC3E}">
        <p14:creationId xmlns:p14="http://schemas.microsoft.com/office/powerpoint/2010/main" val="14564275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40C38-0FEE-4782-B72F-A1397665BFF5}"/>
              </a:ext>
            </a:extLst>
          </p:cNvPr>
          <p:cNvSpPr>
            <a:spLocks noGrp="1"/>
          </p:cNvSpPr>
          <p:nvPr>
            <p:ph idx="1"/>
          </p:nvPr>
        </p:nvSpPr>
        <p:spPr>
          <a:xfrm>
            <a:off x="628650" y="243840"/>
            <a:ext cx="8186166" cy="5933123"/>
          </a:xfrm>
        </p:spPr>
        <p:txBody>
          <a:bodyPr>
            <a:normAutofit/>
          </a:bodyPr>
          <a:lstStyle/>
          <a:p>
            <a:pPr marL="0" marR="0" indent="0">
              <a:lnSpc>
                <a:spcPts val="1280"/>
              </a:lnSpc>
              <a:spcBef>
                <a:spcPts val="0"/>
              </a:spcBef>
              <a:spcAft>
                <a:spcPts val="0"/>
              </a:spcAft>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Edgar 76.652   </a:t>
            </a:r>
          </a:p>
          <a:p>
            <a:pPr marL="25400" marR="0">
              <a:lnSpc>
                <a:spcPts val="1280"/>
              </a:lnSpc>
              <a:spcBef>
                <a:spcPts val="0"/>
              </a:spcBef>
              <a:spcAft>
                <a:spcPts val="0"/>
              </a:spcAft>
            </a:pPr>
            <a:endParaRPr lang="en-US" sz="1800" b="1" dirty="0">
              <a:latin typeface="Arial" panose="020B0604020202020204" pitchFamily="34" charset="0"/>
              <a:ea typeface="Calibri" panose="020F0502020204030204" pitchFamily="34" charset="0"/>
              <a:cs typeface="Times New Roman" panose="02020603050405020304" pitchFamily="18" charset="0"/>
            </a:endParaRPr>
          </a:p>
          <a:p>
            <a:pPr marL="0" marR="0" indent="0">
              <a:lnSpc>
                <a:spcPts val="1280"/>
              </a:lnSpc>
              <a:spcBef>
                <a:spcPts val="0"/>
              </a:spcBef>
              <a:spcAft>
                <a:spcPts val="0"/>
              </a:spcAft>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Consultation with representatives of private school students.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5400" marR="30480">
              <a:lnSpc>
                <a:spcPct val="104000"/>
              </a:lnSpc>
              <a:spcBef>
                <a:spcPts val="285"/>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 An applicant for</a:t>
            </a:r>
            <a:r>
              <a:rPr lang="en-US" sz="1800" spc="-15"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a subgrant shall consult with appropriate representatives of</a:t>
            </a:r>
            <a:r>
              <a:rPr lang="en-US" sz="1800" spc="-1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students enrolled in private schools during all phases of</a:t>
            </a:r>
            <a:r>
              <a:rPr lang="en-US" sz="1800" spc="-1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the development and design of</a:t>
            </a:r>
            <a:r>
              <a:rPr lang="en-US" sz="1800" spc="-1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the project covered by the application, including consideration of: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5400" marR="3524885">
              <a:lnSpc>
                <a:spcPct val="104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 Which children will receive benefits under the project; (2) How the children's needs will be identified;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540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 What</a:t>
            </a:r>
            <a:r>
              <a:rPr lang="en-US" sz="1800" spc="-3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benefits will be provided;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5400" marR="0">
              <a:lnSpc>
                <a:spcPct val="107000"/>
              </a:lnSpc>
              <a:spcBef>
                <a:spcPts val="6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(4) How the benefits will be provided;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5400" marR="0">
              <a:lnSpc>
                <a:spcPct val="107000"/>
              </a:lnSpc>
              <a:spcBef>
                <a:spcPts val="6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(5) How the project will be evaluated.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5400" marR="100330">
              <a:lnSpc>
                <a:spcPct val="104000"/>
              </a:lnSpc>
              <a:spcBef>
                <a:spcPts val="6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(b) A</a:t>
            </a:r>
            <a:r>
              <a:rPr lang="en-US" sz="1800" spc="-1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subgrantee shall consult with appropriate representatives of</a:t>
            </a:r>
            <a:r>
              <a:rPr lang="en-US" sz="1800" spc="-1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students enrolled in private schools before the subgrantee makes any decision that</a:t>
            </a:r>
            <a:r>
              <a:rPr lang="en-US" sz="1800" spc="-2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affects</a:t>
            </a:r>
            <a:r>
              <a:rPr lang="en-US" sz="1800" spc="-35"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the opportunities of</a:t>
            </a:r>
            <a:r>
              <a:rPr lang="en-US" sz="1800" spc="-1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those students to</a:t>
            </a:r>
            <a:r>
              <a:rPr lang="en-US" sz="1800" spc="-1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participate in the project.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5400" marR="603250">
              <a:lnSpc>
                <a:spcPct val="104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(c) The applicant or subgrantee shall give the appropriate representatives a genuine opportunity to express their views regarding each matter</a:t>
            </a:r>
            <a:r>
              <a:rPr lang="en-US" sz="1800" spc="-35"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subject to</a:t>
            </a:r>
            <a:r>
              <a:rPr lang="en-US" sz="1800" spc="-1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the consultation requirements in this section.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5400" marR="0">
              <a:lnSpc>
                <a:spcPct val="107000"/>
              </a:lnSpc>
              <a:spcBef>
                <a:spcPts val="285"/>
              </a:spcBef>
              <a:spcAft>
                <a:spcPts val="0"/>
              </a:spcAft>
            </a:pPr>
            <a:r>
              <a:rPr lang="en-US"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(Authority: 20 U.S.C.</a:t>
            </a:r>
            <a:r>
              <a:rPr lang="en-US" sz="1800" spc="-35"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1221e–3 and 3474)</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285"/>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933784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742188" y="1388864"/>
            <a:ext cx="7670292" cy="4670560"/>
          </a:xfrm>
          <a:solidFill>
            <a:schemeClr val="accent6">
              <a:lumMod val="20000"/>
              <a:lumOff val="80000"/>
            </a:schemeClr>
          </a:solidFill>
        </p:spPr>
        <p:txBody>
          <a:bodyPr>
            <a:normAutofit lnSpcReduction="10000"/>
          </a:bodyPr>
          <a:lstStyle/>
          <a:p>
            <a:r>
              <a:rPr lang="en-US" b="1" dirty="0"/>
              <a:t>New Applications</a:t>
            </a:r>
            <a:r>
              <a:rPr lang="en-US" dirty="0"/>
              <a:t>: Iowa will offer three-year grant awards. The funding level will remain 100 percent each year of the grant. </a:t>
            </a:r>
          </a:p>
          <a:p>
            <a:r>
              <a:rPr lang="en-US" b="1" dirty="0">
                <a:solidFill>
                  <a:srgbClr val="FF0000"/>
                </a:solidFill>
              </a:rPr>
              <a:t>Grantees demonstrating sufficient compliance </a:t>
            </a:r>
            <a:r>
              <a:rPr lang="en-US" dirty="0"/>
              <a:t>will be eligible for additional funding for two years at 75 percent of the original funding request after a comprehensive site visit in year 3 or 4.</a:t>
            </a:r>
          </a:p>
          <a:p>
            <a:r>
              <a:rPr lang="en-US" b="1" dirty="0"/>
              <a:t>We cannot extend any grant beyond 5 years per statutory limitations.  A New application is needed AND </a:t>
            </a:r>
            <a:r>
              <a:rPr lang="en-US" b="1" dirty="0">
                <a:solidFill>
                  <a:srgbClr val="FF0000"/>
                </a:solidFill>
              </a:rPr>
              <a:t>MUST DOCUMENT SUSTAINABILITY.  Failure to document previous grant work is supplanting.</a:t>
            </a:r>
          </a:p>
          <a:p>
            <a:r>
              <a:rPr lang="en-US" b="1" dirty="0">
                <a:solidFill>
                  <a:srgbClr val="FF0000"/>
                </a:solidFill>
              </a:rPr>
              <a:t>The statutory limit for funding is 10 years- this is why we require community partnerships.</a:t>
            </a:r>
          </a:p>
        </p:txBody>
      </p:sp>
      <p:sp>
        <p:nvSpPr>
          <p:cNvPr id="6" name="Title 1"/>
          <p:cNvSpPr txBox="1">
            <a:spLocks/>
          </p:cNvSpPr>
          <p:nvPr/>
        </p:nvSpPr>
        <p:spPr bwMode="auto">
          <a:xfrm>
            <a:off x="742188" y="151877"/>
            <a:ext cx="7670292" cy="857250"/>
          </a:xfrm>
          <a:prstGeom prst="rect">
            <a:avLst/>
          </a:prstGeom>
          <a:solidFill>
            <a:schemeClr val="bg1">
              <a:lumMod val="95000"/>
            </a:schemeClr>
          </a:solidFill>
          <a:ln w="381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algn="ctr" defTabSz="342900" fontAlgn="base">
              <a:spcBef>
                <a:spcPct val="0"/>
              </a:spcBef>
              <a:spcAft>
                <a:spcPct val="0"/>
              </a:spcAft>
              <a:defRPr/>
            </a:pPr>
            <a:r>
              <a:rPr lang="en-US" sz="2700" b="1" dirty="0">
                <a:solidFill>
                  <a:srgbClr val="141E8D"/>
                </a:solidFill>
                <a:effectLst>
                  <a:outerShdw blurRad="38100" dist="38100" dir="2700000" algn="tl">
                    <a:srgbClr val="000000">
                      <a:alpha val="43137"/>
                    </a:srgbClr>
                  </a:outerShdw>
                </a:effectLst>
                <a:latin typeface="+mj-lt"/>
                <a:ea typeface="ＭＳ Ｐゴシック" pitchFamily="34" charset="-128"/>
                <a:cs typeface="+mj-cs"/>
              </a:rPr>
              <a:t>RFA KEY POINTS:</a:t>
            </a:r>
          </a:p>
        </p:txBody>
      </p:sp>
    </p:spTree>
    <p:extLst>
      <p:ext uri="{BB962C8B-B14F-4D97-AF65-F5344CB8AC3E}">
        <p14:creationId xmlns:p14="http://schemas.microsoft.com/office/powerpoint/2010/main" val="29982119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892080" y="1225535"/>
            <a:ext cx="7215600" cy="3951223"/>
          </a:xfrm>
          <a:solidFill>
            <a:schemeClr val="accent6">
              <a:lumMod val="20000"/>
              <a:lumOff val="80000"/>
            </a:schemeClr>
          </a:solidFill>
        </p:spPr>
        <p:txBody>
          <a:bodyPr>
            <a:normAutofit fontScale="92500" lnSpcReduction="10000"/>
          </a:bodyPr>
          <a:lstStyle/>
          <a:p>
            <a:r>
              <a:rPr lang="en-US" b="1" dirty="0">
                <a:solidFill>
                  <a:srgbClr val="FF0000"/>
                </a:solidFill>
              </a:rPr>
              <a:t>Site Visit </a:t>
            </a:r>
            <a:r>
              <a:rPr lang="en-US" dirty="0"/>
              <a:t>(between year 1-3) paperwork is done by the IDOE (program may need to provide documentation) one site</a:t>
            </a:r>
            <a:r>
              <a:rPr lang="en-US" b="1" dirty="0"/>
              <a:t>.</a:t>
            </a:r>
          </a:p>
          <a:p>
            <a:r>
              <a:rPr lang="en-US" b="1" dirty="0">
                <a:solidFill>
                  <a:srgbClr val="FF0000"/>
                </a:solidFill>
              </a:rPr>
              <a:t>Comprehensive Site Visit</a:t>
            </a:r>
            <a:r>
              <a:rPr lang="en-US" b="1" dirty="0"/>
              <a:t> </a:t>
            </a:r>
            <a:r>
              <a:rPr lang="en-US" dirty="0"/>
              <a:t>(during year 3, before year 4-5) paperwork is done by the IDOE (program provides 4 meetings with all stakeholder groups) all sites.  </a:t>
            </a:r>
            <a:r>
              <a:rPr lang="en-US" b="1" dirty="0"/>
              <a:t>Sustainability Plan is reviewed.</a:t>
            </a:r>
          </a:p>
          <a:p>
            <a:r>
              <a:rPr lang="en-US" dirty="0"/>
              <a:t>The Site and Comprehensive Visit forms are posted with the application, so you know what to expect from a monitoring visit.</a:t>
            </a:r>
          </a:p>
          <a:p>
            <a:r>
              <a:rPr lang="en-US" dirty="0">
                <a:solidFill>
                  <a:srgbClr val="FF0000"/>
                </a:solidFill>
              </a:rPr>
              <a:t>The SEA does ongoing RISK ASSESSMENT on EVERYONE</a:t>
            </a:r>
            <a:r>
              <a:rPr lang="en-US" dirty="0"/>
              <a:t>. Issues may be revealed at any time.</a:t>
            </a:r>
          </a:p>
        </p:txBody>
      </p:sp>
      <p:sp>
        <p:nvSpPr>
          <p:cNvPr id="6" name="Title 1"/>
          <p:cNvSpPr txBox="1">
            <a:spLocks/>
          </p:cNvSpPr>
          <p:nvPr/>
        </p:nvSpPr>
        <p:spPr bwMode="auto">
          <a:xfrm>
            <a:off x="892080" y="129048"/>
            <a:ext cx="7304532" cy="857250"/>
          </a:xfrm>
          <a:prstGeom prst="rect">
            <a:avLst/>
          </a:prstGeom>
          <a:solidFill>
            <a:schemeClr val="bg1">
              <a:lumMod val="95000"/>
            </a:schemeClr>
          </a:solidFill>
          <a:ln w="381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algn="ctr" defTabSz="342900" fontAlgn="base">
              <a:spcBef>
                <a:spcPct val="0"/>
              </a:spcBef>
              <a:spcAft>
                <a:spcPct val="0"/>
              </a:spcAft>
              <a:defRPr/>
            </a:pPr>
            <a:r>
              <a:rPr lang="en-US" sz="2700" b="1" dirty="0">
                <a:solidFill>
                  <a:srgbClr val="141E8D"/>
                </a:solidFill>
                <a:effectLst>
                  <a:outerShdw blurRad="38100" dist="38100" dir="2700000" algn="tl">
                    <a:srgbClr val="000000">
                      <a:alpha val="43137"/>
                    </a:srgbClr>
                  </a:outerShdw>
                </a:effectLst>
                <a:latin typeface="+mj-lt"/>
                <a:ea typeface="ＭＳ Ｐゴシック" pitchFamily="34" charset="-128"/>
                <a:cs typeface="+mj-cs"/>
              </a:rPr>
              <a:t>RFA KEY POINTS:</a:t>
            </a:r>
          </a:p>
        </p:txBody>
      </p:sp>
    </p:spTree>
    <p:extLst>
      <p:ext uri="{BB962C8B-B14F-4D97-AF65-F5344CB8AC3E}">
        <p14:creationId xmlns:p14="http://schemas.microsoft.com/office/powerpoint/2010/main" val="19004278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741932" y="1262110"/>
            <a:ext cx="6172200" cy="4638818"/>
          </a:xfrm>
          <a:solidFill>
            <a:schemeClr val="accent6">
              <a:lumMod val="20000"/>
              <a:lumOff val="80000"/>
            </a:schemeClr>
          </a:solidFill>
        </p:spPr>
        <p:txBody>
          <a:bodyPr>
            <a:normAutofit fontScale="92500" lnSpcReduction="10000"/>
          </a:bodyPr>
          <a:lstStyle/>
          <a:p>
            <a:r>
              <a:rPr lang="en-US" dirty="0"/>
              <a:t>A previously funded 21</a:t>
            </a:r>
            <a:r>
              <a:rPr lang="en-US" baseline="30000" dirty="0"/>
              <a:t>st</a:t>
            </a:r>
            <a:r>
              <a:rPr lang="en-US" dirty="0"/>
              <a:t>  CCLC program whose grant will end before the funding for the new grant begins is eligible to apply for new grant funds.  </a:t>
            </a:r>
          </a:p>
          <a:p>
            <a:r>
              <a:rPr lang="en-US" sz="2700" dirty="0"/>
              <a:t>However, </a:t>
            </a:r>
            <a:r>
              <a:rPr lang="en-US" sz="2700" dirty="0">
                <a:solidFill>
                  <a:srgbClr val="FF0000"/>
                </a:solidFill>
              </a:rPr>
              <a:t>previous grantees </a:t>
            </a:r>
            <a:r>
              <a:rPr lang="en-US" sz="2700" b="1" dirty="0">
                <a:solidFill>
                  <a:srgbClr val="FF0000"/>
                </a:solidFill>
              </a:rPr>
              <a:t>must provide evidence </a:t>
            </a:r>
            <a:r>
              <a:rPr lang="en-US" sz="2700" dirty="0">
                <a:solidFill>
                  <a:srgbClr val="FF0000"/>
                </a:solidFill>
              </a:rPr>
              <a:t>of some level of sustainability that will be used in the new application </a:t>
            </a:r>
            <a:r>
              <a:rPr lang="en-US" sz="2700" dirty="0"/>
              <a:t>to provide services at a lower cost or serve more children than the previous grant</a:t>
            </a:r>
            <a:r>
              <a:rPr lang="en-US" dirty="0"/>
              <a:t>.</a:t>
            </a:r>
          </a:p>
          <a:p>
            <a:r>
              <a:rPr lang="en-US" b="1" dirty="0">
                <a:solidFill>
                  <a:srgbClr val="FF0000"/>
                </a:solidFill>
              </a:rPr>
              <a:t>FAILURE TO DOCUMENT YOUR PAST GRANT WORK, SUSTAINABILITY OR WRITE YOUR GRANT LIKE YOU NEVER HAD PRIOR FUNDING IS SUPPLANTING</a:t>
            </a:r>
            <a:r>
              <a:rPr lang="en-US" dirty="0">
                <a:solidFill>
                  <a:srgbClr val="FF0000"/>
                </a:solidFill>
              </a:rPr>
              <a:t>.</a:t>
            </a:r>
          </a:p>
          <a:p>
            <a:endParaRPr lang="en-US" dirty="0"/>
          </a:p>
        </p:txBody>
      </p:sp>
      <p:sp>
        <p:nvSpPr>
          <p:cNvPr id="6" name="Title 1"/>
          <p:cNvSpPr txBox="1">
            <a:spLocks/>
          </p:cNvSpPr>
          <p:nvPr/>
        </p:nvSpPr>
        <p:spPr bwMode="auto">
          <a:xfrm>
            <a:off x="1741170" y="214884"/>
            <a:ext cx="6172200" cy="857250"/>
          </a:xfrm>
          <a:prstGeom prst="rect">
            <a:avLst/>
          </a:prstGeom>
          <a:solidFill>
            <a:schemeClr val="bg1">
              <a:lumMod val="95000"/>
            </a:schemeClr>
          </a:solidFill>
          <a:ln w="381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algn="ctr" defTabSz="342900" fontAlgn="base">
              <a:spcBef>
                <a:spcPct val="0"/>
              </a:spcBef>
              <a:spcAft>
                <a:spcPct val="0"/>
              </a:spcAft>
              <a:defRPr/>
            </a:pPr>
            <a:r>
              <a:rPr lang="en-US" sz="2700" b="1" dirty="0">
                <a:solidFill>
                  <a:srgbClr val="141E8D"/>
                </a:solidFill>
                <a:effectLst>
                  <a:outerShdw blurRad="38100" dist="38100" dir="2700000" algn="tl">
                    <a:srgbClr val="000000">
                      <a:alpha val="43137"/>
                    </a:srgbClr>
                  </a:outerShdw>
                </a:effectLst>
                <a:latin typeface="+mj-lt"/>
                <a:ea typeface="ＭＳ Ｐゴシック" pitchFamily="34" charset="-128"/>
                <a:cs typeface="+mj-cs"/>
              </a:rPr>
              <a:t>Required Sustainability:</a:t>
            </a:r>
          </a:p>
        </p:txBody>
      </p:sp>
      <p:pic>
        <p:nvPicPr>
          <p:cNvPr id="4" name="Picture 3" descr="C:\Users\vjaras\AppData\Local\Microsoft\Windows\Temporary Internet Files\Content.IE5\7FPJ5MHM\MC900186106[1].wmf"/>
          <p:cNvPicPr>
            <a:picLocks noChangeAspect="1" noChangeArrowheads="1"/>
          </p:cNvPicPr>
          <p:nvPr/>
        </p:nvPicPr>
        <p:blipFill>
          <a:blip r:embed="rId2"/>
          <a:srcRect/>
          <a:stretch>
            <a:fillRect/>
          </a:stretch>
        </p:blipFill>
        <p:spPr bwMode="auto">
          <a:xfrm>
            <a:off x="219456" y="1819632"/>
            <a:ext cx="1309688" cy="1375172"/>
          </a:xfrm>
          <a:prstGeom prst="rect">
            <a:avLst/>
          </a:prstGeom>
          <a:noFill/>
        </p:spPr>
      </p:pic>
    </p:spTree>
    <p:extLst>
      <p:ext uri="{BB962C8B-B14F-4D97-AF65-F5344CB8AC3E}">
        <p14:creationId xmlns:p14="http://schemas.microsoft.com/office/powerpoint/2010/main" val="427823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B190-7215-4C93-AF44-2E4918C1001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7252916-D880-49B6-96BA-C66D4A1F0070}"/>
              </a:ext>
            </a:extLst>
          </p:cNvPr>
          <p:cNvPicPr>
            <a:picLocks noChangeAspect="1"/>
          </p:cNvPicPr>
          <p:nvPr/>
        </p:nvPicPr>
        <p:blipFill>
          <a:blip r:embed="rId2"/>
          <a:stretch>
            <a:fillRect/>
          </a:stretch>
        </p:blipFill>
        <p:spPr>
          <a:xfrm>
            <a:off x="0" y="0"/>
            <a:ext cx="9144000" cy="5196407"/>
          </a:xfrm>
          <a:prstGeom prst="rect">
            <a:avLst/>
          </a:prstGeom>
        </p:spPr>
      </p:pic>
    </p:spTree>
    <p:extLst>
      <p:ext uri="{BB962C8B-B14F-4D97-AF65-F5344CB8AC3E}">
        <p14:creationId xmlns:p14="http://schemas.microsoft.com/office/powerpoint/2010/main" val="14443155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965524" y="1176718"/>
            <a:ext cx="6861739" cy="3865388"/>
          </a:xfrm>
          <a:solidFill>
            <a:schemeClr val="accent6">
              <a:lumMod val="20000"/>
              <a:lumOff val="80000"/>
            </a:schemeClr>
          </a:solidFill>
        </p:spPr>
        <p:txBody>
          <a:bodyPr/>
          <a:lstStyle/>
          <a:p>
            <a:r>
              <a:rPr lang="en-US" dirty="0"/>
              <a:t>Because of the </a:t>
            </a:r>
            <a:r>
              <a:rPr lang="en-US" b="1" dirty="0"/>
              <a:t>sustainability expectations </a:t>
            </a:r>
            <a:r>
              <a:rPr lang="en-US" dirty="0"/>
              <a:t>of the grant, your application should financially reflect the contributions of your community partners. </a:t>
            </a:r>
          </a:p>
          <a:p>
            <a:r>
              <a:rPr lang="en-US" dirty="0"/>
              <a:t>A jointly submitted application does not automatically qualify as a partnership. </a:t>
            </a:r>
            <a:r>
              <a:rPr lang="en-US" b="1" dirty="0"/>
              <a:t>An organization contracted to provide services is not considered to be a partner</a:t>
            </a:r>
            <a:r>
              <a:rPr lang="en-US" dirty="0"/>
              <a:t> for this purpose. </a:t>
            </a:r>
          </a:p>
          <a:p>
            <a:endParaRPr lang="en-US" dirty="0"/>
          </a:p>
          <a:p>
            <a:endParaRPr lang="en-US" dirty="0"/>
          </a:p>
          <a:p>
            <a:endParaRPr lang="en-US" dirty="0"/>
          </a:p>
          <a:p>
            <a:endParaRPr lang="en-US" dirty="0"/>
          </a:p>
        </p:txBody>
      </p:sp>
      <p:sp>
        <p:nvSpPr>
          <p:cNvPr id="6" name="Title 1"/>
          <p:cNvSpPr txBox="1">
            <a:spLocks/>
          </p:cNvSpPr>
          <p:nvPr/>
        </p:nvSpPr>
        <p:spPr bwMode="auto">
          <a:xfrm>
            <a:off x="1049931" y="196399"/>
            <a:ext cx="6948688" cy="857250"/>
          </a:xfrm>
          <a:prstGeom prst="rect">
            <a:avLst/>
          </a:prstGeom>
          <a:solidFill>
            <a:schemeClr val="bg1">
              <a:lumMod val="95000"/>
            </a:schemeClr>
          </a:solidFill>
          <a:ln w="381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algn="ctr" defTabSz="342900" fontAlgn="base">
              <a:spcBef>
                <a:spcPct val="0"/>
              </a:spcBef>
              <a:spcAft>
                <a:spcPct val="0"/>
              </a:spcAft>
              <a:defRPr/>
            </a:pPr>
            <a:r>
              <a:rPr lang="en-US" sz="2700" b="1" dirty="0">
                <a:solidFill>
                  <a:srgbClr val="141E8D"/>
                </a:solidFill>
                <a:effectLst>
                  <a:outerShdw blurRad="38100" dist="38100" dir="2700000" algn="tl">
                    <a:srgbClr val="000000">
                      <a:alpha val="43137"/>
                    </a:srgbClr>
                  </a:outerShdw>
                </a:effectLst>
                <a:latin typeface="+mj-lt"/>
                <a:ea typeface="ＭＳ Ｐゴシック" pitchFamily="34" charset="-128"/>
                <a:cs typeface="+mj-cs"/>
              </a:rPr>
              <a:t>Partnerships:</a:t>
            </a:r>
          </a:p>
        </p:txBody>
      </p:sp>
      <p:sp>
        <p:nvSpPr>
          <p:cNvPr id="3" name="AutoShape 2" descr="Image result for paying in cash"/>
          <p:cNvSpPr>
            <a:spLocks noChangeAspect="1" noChangeArrowheads="1"/>
          </p:cNvSpPr>
          <p:nvPr/>
        </p:nvSpPr>
        <p:spPr bwMode="auto">
          <a:xfrm>
            <a:off x="1145381" y="742950"/>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5" name="Picture 4"/>
          <p:cNvPicPr>
            <a:picLocks noChangeAspect="1"/>
          </p:cNvPicPr>
          <p:nvPr/>
        </p:nvPicPr>
        <p:blipFill>
          <a:blip r:embed="rId2"/>
          <a:stretch>
            <a:fillRect/>
          </a:stretch>
        </p:blipFill>
        <p:spPr>
          <a:xfrm>
            <a:off x="3244906" y="4640406"/>
            <a:ext cx="1782251" cy="1181710"/>
          </a:xfrm>
          <a:prstGeom prst="rect">
            <a:avLst/>
          </a:prstGeom>
        </p:spPr>
      </p:pic>
      <p:sp>
        <p:nvSpPr>
          <p:cNvPr id="8" name="Rounded Rectangular Callout 7"/>
          <p:cNvSpPr/>
          <p:nvPr/>
        </p:nvSpPr>
        <p:spPr>
          <a:xfrm>
            <a:off x="5958349" y="4684458"/>
            <a:ext cx="1393722" cy="715297"/>
          </a:xfrm>
          <a:prstGeom prst="wedgeRoundRectCallout">
            <a:avLst>
              <a:gd name="adj1" fmla="val -133531"/>
              <a:gd name="adj2" fmla="val 476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Will you be my partner?</a:t>
            </a:r>
          </a:p>
        </p:txBody>
      </p:sp>
    </p:spTree>
    <p:extLst>
      <p:ext uri="{BB962C8B-B14F-4D97-AF65-F5344CB8AC3E}">
        <p14:creationId xmlns:p14="http://schemas.microsoft.com/office/powerpoint/2010/main" val="30702291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540826" y="1483349"/>
            <a:ext cx="6323269" cy="4371966"/>
          </a:xfrm>
          <a:solidFill>
            <a:schemeClr val="accent6">
              <a:lumMod val="20000"/>
              <a:lumOff val="80000"/>
            </a:schemeClr>
          </a:solidFill>
        </p:spPr>
        <p:txBody>
          <a:bodyPr>
            <a:normAutofit lnSpcReduction="10000"/>
          </a:bodyPr>
          <a:lstStyle/>
          <a:p>
            <a:pPr marL="0" indent="0">
              <a:buNone/>
            </a:pPr>
            <a:r>
              <a:rPr lang="en-US" sz="1800" dirty="0"/>
              <a:t>To be considered as an eligible partnership, </a:t>
            </a:r>
            <a:r>
              <a:rPr lang="en-US" sz="1800" b="1" dirty="0"/>
              <a:t>there </a:t>
            </a:r>
            <a:r>
              <a:rPr lang="en-US" sz="1800" b="1" u="sng" dirty="0"/>
              <a:t>must</a:t>
            </a:r>
            <a:r>
              <a:rPr lang="en-US" sz="1800" b="1" dirty="0"/>
              <a:t> be evidence</a:t>
            </a:r>
            <a:r>
              <a:rPr lang="en-US" sz="1800" dirty="0"/>
              <a:t> that: </a:t>
            </a:r>
            <a:r>
              <a:rPr lang="en-US" dirty="0"/>
              <a:t> </a:t>
            </a:r>
          </a:p>
          <a:p>
            <a:r>
              <a:rPr lang="en-US" dirty="0"/>
              <a:t>The partnership includes at least one Local Education Agency (LEA) or school district (with only designated high-poverty, Title I schools) and at least one community-based organization that </a:t>
            </a:r>
            <a:r>
              <a:rPr lang="en-US" b="1" dirty="0">
                <a:solidFill>
                  <a:srgbClr val="FF0000"/>
                </a:solidFill>
              </a:rPr>
              <a:t>is not primarily an entity contracted to provide services</a:t>
            </a:r>
            <a:r>
              <a:rPr lang="en-US" dirty="0"/>
              <a:t> to the project. </a:t>
            </a:r>
          </a:p>
          <a:p>
            <a:endParaRPr lang="en-US" dirty="0"/>
          </a:p>
          <a:p>
            <a:pPr marL="0" indent="0">
              <a:buNone/>
            </a:pPr>
            <a:r>
              <a:rPr lang="en-US" dirty="0"/>
              <a:t>YES, you CAN use Vendors. But, do </a:t>
            </a:r>
          </a:p>
          <a:p>
            <a:pPr>
              <a:buNone/>
            </a:pPr>
            <a:r>
              <a:rPr lang="en-US" dirty="0"/>
              <a:t>NOT call the partners.</a:t>
            </a:r>
          </a:p>
          <a:p>
            <a:pPr marL="0" indent="0">
              <a:buNone/>
            </a:pPr>
            <a:endParaRPr lang="en-US" dirty="0"/>
          </a:p>
          <a:p>
            <a:endParaRPr lang="en-US" dirty="0"/>
          </a:p>
          <a:p>
            <a:endParaRPr lang="en-US" dirty="0"/>
          </a:p>
          <a:p>
            <a:endParaRPr lang="en-US" dirty="0"/>
          </a:p>
          <a:p>
            <a:endParaRPr lang="en-US" dirty="0"/>
          </a:p>
          <a:p>
            <a:endParaRPr lang="en-US" dirty="0"/>
          </a:p>
        </p:txBody>
      </p:sp>
      <p:sp>
        <p:nvSpPr>
          <p:cNvPr id="6" name="Title 1"/>
          <p:cNvSpPr txBox="1">
            <a:spLocks/>
          </p:cNvSpPr>
          <p:nvPr/>
        </p:nvSpPr>
        <p:spPr bwMode="auto">
          <a:xfrm>
            <a:off x="540826" y="172349"/>
            <a:ext cx="8225221" cy="857250"/>
          </a:xfrm>
          <a:prstGeom prst="rect">
            <a:avLst/>
          </a:prstGeom>
          <a:solidFill>
            <a:schemeClr val="bg1">
              <a:lumMod val="95000"/>
            </a:schemeClr>
          </a:solidFill>
          <a:ln w="381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algn="ctr" defTabSz="342900" fontAlgn="base">
              <a:spcBef>
                <a:spcPct val="0"/>
              </a:spcBef>
              <a:spcAft>
                <a:spcPct val="0"/>
              </a:spcAft>
              <a:defRPr/>
            </a:pPr>
            <a:r>
              <a:rPr lang="en-US" sz="2700" b="1" dirty="0">
                <a:solidFill>
                  <a:srgbClr val="141E8D"/>
                </a:solidFill>
                <a:effectLst>
                  <a:outerShdw blurRad="38100" dist="38100" dir="2700000" algn="tl">
                    <a:srgbClr val="000000">
                      <a:alpha val="43137"/>
                    </a:srgbClr>
                  </a:outerShdw>
                </a:effectLst>
                <a:latin typeface="+mj-lt"/>
                <a:ea typeface="ＭＳ Ｐゴシック" pitchFamily="34" charset="-128"/>
                <a:cs typeface="+mj-cs"/>
              </a:rPr>
              <a:t>Partnerships:</a:t>
            </a:r>
          </a:p>
        </p:txBody>
      </p:sp>
      <p:sp>
        <p:nvSpPr>
          <p:cNvPr id="5" name="TextBox 4"/>
          <p:cNvSpPr txBox="1"/>
          <p:nvPr/>
        </p:nvSpPr>
        <p:spPr>
          <a:xfrm>
            <a:off x="6864095" y="2007543"/>
            <a:ext cx="2279905" cy="4371966"/>
          </a:xfrm>
          <a:prstGeom prst="rect">
            <a:avLst/>
          </a:prstGeom>
          <a:noFill/>
        </p:spPr>
        <p:txBody>
          <a:bodyPr wrap="square" rtlCol="0">
            <a:spAutoFit/>
          </a:bodyPr>
          <a:lstStyle/>
          <a:p>
            <a:r>
              <a:rPr lang="en-US" dirty="0"/>
              <a:t>IF YOU MISREPRESENT A VENDOR (WHO IS PAID) AS A PARTNER (WHO CONTRIBUTES )</a:t>
            </a:r>
          </a:p>
          <a:p>
            <a:endParaRPr lang="en-US" dirty="0"/>
          </a:p>
          <a:p>
            <a:r>
              <a:rPr lang="en-US" dirty="0"/>
              <a:t>YOU MAY BE SUPPLANTING  AT THE LEAST OR ENGAGED IN FEDERAL FRAUD AT THE WORST</a:t>
            </a:r>
            <a:r>
              <a:rPr lang="en-US" sz="1350" dirty="0"/>
              <a:t>.</a:t>
            </a:r>
          </a:p>
          <a:p>
            <a:endParaRPr lang="en-US" sz="1350" dirty="0"/>
          </a:p>
          <a:p>
            <a:endParaRPr lang="en-US" sz="1350" dirty="0"/>
          </a:p>
          <a:p>
            <a:endParaRPr lang="en-US" sz="1710" dirty="0"/>
          </a:p>
        </p:txBody>
      </p:sp>
    </p:spTree>
    <p:extLst>
      <p:ext uri="{BB962C8B-B14F-4D97-AF65-F5344CB8AC3E}">
        <p14:creationId xmlns:p14="http://schemas.microsoft.com/office/powerpoint/2010/main" val="26644502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681228" y="1201150"/>
            <a:ext cx="7292340" cy="3865388"/>
          </a:xfrm>
          <a:solidFill>
            <a:schemeClr val="accent6">
              <a:lumMod val="20000"/>
              <a:lumOff val="80000"/>
            </a:schemeClr>
          </a:solidFill>
        </p:spPr>
        <p:txBody>
          <a:bodyPr>
            <a:normAutofit fontScale="85000" lnSpcReduction="20000"/>
          </a:bodyPr>
          <a:lstStyle/>
          <a:p>
            <a:r>
              <a:rPr lang="en-US" sz="2800" b="1" dirty="0"/>
              <a:t>The school district administration </a:t>
            </a:r>
            <a:r>
              <a:rPr lang="en-US" sz="2800" dirty="0"/>
              <a:t>and at least one community-based organization </a:t>
            </a:r>
            <a:r>
              <a:rPr lang="en-US" sz="2800" b="1" dirty="0"/>
              <a:t>collaborated extensively in the planning and design of the program</a:t>
            </a:r>
            <a:r>
              <a:rPr lang="en-US" sz="2100" dirty="0"/>
              <a:t>.</a:t>
            </a:r>
          </a:p>
          <a:p>
            <a:endParaRPr lang="en-US" sz="1800" dirty="0"/>
          </a:p>
          <a:p>
            <a:r>
              <a:rPr lang="en-US" dirty="0"/>
              <a:t>Each partner organization has substantial roles to play in the implementation of the program; delivery of services, program evaluation, and program improvement plans over the duration of the project. </a:t>
            </a:r>
            <a:r>
              <a:rPr lang="en-US" b="1" dirty="0"/>
              <a:t>Vendors just show up to get paid</a:t>
            </a:r>
            <a:r>
              <a:rPr lang="en-US" dirty="0"/>
              <a:t>.</a:t>
            </a:r>
          </a:p>
          <a:p>
            <a:endParaRPr lang="en-US" dirty="0"/>
          </a:p>
          <a:p>
            <a:endParaRPr lang="en-US" sz="1800" dirty="0"/>
          </a:p>
          <a:p>
            <a:endParaRPr lang="en-US" sz="1800" dirty="0"/>
          </a:p>
          <a:p>
            <a:pPr marL="0" indent="0">
              <a:buNone/>
            </a:pPr>
            <a:r>
              <a:rPr lang="en-US" sz="1800" dirty="0"/>
              <a:t> </a:t>
            </a:r>
          </a:p>
          <a:p>
            <a:endParaRPr lang="en-US" dirty="0"/>
          </a:p>
          <a:p>
            <a:endParaRPr lang="en-US" dirty="0"/>
          </a:p>
          <a:p>
            <a:endParaRPr lang="en-US" dirty="0"/>
          </a:p>
          <a:p>
            <a:endParaRPr lang="en-US" dirty="0"/>
          </a:p>
        </p:txBody>
      </p:sp>
      <p:sp>
        <p:nvSpPr>
          <p:cNvPr id="6" name="Title 1"/>
          <p:cNvSpPr txBox="1">
            <a:spLocks/>
          </p:cNvSpPr>
          <p:nvPr/>
        </p:nvSpPr>
        <p:spPr bwMode="auto">
          <a:xfrm>
            <a:off x="681228" y="231769"/>
            <a:ext cx="7292340" cy="857250"/>
          </a:xfrm>
          <a:prstGeom prst="rect">
            <a:avLst/>
          </a:prstGeom>
          <a:solidFill>
            <a:schemeClr val="bg1">
              <a:lumMod val="95000"/>
            </a:schemeClr>
          </a:solidFill>
          <a:ln w="381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algn="ctr" defTabSz="342900" fontAlgn="base">
              <a:spcBef>
                <a:spcPct val="0"/>
              </a:spcBef>
              <a:spcAft>
                <a:spcPct val="0"/>
              </a:spcAft>
              <a:defRPr/>
            </a:pPr>
            <a:r>
              <a:rPr lang="en-US" sz="2700" b="1" dirty="0">
                <a:solidFill>
                  <a:srgbClr val="141E8D"/>
                </a:solidFill>
                <a:effectLst>
                  <a:outerShdw blurRad="38100" dist="38100" dir="2700000" algn="tl">
                    <a:srgbClr val="000000">
                      <a:alpha val="43137"/>
                    </a:srgbClr>
                  </a:outerShdw>
                </a:effectLst>
                <a:latin typeface="+mj-lt"/>
                <a:ea typeface="ＭＳ Ｐゴシック" pitchFamily="34" charset="-128"/>
                <a:cs typeface="+mj-cs"/>
              </a:rPr>
              <a:t>Partnerships:</a:t>
            </a:r>
          </a:p>
        </p:txBody>
      </p:sp>
      <p:pic>
        <p:nvPicPr>
          <p:cNvPr id="2" name="Picture 1"/>
          <p:cNvPicPr>
            <a:picLocks noChangeAspect="1"/>
          </p:cNvPicPr>
          <p:nvPr/>
        </p:nvPicPr>
        <p:blipFill>
          <a:blip r:embed="rId2"/>
          <a:stretch>
            <a:fillRect/>
          </a:stretch>
        </p:blipFill>
        <p:spPr>
          <a:xfrm>
            <a:off x="2678562" y="4440647"/>
            <a:ext cx="3619001" cy="1457325"/>
          </a:xfrm>
          <a:prstGeom prst="rect">
            <a:avLst/>
          </a:prstGeom>
        </p:spPr>
      </p:pic>
    </p:spTree>
    <p:extLst>
      <p:ext uri="{BB962C8B-B14F-4D97-AF65-F5344CB8AC3E}">
        <p14:creationId xmlns:p14="http://schemas.microsoft.com/office/powerpoint/2010/main" val="19819608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88974" y="1207542"/>
            <a:ext cx="7975091" cy="3865388"/>
          </a:xfrm>
          <a:solidFill>
            <a:schemeClr val="accent6">
              <a:lumMod val="20000"/>
              <a:lumOff val="80000"/>
            </a:schemeClr>
          </a:solidFill>
        </p:spPr>
        <p:txBody>
          <a:bodyPr/>
          <a:lstStyle/>
          <a:p>
            <a:r>
              <a:rPr lang="en-US" sz="2000" dirty="0"/>
              <a:t>The Memorandum of Understanding (MOU) identifies all partner obligations and contributions for cash, direct service, or in-kind, as well as roles and responsibilities for oversight supervision and management of the project.</a:t>
            </a:r>
          </a:p>
          <a:p>
            <a:pPr marL="457200" lvl="1" indent="0">
              <a:buNone/>
            </a:pPr>
            <a:r>
              <a:rPr lang="en-US" sz="1600" dirty="0">
                <a:solidFill>
                  <a:srgbClr val="FF0000"/>
                </a:solidFill>
              </a:rPr>
              <a:t>TIP:</a:t>
            </a:r>
            <a:r>
              <a:rPr lang="en-US" sz="1600" dirty="0"/>
              <a:t>  Your EVIDENCE of support from your partners should show up in your budget narrative, as in-kind contributions.</a:t>
            </a:r>
          </a:p>
          <a:p>
            <a:r>
              <a:rPr lang="en-US" sz="2000" dirty="0">
                <a:solidFill>
                  <a:srgbClr val="FF0000"/>
                </a:solidFill>
              </a:rPr>
              <a:t>FORM D3- which is a 5 year budget to help you include partner contributions.</a:t>
            </a:r>
          </a:p>
          <a:p>
            <a:endParaRPr lang="en-US" sz="1800" dirty="0"/>
          </a:p>
          <a:p>
            <a:pPr marL="0" indent="0">
              <a:buNone/>
            </a:pPr>
            <a:r>
              <a:rPr lang="en-US" sz="1800" dirty="0"/>
              <a:t> </a:t>
            </a:r>
          </a:p>
          <a:p>
            <a:endParaRPr lang="en-US" dirty="0"/>
          </a:p>
          <a:p>
            <a:endParaRPr lang="en-US" dirty="0"/>
          </a:p>
          <a:p>
            <a:endParaRPr lang="en-US" dirty="0"/>
          </a:p>
          <a:p>
            <a:endParaRPr lang="en-US" dirty="0"/>
          </a:p>
        </p:txBody>
      </p:sp>
      <p:sp>
        <p:nvSpPr>
          <p:cNvPr id="6" name="Title 1"/>
          <p:cNvSpPr txBox="1">
            <a:spLocks/>
          </p:cNvSpPr>
          <p:nvPr/>
        </p:nvSpPr>
        <p:spPr bwMode="auto">
          <a:xfrm>
            <a:off x="398078" y="214884"/>
            <a:ext cx="8063169" cy="857250"/>
          </a:xfrm>
          <a:prstGeom prst="rect">
            <a:avLst/>
          </a:prstGeom>
          <a:solidFill>
            <a:schemeClr val="bg1">
              <a:lumMod val="95000"/>
            </a:schemeClr>
          </a:solidFill>
          <a:ln w="381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algn="ctr" defTabSz="342900" fontAlgn="base">
              <a:spcBef>
                <a:spcPct val="0"/>
              </a:spcBef>
              <a:spcAft>
                <a:spcPct val="0"/>
              </a:spcAft>
              <a:defRPr/>
            </a:pPr>
            <a:r>
              <a:rPr lang="en-US" sz="2700" b="1" dirty="0">
                <a:solidFill>
                  <a:srgbClr val="141E8D"/>
                </a:solidFill>
                <a:effectLst>
                  <a:outerShdw blurRad="38100" dist="38100" dir="2700000" algn="tl">
                    <a:srgbClr val="000000">
                      <a:alpha val="43137"/>
                    </a:srgbClr>
                  </a:outerShdw>
                </a:effectLst>
                <a:latin typeface="+mj-lt"/>
                <a:ea typeface="ＭＳ Ｐゴシック" pitchFamily="34" charset="-128"/>
                <a:cs typeface="+mj-cs"/>
              </a:rPr>
              <a:t>Partnerships and your budget:</a:t>
            </a:r>
          </a:p>
        </p:txBody>
      </p:sp>
      <p:pic>
        <p:nvPicPr>
          <p:cNvPr id="5" name="Picture 4"/>
          <p:cNvPicPr>
            <a:picLocks noChangeAspect="1"/>
          </p:cNvPicPr>
          <p:nvPr/>
        </p:nvPicPr>
        <p:blipFill>
          <a:blip r:embed="rId2"/>
          <a:stretch>
            <a:fillRect/>
          </a:stretch>
        </p:blipFill>
        <p:spPr>
          <a:xfrm>
            <a:off x="2085226" y="5092379"/>
            <a:ext cx="4387517" cy="1116158"/>
          </a:xfrm>
          <a:prstGeom prst="rect">
            <a:avLst/>
          </a:prstGeom>
        </p:spPr>
      </p:pic>
    </p:spTree>
    <p:extLst>
      <p:ext uri="{BB962C8B-B14F-4D97-AF65-F5344CB8AC3E}">
        <p14:creationId xmlns:p14="http://schemas.microsoft.com/office/powerpoint/2010/main" val="4214354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937260" y="1079230"/>
            <a:ext cx="7133844" cy="4943618"/>
          </a:xfrm>
          <a:solidFill>
            <a:schemeClr val="accent6">
              <a:lumMod val="20000"/>
              <a:lumOff val="80000"/>
            </a:schemeClr>
          </a:solidFill>
        </p:spPr>
        <p:txBody>
          <a:bodyPr>
            <a:normAutofit lnSpcReduction="10000"/>
          </a:bodyPr>
          <a:lstStyle/>
          <a:p>
            <a:r>
              <a:rPr lang="en-US" b="1" dirty="0"/>
              <a:t>Adult Literacy Partnerships</a:t>
            </a:r>
            <a:r>
              <a:rPr lang="en-US" dirty="0"/>
              <a:t>- Many Community Colleges in Iowa offer FREE adult literacy and </a:t>
            </a:r>
            <a:r>
              <a:rPr lang="en-US" dirty="0" err="1"/>
              <a:t>HiSET</a:t>
            </a:r>
            <a:r>
              <a:rPr lang="en-US" dirty="0"/>
              <a:t> (formerly called GED) preparation.  We encourage all grantees to partner with their regional colleges to support adult literacy.  </a:t>
            </a:r>
          </a:p>
          <a:p>
            <a:r>
              <a:rPr lang="en-US" b="1" dirty="0"/>
              <a:t>The 21</a:t>
            </a:r>
            <a:r>
              <a:rPr lang="en-US" b="1" baseline="30000" dirty="0"/>
              <a:t>st</a:t>
            </a:r>
            <a:r>
              <a:rPr lang="en-US" b="1" dirty="0"/>
              <a:t> Century grant is not a </a:t>
            </a:r>
            <a:r>
              <a:rPr lang="en-US" b="1" dirty="0" err="1"/>
              <a:t>HiSET</a:t>
            </a:r>
            <a:r>
              <a:rPr lang="en-US" b="1" dirty="0"/>
              <a:t> program</a:t>
            </a:r>
            <a:r>
              <a:rPr lang="en-US" dirty="0"/>
              <a:t>.  A list of Iowa Community Colleges is provided in the application. See Appendix G for more details.</a:t>
            </a:r>
          </a:p>
          <a:p>
            <a:r>
              <a:rPr lang="en-US" b="1" dirty="0"/>
              <a:t>We have added a Family Engagement Committee </a:t>
            </a:r>
            <a:r>
              <a:rPr lang="en-US" dirty="0"/>
              <a:t>to strengthen our partnership with families of the children we serve.</a:t>
            </a:r>
          </a:p>
          <a:p>
            <a:r>
              <a:rPr lang="en-US" dirty="0"/>
              <a:t>Colleges would love to partner with your program.  You can also ask about college students who might help out as staff</a:t>
            </a:r>
          </a:p>
        </p:txBody>
      </p:sp>
      <p:sp>
        <p:nvSpPr>
          <p:cNvPr id="5" name="Title 1"/>
          <p:cNvSpPr txBox="1">
            <a:spLocks/>
          </p:cNvSpPr>
          <p:nvPr/>
        </p:nvSpPr>
        <p:spPr bwMode="auto">
          <a:xfrm>
            <a:off x="937260" y="114300"/>
            <a:ext cx="7133844" cy="857250"/>
          </a:xfrm>
          <a:prstGeom prst="rect">
            <a:avLst/>
          </a:prstGeom>
          <a:solidFill>
            <a:schemeClr val="bg1">
              <a:lumMod val="95000"/>
            </a:schemeClr>
          </a:solidFill>
          <a:ln w="381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algn="ctr" defTabSz="342900" fontAlgn="base">
              <a:spcBef>
                <a:spcPct val="0"/>
              </a:spcBef>
              <a:spcAft>
                <a:spcPct val="0"/>
              </a:spcAft>
              <a:defRPr/>
            </a:pPr>
            <a:r>
              <a:rPr lang="en-US" sz="2700" b="1" dirty="0">
                <a:solidFill>
                  <a:srgbClr val="141E8D"/>
                </a:solidFill>
                <a:effectLst>
                  <a:outerShdw blurRad="38100" dist="38100" dir="2700000" algn="tl">
                    <a:srgbClr val="000000">
                      <a:alpha val="43137"/>
                    </a:srgbClr>
                  </a:outerShdw>
                </a:effectLst>
                <a:latin typeface="+mj-lt"/>
                <a:ea typeface="ＭＳ Ｐゴシック" pitchFamily="34" charset="-128"/>
                <a:cs typeface="+mj-cs"/>
              </a:rPr>
              <a:t>Community College Partnerships:</a:t>
            </a:r>
          </a:p>
        </p:txBody>
      </p:sp>
    </p:spTree>
    <p:extLst>
      <p:ext uri="{BB962C8B-B14F-4D97-AF65-F5344CB8AC3E}">
        <p14:creationId xmlns:p14="http://schemas.microsoft.com/office/powerpoint/2010/main" val="25538614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391879" y="1310880"/>
            <a:ext cx="6360242" cy="4455936"/>
          </a:xfrm>
          <a:solidFill>
            <a:schemeClr val="accent6">
              <a:lumMod val="20000"/>
              <a:lumOff val="80000"/>
            </a:schemeClr>
          </a:solidFill>
        </p:spPr>
        <p:txBody>
          <a:bodyPr/>
          <a:lstStyle/>
          <a:p>
            <a:pPr marL="0" indent="0">
              <a:buNone/>
            </a:pPr>
            <a:r>
              <a:rPr lang="en-US" sz="2700" u="sng" dirty="0"/>
              <a:t>Evidence of supplanting </a:t>
            </a:r>
            <a:r>
              <a:rPr lang="en-US" sz="2700" dirty="0"/>
              <a:t>can render the best application un-fundable. </a:t>
            </a:r>
          </a:p>
          <a:p>
            <a:r>
              <a:rPr lang="en-US" dirty="0">
                <a:solidFill>
                  <a:srgbClr val="FF0000"/>
                </a:solidFill>
              </a:rPr>
              <a:t>Failing to document previous experience and how community partners will sustain some of your program is </a:t>
            </a:r>
            <a:r>
              <a:rPr lang="en-US" u="sng" dirty="0">
                <a:solidFill>
                  <a:srgbClr val="FF0000"/>
                </a:solidFill>
              </a:rPr>
              <a:t>supplanting.</a:t>
            </a:r>
          </a:p>
          <a:p>
            <a:pPr marL="0" indent="0">
              <a:buNone/>
            </a:pPr>
            <a:endParaRPr lang="en-US" dirty="0"/>
          </a:p>
          <a:p>
            <a:pPr marL="0" indent="0">
              <a:buNone/>
            </a:pPr>
            <a:r>
              <a:rPr lang="en-US" dirty="0"/>
              <a:t>If you have questions about supplanting- email </a:t>
            </a:r>
            <a:r>
              <a:rPr lang="en-US" dirty="0">
                <a:hlinkClick r:id="rId2"/>
              </a:rPr>
              <a:t>vic.jaras@iowa.gov</a:t>
            </a:r>
            <a:r>
              <a:rPr lang="en-US" dirty="0"/>
              <a:t> before you submit your application.</a:t>
            </a:r>
          </a:p>
        </p:txBody>
      </p:sp>
      <p:sp>
        <p:nvSpPr>
          <p:cNvPr id="6" name="Title 1"/>
          <p:cNvSpPr txBox="1">
            <a:spLocks/>
          </p:cNvSpPr>
          <p:nvPr/>
        </p:nvSpPr>
        <p:spPr bwMode="auto">
          <a:xfrm>
            <a:off x="1391879" y="269156"/>
            <a:ext cx="6360242" cy="857250"/>
          </a:xfrm>
          <a:prstGeom prst="rect">
            <a:avLst/>
          </a:prstGeom>
          <a:solidFill>
            <a:schemeClr val="bg1">
              <a:lumMod val="95000"/>
            </a:schemeClr>
          </a:solidFill>
          <a:ln w="38100">
            <a:solidFill>
              <a:srgbClr val="FF0000"/>
            </a:solidFill>
            <a:miter lim="800000"/>
            <a:headEnd/>
            <a:tailEnd/>
          </a:ln>
        </p:spPr>
        <p:txBody>
          <a:bodyPr vert="horz" wrap="square" lIns="68580" tIns="34290" rIns="68580" bIns="34290" numCol="1" anchor="ctr" anchorCtr="0" compatLnSpc="1">
            <a:prstTxWarp prst="textNoShape">
              <a:avLst/>
            </a:prstTxWarp>
          </a:bodyPr>
          <a:lstStyle/>
          <a:p>
            <a:pPr algn="ctr" defTabSz="342900" fontAlgn="base">
              <a:spcBef>
                <a:spcPct val="0"/>
              </a:spcBef>
              <a:spcAft>
                <a:spcPct val="0"/>
              </a:spcAft>
              <a:defRPr/>
            </a:pPr>
            <a:r>
              <a:rPr lang="en-US" sz="2700" b="1" dirty="0">
                <a:solidFill>
                  <a:srgbClr val="141E8D"/>
                </a:solidFill>
                <a:effectLst>
                  <a:outerShdw blurRad="38100" dist="38100" dir="2700000" algn="tl">
                    <a:srgbClr val="000000">
                      <a:alpha val="43137"/>
                    </a:srgbClr>
                  </a:outerShdw>
                </a:effectLst>
                <a:latin typeface="+mj-lt"/>
                <a:ea typeface="ＭＳ Ｐゴシック" pitchFamily="34" charset="-128"/>
                <a:cs typeface="+mj-cs"/>
              </a:rPr>
              <a:t>Supplement and NOT supplant:</a:t>
            </a:r>
          </a:p>
        </p:txBody>
      </p:sp>
    </p:spTree>
    <p:extLst>
      <p:ext uri="{BB962C8B-B14F-4D97-AF65-F5344CB8AC3E}">
        <p14:creationId xmlns:p14="http://schemas.microsoft.com/office/powerpoint/2010/main" val="5841875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031" y="307326"/>
            <a:ext cx="8721969" cy="4937521"/>
          </a:xfrm>
        </p:spPr>
        <p:txBody>
          <a:bodyPr>
            <a:normAutofit lnSpcReduction="10000"/>
          </a:bodyPr>
          <a:lstStyle/>
          <a:p>
            <a:pPr>
              <a:buNone/>
            </a:pPr>
            <a:r>
              <a:rPr lang="en-US" sz="1800" b="1" u="sng" dirty="0">
                <a:solidFill>
                  <a:srgbClr val="FF0000"/>
                </a:solidFill>
                <a:effectLst>
                  <a:outerShdw blurRad="38100" dist="38100" dir="2700000" algn="tl">
                    <a:srgbClr val="000000">
                      <a:alpha val="43137"/>
                    </a:srgbClr>
                  </a:outerShdw>
                </a:effectLst>
              </a:rPr>
              <a:t>The Supplement, Not Supplant Tests:</a:t>
            </a:r>
            <a:br>
              <a:rPr lang="en-US" sz="1800" b="1" u="sng" dirty="0">
                <a:solidFill>
                  <a:srgbClr val="FF0000"/>
                </a:solidFill>
                <a:effectLst>
                  <a:outerShdw blurRad="38100" dist="38100" dir="2700000" algn="tl">
                    <a:srgbClr val="000000">
                      <a:alpha val="43137"/>
                    </a:srgbClr>
                  </a:outerShdw>
                </a:effectLst>
              </a:rPr>
            </a:br>
            <a:r>
              <a:rPr lang="en-US" sz="1800" b="1" u="sng" dirty="0">
                <a:solidFill>
                  <a:srgbClr val="FF0000"/>
                </a:solidFill>
                <a:effectLst>
                  <a:outerShdw blurRad="38100" dist="38100" dir="2700000" algn="tl">
                    <a:srgbClr val="000000">
                      <a:alpha val="43137"/>
                    </a:srgbClr>
                  </a:outerShdw>
                </a:effectLst>
              </a:rPr>
              <a:t> </a:t>
            </a:r>
            <a:endParaRPr lang="en-US" sz="1800" dirty="0">
              <a:solidFill>
                <a:srgbClr val="FF0000"/>
              </a:solidFill>
              <a:effectLst>
                <a:outerShdw blurRad="38100" dist="38100" dir="2700000" algn="tl">
                  <a:srgbClr val="000000">
                    <a:alpha val="43137"/>
                  </a:srgbClr>
                </a:outerShdw>
              </a:effectLst>
            </a:endParaRPr>
          </a:p>
          <a:p>
            <a:pPr>
              <a:buNone/>
            </a:pPr>
            <a:r>
              <a:rPr lang="en-US" sz="1800" i="1" dirty="0"/>
              <a:t>When determining whether a fiscal expenditure supplements and not supplants, school districts must run these three tests. </a:t>
            </a:r>
          </a:p>
          <a:p>
            <a:r>
              <a:rPr lang="en-US" sz="1800" b="1" dirty="0">
                <a:solidFill>
                  <a:srgbClr val="FF0000"/>
                </a:solidFill>
              </a:rPr>
              <a:t>Test I: </a:t>
            </a:r>
            <a:r>
              <a:rPr lang="en-US" sz="1800" b="1" dirty="0"/>
              <a:t>Required – </a:t>
            </a:r>
            <a:r>
              <a:rPr lang="en-US" sz="1800" dirty="0"/>
              <a:t>Is the program or activity that the district wants to fund </a:t>
            </a:r>
            <a:r>
              <a:rPr lang="en-US" sz="1800" u="sng" dirty="0"/>
              <a:t>required</a:t>
            </a:r>
            <a:r>
              <a:rPr lang="en-US" sz="1800" dirty="0"/>
              <a:t> under state, local, or another federal law? If it is, then it is supplanting. </a:t>
            </a:r>
          </a:p>
          <a:p>
            <a:r>
              <a:rPr lang="en-US" sz="1800" b="1" dirty="0">
                <a:solidFill>
                  <a:srgbClr val="FF0000"/>
                </a:solidFill>
              </a:rPr>
              <a:t>Test II: </a:t>
            </a:r>
            <a:r>
              <a:rPr lang="en-US" sz="1800" b="1" dirty="0"/>
              <a:t>Equivalency </a:t>
            </a:r>
            <a:r>
              <a:rPr lang="en-US" sz="1800" dirty="0"/>
              <a:t>– Were state or local funds used in the past to pay for this program or activity? If they were, it is supplanting. </a:t>
            </a:r>
          </a:p>
          <a:p>
            <a:r>
              <a:rPr lang="en-US" sz="1800" b="1" dirty="0">
                <a:solidFill>
                  <a:srgbClr val="FF0000"/>
                </a:solidFill>
              </a:rPr>
              <a:t>Test III</a:t>
            </a:r>
            <a:r>
              <a:rPr lang="en-US" sz="1800" b="1" dirty="0"/>
              <a:t>: Non-Title Programs </a:t>
            </a:r>
            <a:r>
              <a:rPr lang="en-US" sz="1800" dirty="0"/>
              <a:t>– Are the </a:t>
            </a:r>
            <a:r>
              <a:rPr lang="en-US" sz="1800" u="sng" dirty="0"/>
              <a:t>same </a:t>
            </a:r>
            <a:r>
              <a:rPr lang="en-US" sz="1800" dirty="0"/>
              <a:t>programs or activities being implemented in other schools that do not receive Title funds AND are </a:t>
            </a:r>
            <a:r>
              <a:rPr lang="en-US" sz="1800" b="1" dirty="0"/>
              <a:t>these</a:t>
            </a:r>
            <a:r>
              <a:rPr lang="en-US" sz="1800" dirty="0"/>
              <a:t> programs and activities being paid for with state or local funds? If yes, then this is supplanting. </a:t>
            </a:r>
            <a:br>
              <a:rPr lang="en-US" sz="1800" dirty="0"/>
            </a:br>
            <a:endParaRPr lang="en-US" sz="1800" dirty="0"/>
          </a:p>
          <a:p>
            <a:pPr marL="0" indent="0">
              <a:buNone/>
            </a:pPr>
            <a:r>
              <a:rPr lang="en-US" sz="1800" dirty="0"/>
              <a:t>You cannot use federal funds to backfill – that is supplanting</a:t>
            </a:r>
          </a:p>
          <a:p>
            <a:pPr marL="0" indent="0">
              <a:buNone/>
            </a:pPr>
            <a:r>
              <a:rPr lang="en-US" sz="1800" dirty="0"/>
              <a:t>If an expenditure does not pass any of the above tests, then it is presumed that Title funds are supplanting state or local funds. </a:t>
            </a:r>
            <a:r>
              <a:rPr lang="en-US" sz="1800" b="1" dirty="0">
                <a:solidFill>
                  <a:srgbClr val="FF0000"/>
                </a:solidFill>
              </a:rPr>
              <a:t>Expenditures must pass all three tests to truly be supplemental. </a:t>
            </a:r>
            <a:endParaRPr lang="en-US" sz="1800" b="1" dirty="0"/>
          </a:p>
          <a:p>
            <a:pPr>
              <a:buNone/>
            </a:pPr>
            <a:r>
              <a:rPr lang="en-US" sz="1350" dirty="0"/>
              <a:t>Source: </a:t>
            </a:r>
            <a:r>
              <a:rPr lang="en-US" sz="1350" u="sng" dirty="0">
                <a:hlinkClick r:id="rId2"/>
              </a:rPr>
              <a:t>http://www.isbe.state.il.us/e-bulletins/pdf/02-09.pdf</a:t>
            </a:r>
            <a:r>
              <a:rPr lang="en-US" sz="1350" dirty="0"/>
              <a:t> </a:t>
            </a:r>
          </a:p>
          <a:p>
            <a:endParaRPr lang="en-US" sz="1500" dirty="0"/>
          </a:p>
        </p:txBody>
      </p:sp>
    </p:spTree>
    <p:extLst>
      <p:ext uri="{BB962C8B-B14F-4D97-AF65-F5344CB8AC3E}">
        <p14:creationId xmlns:p14="http://schemas.microsoft.com/office/powerpoint/2010/main" val="38949327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95644"/>
            <a:ext cx="9645579" cy="7249287"/>
          </a:xfrm>
          <a:prstGeom prst="rect">
            <a:avLst/>
          </a:prstGeom>
          <a:noFill/>
          <a:ln w="9525">
            <a:noFill/>
            <a:miter lim="800000"/>
            <a:headEnd/>
            <a:tailEnd/>
          </a:ln>
        </p:spPr>
      </p:pic>
      <p:sp>
        <p:nvSpPr>
          <p:cNvPr id="6" name="Rounded Rectangle 5"/>
          <p:cNvSpPr/>
          <p:nvPr/>
        </p:nvSpPr>
        <p:spPr>
          <a:xfrm>
            <a:off x="637770" y="3877056"/>
            <a:ext cx="3227094" cy="1076407"/>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0000"/>
              </a:solidFill>
            </a:endParaRPr>
          </a:p>
        </p:txBody>
      </p:sp>
    </p:spTree>
    <p:extLst>
      <p:ext uri="{BB962C8B-B14F-4D97-AF65-F5344CB8AC3E}">
        <p14:creationId xmlns:p14="http://schemas.microsoft.com/office/powerpoint/2010/main" val="384638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2" y="681037"/>
            <a:ext cx="8486775" cy="994172"/>
          </a:xfrm>
        </p:spPr>
        <p:txBody>
          <a:bodyPr>
            <a:normAutofit fontScale="90000"/>
          </a:bodyPr>
          <a:lstStyle/>
          <a:p>
            <a:r>
              <a:rPr lang="en-US" dirty="0">
                <a:effectLst>
                  <a:outerShdw blurRad="38100" dist="38100" dir="2700000" algn="tl">
                    <a:srgbClr val="000000">
                      <a:alpha val="43137"/>
                    </a:srgbClr>
                  </a:outerShdw>
                </a:effectLst>
              </a:rPr>
              <a:t>The Office of the Inspector General defines grant fraud as:</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lvl="0"/>
            <a:r>
              <a:rPr lang="en-US" dirty="0">
                <a:solidFill>
                  <a:srgbClr val="FF0000"/>
                </a:solidFill>
              </a:rPr>
              <a:t>Falsifying information in grant applications or contract proposals</a:t>
            </a:r>
          </a:p>
          <a:p>
            <a:pPr lvl="0"/>
            <a:r>
              <a:rPr lang="en-US" dirty="0"/>
              <a:t>Using Federal funds to purchase items that are not for Government use</a:t>
            </a:r>
          </a:p>
          <a:p>
            <a:pPr lvl="0"/>
            <a:r>
              <a:rPr lang="en-US" dirty="0">
                <a:solidFill>
                  <a:srgbClr val="FF0000"/>
                </a:solidFill>
              </a:rPr>
              <a:t>Billing more than one grant or contract for the same work</a:t>
            </a:r>
          </a:p>
          <a:p>
            <a:pPr lvl="0"/>
            <a:r>
              <a:rPr lang="en-US" dirty="0"/>
              <a:t>Billing for expenses not incurred as part of the grant or contract</a:t>
            </a:r>
          </a:p>
          <a:p>
            <a:pPr lvl="0"/>
            <a:r>
              <a:rPr lang="en-US" dirty="0"/>
              <a:t>Billing for work that was never performed</a:t>
            </a:r>
          </a:p>
          <a:p>
            <a:pPr lvl="0"/>
            <a:r>
              <a:rPr lang="en-US" dirty="0"/>
              <a:t>Falsifying test results or other data</a:t>
            </a:r>
          </a:p>
          <a:p>
            <a:pPr lvl="0"/>
            <a:r>
              <a:rPr lang="en-US" dirty="0"/>
              <a:t>Substituting approved materials with unauthorized products</a:t>
            </a:r>
          </a:p>
          <a:p>
            <a:pPr lvl="0"/>
            <a:r>
              <a:rPr lang="en-US" dirty="0">
                <a:solidFill>
                  <a:srgbClr val="FF0000"/>
                </a:solidFill>
              </a:rPr>
              <a:t>Misrepresenting a project’s status to continue receiving government funds</a:t>
            </a:r>
          </a:p>
        </p:txBody>
      </p:sp>
    </p:spTree>
    <p:extLst>
      <p:ext uri="{BB962C8B-B14F-4D97-AF65-F5344CB8AC3E}">
        <p14:creationId xmlns:p14="http://schemas.microsoft.com/office/powerpoint/2010/main" val="12427124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8822"/>
            <a:ext cx="7886700" cy="1325563"/>
          </a:xfrm>
        </p:spPr>
        <p:txBody>
          <a:bodyPr/>
          <a:lstStyle/>
          <a:p>
            <a:r>
              <a:rPr lang="en-US" dirty="0">
                <a:solidFill>
                  <a:srgbClr val="FF0000"/>
                </a:solidFill>
                <a:effectLst>
                  <a:outerShdw blurRad="38100" dist="38100" dir="2700000" algn="tl">
                    <a:srgbClr val="000000">
                      <a:alpha val="43137"/>
                    </a:srgbClr>
                  </a:outerShdw>
                </a:effectLst>
              </a:rPr>
              <a:t>EXAMPLES OF FRAUD:</a:t>
            </a:r>
          </a:p>
        </p:txBody>
      </p:sp>
      <p:sp>
        <p:nvSpPr>
          <p:cNvPr id="3" name="Content Placeholder 2"/>
          <p:cNvSpPr>
            <a:spLocks noGrp="1"/>
          </p:cNvSpPr>
          <p:nvPr>
            <p:ph idx="1"/>
          </p:nvPr>
        </p:nvSpPr>
        <p:spPr>
          <a:xfrm>
            <a:off x="628650" y="1435481"/>
            <a:ext cx="8247126" cy="4351338"/>
          </a:xfrm>
        </p:spPr>
        <p:txBody>
          <a:bodyPr>
            <a:normAutofit fontScale="85000" lnSpcReduction="20000"/>
          </a:bodyPr>
          <a:lstStyle/>
          <a:p>
            <a:r>
              <a:rPr lang="en-US" dirty="0"/>
              <a:t>Example- Your grant application reported there were no non-public schools within your school boundary.  However, a check showed a non-public school a block away. No Consultation was made and </a:t>
            </a:r>
            <a:r>
              <a:rPr lang="en-US" dirty="0">
                <a:solidFill>
                  <a:srgbClr val="FF0000"/>
                </a:solidFill>
              </a:rPr>
              <a:t>false information was provided </a:t>
            </a:r>
            <a:r>
              <a:rPr lang="en-US" dirty="0"/>
              <a:t>in your application.</a:t>
            </a:r>
          </a:p>
          <a:p>
            <a:r>
              <a:rPr lang="en-US" dirty="0">
                <a:solidFill>
                  <a:srgbClr val="FF0000"/>
                </a:solidFill>
              </a:rPr>
              <a:t>Example</a:t>
            </a:r>
            <a:r>
              <a:rPr lang="en-US" dirty="0"/>
              <a:t>- Your grant application was to provide adult literacy services in cooperation with a local community college. However, you billed the grant for the same services that the college provided with another federal grant at the same time.</a:t>
            </a:r>
          </a:p>
          <a:p>
            <a:r>
              <a:rPr lang="en-US" dirty="0">
                <a:solidFill>
                  <a:srgbClr val="FF0000"/>
                </a:solidFill>
              </a:rPr>
              <a:t>Example</a:t>
            </a:r>
            <a:r>
              <a:rPr lang="en-US" dirty="0"/>
              <a:t>- A program bills for expenses to repair a copy machine.  The copy machine was purchased with other funds.  This expense was not incurred as part of the grant.  </a:t>
            </a:r>
          </a:p>
          <a:p>
            <a:r>
              <a:rPr lang="en-US" dirty="0">
                <a:solidFill>
                  <a:srgbClr val="FF0000"/>
                </a:solidFill>
              </a:rPr>
              <a:t>Example</a:t>
            </a:r>
            <a:r>
              <a:rPr lang="en-US" dirty="0"/>
              <a:t>- Your grant application reported serving 400 children.  You fail to report an attendance problem to your SEA for technical assistance.  You actually only serve 100 children.  </a:t>
            </a:r>
            <a:r>
              <a:rPr lang="en-US" dirty="0">
                <a:solidFill>
                  <a:srgbClr val="FF0000"/>
                </a:solidFill>
              </a:rPr>
              <a:t>False information is provided</a:t>
            </a:r>
            <a:r>
              <a:rPr lang="en-US" dirty="0"/>
              <a:t> in attendance monitoring that misrepresents your project status to continue funding.  </a:t>
            </a:r>
          </a:p>
          <a:p>
            <a:endParaRPr lang="en-US" dirty="0"/>
          </a:p>
          <a:p>
            <a:endParaRPr lang="en-US" dirty="0"/>
          </a:p>
        </p:txBody>
      </p:sp>
    </p:spTree>
    <p:extLst>
      <p:ext uri="{BB962C8B-B14F-4D97-AF65-F5344CB8AC3E}">
        <p14:creationId xmlns:p14="http://schemas.microsoft.com/office/powerpoint/2010/main" val="4231661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A8D9-8B83-4160-8E74-8204F98A9867}"/>
              </a:ext>
            </a:extLst>
          </p:cNvPr>
          <p:cNvSpPr>
            <a:spLocks noGrp="1"/>
          </p:cNvSpPr>
          <p:nvPr>
            <p:ph type="title"/>
          </p:nvPr>
        </p:nvSpPr>
        <p:spPr/>
        <p:txBody>
          <a:bodyPr>
            <a:normAutofit/>
          </a:bodyPr>
          <a:lstStyle/>
          <a:p>
            <a:r>
              <a:rPr lang="en-US" sz="3200" dirty="0">
                <a:solidFill>
                  <a:srgbClr val="FF0000"/>
                </a:solidFill>
              </a:rPr>
              <a:t>We are serving more children in need..</a:t>
            </a:r>
          </a:p>
        </p:txBody>
      </p:sp>
      <p:pic>
        <p:nvPicPr>
          <p:cNvPr id="4" name="Picture 3">
            <a:extLst>
              <a:ext uri="{FF2B5EF4-FFF2-40B4-BE49-F238E27FC236}">
                <a16:creationId xmlns:a16="http://schemas.microsoft.com/office/drawing/2014/main" id="{155DCA26-3790-4F52-96FB-90E0DBC2E8D4}"/>
              </a:ext>
            </a:extLst>
          </p:cNvPr>
          <p:cNvPicPr>
            <a:picLocks noChangeAspect="1"/>
          </p:cNvPicPr>
          <p:nvPr/>
        </p:nvPicPr>
        <p:blipFill>
          <a:blip r:embed="rId2"/>
          <a:stretch>
            <a:fillRect/>
          </a:stretch>
        </p:blipFill>
        <p:spPr>
          <a:xfrm>
            <a:off x="1011936" y="1834896"/>
            <a:ext cx="4901184" cy="2389497"/>
          </a:xfrm>
          <a:prstGeom prst="rect">
            <a:avLst/>
          </a:prstGeom>
        </p:spPr>
      </p:pic>
      <p:pic>
        <p:nvPicPr>
          <p:cNvPr id="5" name="Picture 4">
            <a:extLst>
              <a:ext uri="{FF2B5EF4-FFF2-40B4-BE49-F238E27FC236}">
                <a16:creationId xmlns:a16="http://schemas.microsoft.com/office/drawing/2014/main" id="{A3F143FD-6FA4-4091-8EFD-4B69FCE100C8}"/>
              </a:ext>
            </a:extLst>
          </p:cNvPr>
          <p:cNvPicPr>
            <a:picLocks noChangeAspect="1"/>
          </p:cNvPicPr>
          <p:nvPr/>
        </p:nvPicPr>
        <p:blipFill>
          <a:blip r:embed="rId3"/>
          <a:stretch>
            <a:fillRect/>
          </a:stretch>
        </p:blipFill>
        <p:spPr>
          <a:xfrm>
            <a:off x="948660" y="4221075"/>
            <a:ext cx="5027736" cy="2636925"/>
          </a:xfrm>
          <a:prstGeom prst="rect">
            <a:avLst/>
          </a:prstGeom>
        </p:spPr>
      </p:pic>
      <p:sp>
        <p:nvSpPr>
          <p:cNvPr id="6" name="TextBox 5">
            <a:extLst>
              <a:ext uri="{FF2B5EF4-FFF2-40B4-BE49-F238E27FC236}">
                <a16:creationId xmlns:a16="http://schemas.microsoft.com/office/drawing/2014/main" id="{05D6D5C8-2BF8-404F-93A6-FD47710419DD}"/>
              </a:ext>
            </a:extLst>
          </p:cNvPr>
          <p:cNvSpPr txBox="1"/>
          <p:nvPr/>
        </p:nvSpPr>
        <p:spPr>
          <a:xfrm>
            <a:off x="5976396" y="2077615"/>
            <a:ext cx="2633472" cy="369332"/>
          </a:xfrm>
          <a:prstGeom prst="rect">
            <a:avLst/>
          </a:prstGeom>
          <a:noFill/>
        </p:spPr>
        <p:txBody>
          <a:bodyPr wrap="square" rtlCol="0">
            <a:spAutoFit/>
          </a:bodyPr>
          <a:lstStyle/>
          <a:p>
            <a:r>
              <a:rPr lang="en-US" dirty="0"/>
              <a:t>2019 DATA</a:t>
            </a:r>
          </a:p>
        </p:txBody>
      </p:sp>
      <p:sp>
        <p:nvSpPr>
          <p:cNvPr id="7" name="TextBox 6">
            <a:extLst>
              <a:ext uri="{FF2B5EF4-FFF2-40B4-BE49-F238E27FC236}">
                <a16:creationId xmlns:a16="http://schemas.microsoft.com/office/drawing/2014/main" id="{F9CD5A76-E68C-4261-BB70-A1A50F3B674C}"/>
              </a:ext>
            </a:extLst>
          </p:cNvPr>
          <p:cNvSpPr txBox="1"/>
          <p:nvPr/>
        </p:nvSpPr>
        <p:spPr>
          <a:xfrm>
            <a:off x="5881878" y="4714540"/>
            <a:ext cx="2633472" cy="369332"/>
          </a:xfrm>
          <a:prstGeom prst="rect">
            <a:avLst/>
          </a:prstGeom>
          <a:noFill/>
        </p:spPr>
        <p:txBody>
          <a:bodyPr wrap="square" rtlCol="0">
            <a:spAutoFit/>
          </a:bodyPr>
          <a:lstStyle/>
          <a:p>
            <a:r>
              <a:rPr lang="en-US" dirty="0"/>
              <a:t>2020 DATA</a:t>
            </a:r>
          </a:p>
        </p:txBody>
      </p:sp>
    </p:spTree>
    <p:extLst>
      <p:ext uri="{BB962C8B-B14F-4D97-AF65-F5344CB8AC3E}">
        <p14:creationId xmlns:p14="http://schemas.microsoft.com/office/powerpoint/2010/main" val="16002926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3584" y="2187089"/>
            <a:ext cx="8936831" cy="1556391"/>
          </a:xfrm>
          <a:prstGeom prst="rect">
            <a:avLst/>
          </a:prstGeom>
          <a:noFill/>
          <a:ln w="9525">
            <a:noFill/>
            <a:miter lim="800000"/>
            <a:headEnd/>
            <a:tailEnd/>
          </a:ln>
          <a:effectLst/>
        </p:spPr>
      </p:pic>
      <p:sp>
        <p:nvSpPr>
          <p:cNvPr id="3" name="Rectangle 2"/>
          <p:cNvSpPr/>
          <p:nvPr/>
        </p:nvSpPr>
        <p:spPr>
          <a:xfrm>
            <a:off x="358727" y="332994"/>
            <a:ext cx="8605911" cy="553998"/>
          </a:xfrm>
          <a:prstGeom prst="rect">
            <a:avLst/>
          </a:prstGeom>
        </p:spPr>
        <p:txBody>
          <a:bodyPr wrap="square">
            <a:spAutoFit/>
          </a:bodyPr>
          <a:lstStyle/>
          <a:p>
            <a:r>
              <a:rPr lang="en-US" sz="3000" dirty="0">
                <a:solidFill>
                  <a:srgbClr val="FF0000"/>
                </a:solidFill>
              </a:rPr>
              <a:t>IOWA  CODE CHAPTER 685 FALSE CLAIMS</a:t>
            </a:r>
          </a:p>
        </p:txBody>
      </p:sp>
      <p:sp>
        <p:nvSpPr>
          <p:cNvPr id="4" name="Rectangle 3"/>
          <p:cNvSpPr/>
          <p:nvPr/>
        </p:nvSpPr>
        <p:spPr>
          <a:xfrm>
            <a:off x="358727" y="1006126"/>
            <a:ext cx="7663375" cy="1061829"/>
          </a:xfrm>
          <a:prstGeom prst="rect">
            <a:avLst/>
          </a:prstGeom>
        </p:spPr>
        <p:txBody>
          <a:bodyPr wrap="square">
            <a:spAutoFit/>
          </a:bodyPr>
          <a:lstStyle/>
          <a:p>
            <a:r>
              <a:rPr lang="en-US" sz="2100" dirty="0"/>
              <a:t>enacted in 2010, it is also one of the stronger false claims laws in the country. The Act, located in Iowa Code §685.1, is similar to the Federal Law</a:t>
            </a:r>
          </a:p>
        </p:txBody>
      </p:sp>
      <p:sp>
        <p:nvSpPr>
          <p:cNvPr id="5" name="TextBox 4"/>
          <p:cNvSpPr txBox="1"/>
          <p:nvPr/>
        </p:nvSpPr>
        <p:spPr>
          <a:xfrm>
            <a:off x="267285" y="4035846"/>
            <a:ext cx="8609427" cy="830997"/>
          </a:xfrm>
          <a:prstGeom prst="rect">
            <a:avLst/>
          </a:prstGeom>
          <a:noFill/>
        </p:spPr>
        <p:txBody>
          <a:bodyPr wrap="square" rtlCol="0">
            <a:spAutoFit/>
          </a:bodyPr>
          <a:lstStyle/>
          <a:p>
            <a:r>
              <a:rPr lang="en-US" sz="2400" dirty="0">
                <a:solidFill>
                  <a:srgbClr val="FF0000"/>
                </a:solidFill>
              </a:rPr>
              <a:t>PROVIDING FALSE STATEMENTS CAN LEAD TO AN INVESTIGATION BY THE IOWA STATE AUDITOR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3206"/>
            <a:ext cx="7886700" cy="1325563"/>
          </a:xfrm>
        </p:spPr>
        <p:txBody>
          <a:bodyPr/>
          <a:lstStyle/>
          <a:p>
            <a:r>
              <a:rPr lang="en-US" b="1" u="sng" dirty="0">
                <a:solidFill>
                  <a:srgbClr val="FF0000"/>
                </a:solidFill>
              </a:rPr>
              <a:t>NON-COMPLIANCE ISSUES:</a:t>
            </a:r>
          </a:p>
        </p:txBody>
      </p:sp>
      <p:sp>
        <p:nvSpPr>
          <p:cNvPr id="3" name="Content Placeholder 2"/>
          <p:cNvSpPr>
            <a:spLocks noGrp="1"/>
          </p:cNvSpPr>
          <p:nvPr>
            <p:ph idx="1"/>
          </p:nvPr>
        </p:nvSpPr>
        <p:spPr>
          <a:xfrm>
            <a:off x="622495" y="1568769"/>
            <a:ext cx="8180129" cy="3921203"/>
          </a:xfrm>
        </p:spPr>
        <p:txBody>
          <a:bodyPr>
            <a:normAutofit fontScale="92500" lnSpcReduction="20000"/>
          </a:bodyPr>
          <a:lstStyle/>
          <a:p>
            <a:pPr marL="0" indent="0">
              <a:buNone/>
            </a:pPr>
            <a:r>
              <a:rPr lang="en-US" b="1" dirty="0"/>
              <a:t>99% RESOLVED WITHIN 5 DAYS VIA EMAIL OR PHONE</a:t>
            </a:r>
          </a:p>
          <a:p>
            <a:r>
              <a:rPr lang="en-US" dirty="0"/>
              <a:t>Not Resolved?  You have 30 days to resolve informally with Consultant</a:t>
            </a:r>
          </a:p>
          <a:p>
            <a:r>
              <a:rPr lang="en-US" dirty="0">
                <a:solidFill>
                  <a:srgbClr val="FF0000"/>
                </a:solidFill>
              </a:rPr>
              <a:t>AFTER 30 DAYS- </a:t>
            </a:r>
            <a:r>
              <a:rPr lang="en-US" dirty="0"/>
              <a:t>the issue becomes formal and is reported to the Compliance Officer at the IDOE and to the Program Officer at the USDOE</a:t>
            </a:r>
          </a:p>
          <a:p>
            <a:r>
              <a:rPr lang="en-US" dirty="0"/>
              <a:t>WE BEGIN FORMAL PROCEDURES TO DETAIL FINDINGS (this can take months and during this time, my communication with you is limited)</a:t>
            </a:r>
          </a:p>
          <a:p>
            <a:r>
              <a:rPr lang="en-US" dirty="0">
                <a:solidFill>
                  <a:srgbClr val="FF0000"/>
                </a:solidFill>
              </a:rPr>
              <a:t>NON COMPLIANCE AREAS ARE IDENTIFIED AND FINANCES ARE EXAMINED</a:t>
            </a:r>
            <a:r>
              <a:rPr lang="en-US" dirty="0"/>
              <a:t>.   </a:t>
            </a:r>
          </a:p>
          <a:p>
            <a:r>
              <a:rPr lang="en-US" b="1" dirty="0"/>
              <a:t>GRANTS MAY BE REDUCED OR TERMINATED BASED ON FINDINGS</a:t>
            </a:r>
            <a:r>
              <a:rPr lang="en-US" dirty="0"/>
              <a: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expected of </a:t>
            </a:r>
            <a:r>
              <a:rPr lang="en-US" b="1" u="sng" dirty="0"/>
              <a:t>you</a:t>
            </a:r>
            <a:r>
              <a:rPr lang="en-US" b="1" dirty="0"/>
              <a:t>?</a:t>
            </a:r>
          </a:p>
        </p:txBody>
      </p:sp>
      <p:sp>
        <p:nvSpPr>
          <p:cNvPr id="3" name="Content Placeholder 2"/>
          <p:cNvSpPr>
            <a:spLocks noGrp="1"/>
          </p:cNvSpPr>
          <p:nvPr>
            <p:ph idx="1"/>
          </p:nvPr>
        </p:nvSpPr>
        <p:spPr>
          <a:xfrm>
            <a:off x="628650" y="1588818"/>
            <a:ext cx="7607750" cy="4226766"/>
          </a:xfrm>
        </p:spPr>
        <p:txBody>
          <a:bodyPr>
            <a:normAutofit fontScale="92500" lnSpcReduction="10000"/>
          </a:bodyPr>
          <a:lstStyle/>
          <a:p>
            <a:pPr marL="0" indent="0">
              <a:buNone/>
            </a:pPr>
            <a:r>
              <a:rPr lang="en-US" b="1" dirty="0">
                <a:solidFill>
                  <a:srgbClr val="FF0000"/>
                </a:solidFill>
              </a:rPr>
              <a:t>Serve the needs of children – a quality program will:</a:t>
            </a:r>
          </a:p>
          <a:p>
            <a:pPr marL="0" indent="0">
              <a:buNone/>
            </a:pPr>
            <a:r>
              <a:rPr lang="en-US" b="1" dirty="0">
                <a:solidFill>
                  <a:schemeClr val="accent5"/>
                </a:solidFill>
              </a:rPr>
              <a:t>Increase attendance, Reduce Referrals to the office, Improve reading and math results.</a:t>
            </a:r>
          </a:p>
          <a:p>
            <a:pPr marL="0" indent="0">
              <a:buNone/>
            </a:pPr>
            <a:endParaRPr lang="en-US" b="1" dirty="0">
              <a:solidFill>
                <a:schemeClr val="accent5"/>
              </a:solidFill>
            </a:endParaRPr>
          </a:p>
          <a:p>
            <a:r>
              <a:rPr lang="en-US" u="sng" dirty="0"/>
              <a:t>Become a MODEL </a:t>
            </a:r>
            <a:r>
              <a:rPr lang="en-US" dirty="0"/>
              <a:t>of afterschool programming that we can communicate</a:t>
            </a:r>
          </a:p>
          <a:p>
            <a:r>
              <a:rPr lang="en-US" u="sng" dirty="0"/>
              <a:t>Maintain a webpage </a:t>
            </a:r>
            <a:r>
              <a:rPr lang="en-US" dirty="0"/>
              <a:t>that:  Communicates your evaluation with your community and showcases the best practices you develop</a:t>
            </a:r>
          </a:p>
          <a:p>
            <a:r>
              <a:rPr lang="en-US" u="sng" dirty="0"/>
              <a:t>Develop and cultivate community partnerships </a:t>
            </a:r>
            <a:r>
              <a:rPr lang="en-US" dirty="0"/>
              <a:t>to sustain this program after federal funding expires. Community Partnerships are much better than fees to provide long term sustainability.</a:t>
            </a:r>
          </a:p>
          <a:p>
            <a:endParaRPr lang="en-US" dirty="0"/>
          </a:p>
        </p:txBody>
      </p:sp>
    </p:spTree>
    <p:extLst>
      <p:ext uri="{BB962C8B-B14F-4D97-AF65-F5344CB8AC3E}">
        <p14:creationId xmlns:p14="http://schemas.microsoft.com/office/powerpoint/2010/main" val="36746195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What is expected of you?</a:t>
            </a:r>
          </a:p>
        </p:txBody>
      </p:sp>
      <p:sp>
        <p:nvSpPr>
          <p:cNvPr id="3" name="Content Placeholder 2"/>
          <p:cNvSpPr>
            <a:spLocks noGrp="1"/>
          </p:cNvSpPr>
          <p:nvPr>
            <p:ph idx="1"/>
          </p:nvPr>
        </p:nvSpPr>
        <p:spPr>
          <a:xfrm>
            <a:off x="628650" y="1690689"/>
            <a:ext cx="8113130" cy="3621644"/>
          </a:xfrm>
        </p:spPr>
        <p:txBody>
          <a:bodyPr>
            <a:normAutofit fontScale="92500" lnSpcReduction="20000"/>
          </a:bodyPr>
          <a:lstStyle/>
          <a:p>
            <a:pPr marL="0" indent="0">
              <a:buNone/>
            </a:pPr>
            <a:r>
              <a:rPr lang="en-US" b="1" dirty="0">
                <a:solidFill>
                  <a:srgbClr val="FF0000"/>
                </a:solidFill>
              </a:rPr>
              <a:t>Serve the needs of children</a:t>
            </a:r>
          </a:p>
          <a:p>
            <a:pPr marL="0" indent="0">
              <a:buNone/>
            </a:pPr>
            <a:r>
              <a:rPr lang="en-US" b="1" dirty="0">
                <a:solidFill>
                  <a:srgbClr val="FF0000"/>
                </a:solidFill>
              </a:rPr>
              <a:t>Monitor your program attendance- report it quarterly</a:t>
            </a:r>
          </a:p>
          <a:p>
            <a:r>
              <a:rPr lang="en-US" u="sng" dirty="0"/>
              <a:t>Review your Budgets Monthly</a:t>
            </a:r>
          </a:p>
          <a:p>
            <a:r>
              <a:rPr lang="en-US" u="sng" dirty="0"/>
              <a:t>Submit </a:t>
            </a:r>
            <a:r>
              <a:rPr lang="en-US" b="1" u="sng" dirty="0">
                <a:solidFill>
                  <a:srgbClr val="FF0000"/>
                </a:solidFill>
              </a:rPr>
              <a:t>quarterly</a:t>
            </a:r>
            <a:r>
              <a:rPr lang="en-US" u="sng" dirty="0"/>
              <a:t> claims</a:t>
            </a:r>
          </a:p>
          <a:p>
            <a:r>
              <a:rPr lang="en-US" u="sng" dirty="0"/>
              <a:t>Manage your budget – Get approvals for line item adjustments</a:t>
            </a:r>
          </a:p>
          <a:p>
            <a:pPr marL="0" indent="0" algn="ctr">
              <a:buNone/>
            </a:pPr>
            <a:r>
              <a:rPr lang="en-US" b="1" dirty="0">
                <a:solidFill>
                  <a:srgbClr val="FF0000"/>
                </a:solidFill>
              </a:rPr>
              <a:t>Two Financial Deadlines:</a:t>
            </a:r>
          </a:p>
          <a:p>
            <a:r>
              <a:rPr lang="en-US" b="1" dirty="0"/>
              <a:t>State Fiscal Year (ending June 30</a:t>
            </a:r>
            <a:r>
              <a:rPr lang="en-US" b="1" baseline="30000" dirty="0"/>
              <a:t>th</a:t>
            </a:r>
            <a:r>
              <a:rPr lang="en-US" b="1" dirty="0"/>
              <a:t>) </a:t>
            </a:r>
            <a:r>
              <a:rPr lang="en-US" dirty="0"/>
              <a:t>claims are due by July 15</a:t>
            </a:r>
            <a:r>
              <a:rPr lang="en-US" baseline="30000" dirty="0"/>
              <a:t>th</a:t>
            </a:r>
            <a:r>
              <a:rPr lang="en-US" dirty="0"/>
              <a:t>.</a:t>
            </a:r>
          </a:p>
          <a:p>
            <a:r>
              <a:rPr lang="en-US" b="1" dirty="0"/>
              <a:t>Federal Grant Year </a:t>
            </a:r>
            <a:r>
              <a:rPr lang="en-US" dirty="0"/>
              <a:t>(July, Aug, Sept expenses) due by October 30</a:t>
            </a:r>
            <a:r>
              <a:rPr lang="en-US" baseline="30000" dirty="0"/>
              <a:t>th</a:t>
            </a:r>
            <a:r>
              <a:rPr lang="en-US" dirty="0"/>
              <a:t> for expenses up to Sept 30</a:t>
            </a:r>
            <a:r>
              <a:rPr lang="en-US" baseline="30000" dirty="0"/>
              <a:t>th</a:t>
            </a:r>
            <a:r>
              <a:rPr lang="en-US" dirty="0"/>
              <a:t>.</a:t>
            </a:r>
          </a:p>
          <a:p>
            <a:endParaRPr lang="en-US" dirty="0"/>
          </a:p>
          <a:p>
            <a:endParaRPr lang="en-US" dirty="0"/>
          </a:p>
        </p:txBody>
      </p:sp>
    </p:spTree>
    <p:extLst>
      <p:ext uri="{BB962C8B-B14F-4D97-AF65-F5344CB8AC3E}">
        <p14:creationId xmlns:p14="http://schemas.microsoft.com/office/powerpoint/2010/main" val="17241763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052" y="0"/>
            <a:ext cx="7886700" cy="994172"/>
          </a:xfrm>
        </p:spPr>
        <p:txBody>
          <a:bodyPr/>
          <a:lstStyle/>
          <a:p>
            <a:r>
              <a:rPr lang="en-US" b="1" u="sng" dirty="0"/>
              <a:t>Budget Tips:</a:t>
            </a:r>
          </a:p>
        </p:txBody>
      </p:sp>
      <p:sp>
        <p:nvSpPr>
          <p:cNvPr id="3" name="Content Placeholder 2"/>
          <p:cNvSpPr>
            <a:spLocks noGrp="1"/>
          </p:cNvSpPr>
          <p:nvPr>
            <p:ph idx="1"/>
          </p:nvPr>
        </p:nvSpPr>
        <p:spPr>
          <a:xfrm>
            <a:off x="540544" y="1103616"/>
            <a:ext cx="8062912" cy="5303564"/>
          </a:xfrm>
        </p:spPr>
        <p:txBody>
          <a:bodyPr>
            <a:normAutofit fontScale="92500" lnSpcReduction="10000"/>
          </a:bodyPr>
          <a:lstStyle/>
          <a:p>
            <a:r>
              <a:rPr lang="en-US" sz="2550" dirty="0"/>
              <a:t>We have a spreadsheet to assist you in calculating your funding request based upon the number of students you will serve.</a:t>
            </a:r>
          </a:p>
          <a:p>
            <a:r>
              <a:rPr lang="en-US" sz="2550" dirty="0">
                <a:solidFill>
                  <a:srgbClr val="FF0000"/>
                </a:solidFill>
              </a:rPr>
              <a:t>Do NOT simply ask for the maximum award size </a:t>
            </a:r>
            <a:r>
              <a:rPr lang="en-US" sz="2550" dirty="0"/>
              <a:t>without the numbers of children to justify that size of award.</a:t>
            </a:r>
          </a:p>
          <a:p>
            <a:r>
              <a:rPr lang="en-US" sz="2550" dirty="0"/>
              <a:t>Pay attention to the allowable percentages in the budget.</a:t>
            </a:r>
          </a:p>
          <a:p>
            <a:r>
              <a:rPr lang="en-US" sz="2550" dirty="0"/>
              <a:t>Make sure to document any in-kind contributions in your budget narrative.</a:t>
            </a:r>
          </a:p>
          <a:p>
            <a:r>
              <a:rPr lang="en-US" sz="2550" dirty="0">
                <a:solidFill>
                  <a:srgbClr val="FF0000"/>
                </a:solidFill>
              </a:rPr>
              <a:t>We expect you to spend 100% of your annual award</a:t>
            </a:r>
          </a:p>
          <a:p>
            <a:r>
              <a:rPr lang="en-US" sz="2550" dirty="0"/>
              <a:t>We require that expenses be submitted before July 15  (for the previous fiscal year.  State of Iowa deadline.</a:t>
            </a:r>
          </a:p>
          <a:p>
            <a:r>
              <a:rPr lang="en-US" sz="2550" dirty="0"/>
              <a:t>We require that you submit July, August September expenses before October 30 (for the Sept 30</a:t>
            </a:r>
            <a:r>
              <a:rPr lang="en-US" sz="2550" baseline="30000" dirty="0"/>
              <a:t>th</a:t>
            </a:r>
            <a:r>
              <a:rPr lang="en-US" sz="2550" dirty="0"/>
              <a:t> federal grant deadline</a:t>
            </a:r>
            <a:r>
              <a:rPr lang="en-US" dirty="0"/>
              <a:t>).</a:t>
            </a:r>
          </a:p>
        </p:txBody>
      </p:sp>
    </p:spTree>
    <p:extLst>
      <p:ext uri="{BB962C8B-B14F-4D97-AF65-F5344CB8AC3E}">
        <p14:creationId xmlns:p14="http://schemas.microsoft.com/office/powerpoint/2010/main" val="24798504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27472" y="411379"/>
            <a:ext cx="7573528" cy="4756825"/>
          </a:xfrm>
          <a:prstGeom prst="rect">
            <a:avLst/>
          </a:prstGeom>
        </p:spPr>
      </p:pic>
      <p:sp>
        <p:nvSpPr>
          <p:cNvPr id="3" name="TextBox 2"/>
          <p:cNvSpPr txBox="1"/>
          <p:nvPr/>
        </p:nvSpPr>
        <p:spPr>
          <a:xfrm>
            <a:off x="1242552" y="5716843"/>
            <a:ext cx="6758448" cy="300082"/>
          </a:xfrm>
          <a:prstGeom prst="rect">
            <a:avLst/>
          </a:prstGeom>
          <a:noFill/>
        </p:spPr>
        <p:txBody>
          <a:bodyPr wrap="square" rtlCol="0">
            <a:spAutoFit/>
          </a:bodyPr>
          <a:lstStyle/>
          <a:p>
            <a:r>
              <a:rPr lang="en-US" sz="1350" dirty="0"/>
              <a:t>Note:  </a:t>
            </a:r>
            <a:r>
              <a:rPr lang="en-US" sz="1350" i="1" dirty="0"/>
              <a:t>The 4% limit on evaluation would provide $6,000 a year for a $150,000 award</a:t>
            </a:r>
          </a:p>
        </p:txBody>
      </p:sp>
    </p:spTree>
    <p:extLst>
      <p:ext uri="{BB962C8B-B14F-4D97-AF65-F5344CB8AC3E}">
        <p14:creationId xmlns:p14="http://schemas.microsoft.com/office/powerpoint/2010/main" val="21038290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TIPS FOR SUCCESS</a:t>
            </a:r>
            <a:r>
              <a:rPr lang="en-US" dirty="0"/>
              <a:t>:</a:t>
            </a:r>
          </a:p>
        </p:txBody>
      </p:sp>
      <p:sp>
        <p:nvSpPr>
          <p:cNvPr id="3" name="Content Placeholder 2"/>
          <p:cNvSpPr>
            <a:spLocks noGrp="1"/>
          </p:cNvSpPr>
          <p:nvPr>
            <p:ph idx="1"/>
          </p:nvPr>
        </p:nvSpPr>
        <p:spPr>
          <a:xfrm>
            <a:off x="3012312" y="2220170"/>
            <a:ext cx="5762171" cy="3454275"/>
          </a:xfrm>
        </p:spPr>
        <p:txBody>
          <a:bodyPr>
            <a:normAutofit fontScale="92500"/>
          </a:bodyPr>
          <a:lstStyle/>
          <a:p>
            <a:r>
              <a:rPr lang="en-US" b="1" dirty="0">
                <a:solidFill>
                  <a:srgbClr val="FF0000"/>
                </a:solidFill>
              </a:rPr>
              <a:t>Do not provide false or misleading information </a:t>
            </a:r>
            <a:r>
              <a:rPr lang="en-US" dirty="0"/>
              <a:t>in your application.</a:t>
            </a:r>
          </a:p>
          <a:p>
            <a:r>
              <a:rPr lang="en-US" dirty="0"/>
              <a:t>Have someone outside your organization read your application before you submit it.</a:t>
            </a:r>
          </a:p>
          <a:p>
            <a:r>
              <a:rPr lang="en-US" dirty="0"/>
              <a:t>Document the needs your children have using data.</a:t>
            </a:r>
          </a:p>
          <a:p>
            <a:r>
              <a:rPr lang="en-US" dirty="0"/>
              <a:t>Check your budget and numbers for accuracy.</a:t>
            </a:r>
          </a:p>
          <a:p>
            <a:r>
              <a:rPr lang="en-US" dirty="0">
                <a:solidFill>
                  <a:srgbClr val="FF0000"/>
                </a:solidFill>
              </a:rPr>
              <a:t>Do not go over the page limits.</a:t>
            </a:r>
          </a:p>
        </p:txBody>
      </p:sp>
      <p:sp>
        <p:nvSpPr>
          <p:cNvPr id="4" name="AutoShape 2" descr="Image result for reading a document"/>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5" name="Picture 4"/>
          <p:cNvPicPr>
            <a:picLocks noChangeAspect="1"/>
          </p:cNvPicPr>
          <p:nvPr/>
        </p:nvPicPr>
        <p:blipFill>
          <a:blip r:embed="rId2"/>
          <a:stretch>
            <a:fillRect/>
          </a:stretch>
        </p:blipFill>
        <p:spPr>
          <a:xfrm>
            <a:off x="410096" y="4038253"/>
            <a:ext cx="2062460" cy="1501616"/>
          </a:xfrm>
          <a:prstGeom prst="rect">
            <a:avLst/>
          </a:prstGeom>
        </p:spPr>
      </p:pic>
      <p:pic>
        <p:nvPicPr>
          <p:cNvPr id="6" name="Picture 5"/>
          <p:cNvPicPr>
            <a:picLocks noChangeAspect="1"/>
          </p:cNvPicPr>
          <p:nvPr/>
        </p:nvPicPr>
        <p:blipFill>
          <a:blip r:embed="rId3"/>
          <a:stretch>
            <a:fillRect/>
          </a:stretch>
        </p:blipFill>
        <p:spPr>
          <a:xfrm>
            <a:off x="410096" y="2220169"/>
            <a:ext cx="2062460" cy="1723181"/>
          </a:xfrm>
          <a:prstGeom prst="rect">
            <a:avLst/>
          </a:prstGeom>
        </p:spPr>
      </p:pic>
    </p:spTree>
    <p:extLst>
      <p:ext uri="{BB962C8B-B14F-4D97-AF65-F5344CB8AC3E}">
        <p14:creationId xmlns:p14="http://schemas.microsoft.com/office/powerpoint/2010/main" val="14950162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877" y="209982"/>
            <a:ext cx="7886700" cy="994172"/>
          </a:xfrm>
        </p:spPr>
        <p:txBody>
          <a:bodyPr/>
          <a:lstStyle/>
          <a:p>
            <a:r>
              <a:rPr lang="en-US" dirty="0"/>
              <a:t>Where Points are lost… </a:t>
            </a:r>
          </a:p>
        </p:txBody>
      </p:sp>
      <p:sp>
        <p:nvSpPr>
          <p:cNvPr id="3" name="Content Placeholder 2"/>
          <p:cNvSpPr>
            <a:spLocks noGrp="1"/>
          </p:cNvSpPr>
          <p:nvPr>
            <p:ph idx="1"/>
          </p:nvPr>
        </p:nvSpPr>
        <p:spPr>
          <a:xfrm>
            <a:off x="1266444" y="1204154"/>
            <a:ext cx="6172200" cy="3713405"/>
          </a:xfrm>
        </p:spPr>
        <p:txBody>
          <a:bodyPr>
            <a:normAutofit fontScale="92500" lnSpcReduction="10000"/>
          </a:bodyPr>
          <a:lstStyle/>
          <a:p>
            <a:r>
              <a:rPr lang="en-US" dirty="0"/>
              <a:t>Abstract- Not Scored</a:t>
            </a:r>
          </a:p>
          <a:p>
            <a:r>
              <a:rPr lang="en-US" b="1" dirty="0">
                <a:solidFill>
                  <a:srgbClr val="FF0000"/>
                </a:solidFill>
              </a:rPr>
              <a:t>Student Needs Assessment- 20 points</a:t>
            </a:r>
          </a:p>
          <a:p>
            <a:r>
              <a:rPr lang="en-US" b="1" dirty="0">
                <a:solidFill>
                  <a:srgbClr val="FF0000"/>
                </a:solidFill>
              </a:rPr>
              <a:t>Project Narrative- 24 points</a:t>
            </a:r>
          </a:p>
          <a:p>
            <a:r>
              <a:rPr lang="en-US" dirty="0"/>
              <a:t>Research Base -5 points</a:t>
            </a:r>
          </a:p>
          <a:p>
            <a:r>
              <a:rPr lang="en-US" b="1" dirty="0">
                <a:solidFill>
                  <a:srgbClr val="FF0000"/>
                </a:solidFill>
              </a:rPr>
              <a:t>Management Plan- 20 points</a:t>
            </a:r>
          </a:p>
          <a:p>
            <a:r>
              <a:rPr lang="en-US" dirty="0"/>
              <a:t>Communication Plan- 5 points</a:t>
            </a:r>
          </a:p>
          <a:p>
            <a:r>
              <a:rPr lang="en-US" b="1" dirty="0">
                <a:solidFill>
                  <a:srgbClr val="FF0000"/>
                </a:solidFill>
              </a:rPr>
              <a:t>Partnerships -10 points</a:t>
            </a:r>
          </a:p>
          <a:p>
            <a:r>
              <a:rPr lang="en-US" b="1" dirty="0"/>
              <a:t>Evaluation Plan- 10 points</a:t>
            </a:r>
          </a:p>
          <a:p>
            <a:r>
              <a:rPr lang="en-US" b="1" dirty="0">
                <a:solidFill>
                  <a:srgbClr val="FF0000"/>
                </a:solidFill>
              </a:rPr>
              <a:t>Budget Narrative- 10 points</a:t>
            </a:r>
          </a:p>
          <a:p>
            <a:endParaRPr lang="en-US" dirty="0"/>
          </a:p>
        </p:txBody>
      </p:sp>
      <p:sp>
        <p:nvSpPr>
          <p:cNvPr id="4" name="TextBox 3"/>
          <p:cNvSpPr txBox="1"/>
          <p:nvPr/>
        </p:nvSpPr>
        <p:spPr>
          <a:xfrm>
            <a:off x="535877" y="5146015"/>
            <a:ext cx="7803715" cy="707886"/>
          </a:xfrm>
          <a:prstGeom prst="rect">
            <a:avLst/>
          </a:prstGeom>
          <a:noFill/>
        </p:spPr>
        <p:txBody>
          <a:bodyPr wrap="square" rtlCol="0">
            <a:spAutoFit/>
          </a:bodyPr>
          <a:lstStyle/>
          <a:p>
            <a:r>
              <a:rPr lang="en-US" sz="2000" i="1" dirty="0"/>
              <a:t>Every year, I receive emails and calls about 5 bonus points, but few questions about the 20 point sections</a:t>
            </a:r>
          </a:p>
        </p:txBody>
      </p:sp>
    </p:spTree>
    <p:extLst>
      <p:ext uri="{BB962C8B-B14F-4D97-AF65-F5344CB8AC3E}">
        <p14:creationId xmlns:p14="http://schemas.microsoft.com/office/powerpoint/2010/main" val="8321385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77" y="130120"/>
            <a:ext cx="7886700" cy="994172"/>
          </a:xfrm>
        </p:spPr>
        <p:txBody>
          <a:bodyPr/>
          <a:lstStyle/>
          <a:p>
            <a:r>
              <a:rPr lang="en-US" dirty="0">
                <a:solidFill>
                  <a:srgbClr val="FF0000"/>
                </a:solidFill>
              </a:rPr>
              <a:t>Requirements we expect:</a:t>
            </a:r>
          </a:p>
        </p:txBody>
      </p:sp>
      <p:sp>
        <p:nvSpPr>
          <p:cNvPr id="5" name="TextBox 4"/>
          <p:cNvSpPr txBox="1"/>
          <p:nvPr/>
        </p:nvSpPr>
        <p:spPr>
          <a:xfrm>
            <a:off x="501777" y="1124292"/>
            <a:ext cx="8140446" cy="646331"/>
          </a:xfrm>
          <a:prstGeom prst="rect">
            <a:avLst/>
          </a:prstGeom>
          <a:noFill/>
        </p:spPr>
        <p:txBody>
          <a:bodyPr wrap="square" rtlCol="0">
            <a:spAutoFit/>
          </a:bodyPr>
          <a:lstStyle/>
          <a:p>
            <a:r>
              <a:rPr lang="en-US" b="1" dirty="0"/>
              <a:t>Participation in one committee for each cohort you have funding.  Attend Professional Development sessions.</a:t>
            </a:r>
          </a:p>
        </p:txBody>
      </p:sp>
      <p:sp>
        <p:nvSpPr>
          <p:cNvPr id="3" name="TextBox 2"/>
          <p:cNvSpPr txBox="1"/>
          <p:nvPr/>
        </p:nvSpPr>
        <p:spPr>
          <a:xfrm>
            <a:off x="342900" y="5710624"/>
            <a:ext cx="8392478" cy="300082"/>
          </a:xfrm>
          <a:prstGeom prst="rect">
            <a:avLst/>
          </a:prstGeom>
          <a:noFill/>
        </p:spPr>
        <p:txBody>
          <a:bodyPr wrap="square" rtlCol="0">
            <a:spAutoFit/>
          </a:bodyPr>
          <a:lstStyle/>
          <a:p>
            <a:r>
              <a:rPr lang="en-US" sz="1350" dirty="0"/>
              <a:t>These committees are a community of practice where grantees can share best practices and collaborate</a:t>
            </a:r>
          </a:p>
        </p:txBody>
      </p:sp>
      <p:sp>
        <p:nvSpPr>
          <p:cNvPr id="6" name="TextBox 5"/>
          <p:cNvSpPr txBox="1"/>
          <p:nvPr/>
        </p:nvSpPr>
        <p:spPr>
          <a:xfrm>
            <a:off x="342900" y="2132722"/>
            <a:ext cx="8801100" cy="3600986"/>
          </a:xfrm>
          <a:prstGeom prst="rect">
            <a:avLst/>
          </a:prstGeom>
          <a:noFill/>
        </p:spPr>
        <p:txBody>
          <a:bodyPr wrap="square" rtlCol="0">
            <a:spAutoFit/>
          </a:bodyPr>
          <a:lstStyle/>
          <a:p>
            <a:pPr marL="257175" indent="-257175">
              <a:buAutoNum type="arabicParenR"/>
            </a:pPr>
            <a:r>
              <a:rPr lang="en-US" sz="2400" b="1" dirty="0"/>
              <a:t> Evaluation</a:t>
            </a:r>
            <a:r>
              <a:rPr lang="en-US" sz="2400" dirty="0"/>
              <a:t>/ Sustainability  Committee- </a:t>
            </a:r>
            <a:r>
              <a:rPr lang="en-US" sz="2100" i="1" dirty="0"/>
              <a:t>Insight and support on local evaluation, data and sustainability.</a:t>
            </a:r>
          </a:p>
          <a:p>
            <a:pPr marL="257175" indent="-257175">
              <a:buAutoNum type="arabicParenR"/>
            </a:pPr>
            <a:r>
              <a:rPr lang="en-US" sz="2400" b="1" dirty="0"/>
              <a:t> PD/ Conference </a:t>
            </a:r>
            <a:r>
              <a:rPr lang="en-US" sz="2400" dirty="0"/>
              <a:t>Committee- </a:t>
            </a:r>
            <a:r>
              <a:rPr lang="en-US" sz="2100" i="1" dirty="0"/>
              <a:t>Input and planning for annual state conference, regional PD and other PD events</a:t>
            </a:r>
          </a:p>
          <a:p>
            <a:pPr marL="257175" indent="-257175">
              <a:buAutoNum type="arabicParenR"/>
            </a:pPr>
            <a:r>
              <a:rPr lang="en-US" sz="2400" b="1" dirty="0"/>
              <a:t> Support </a:t>
            </a:r>
            <a:r>
              <a:rPr lang="en-US" sz="2400" dirty="0"/>
              <a:t>Committee-</a:t>
            </a:r>
            <a:r>
              <a:rPr lang="en-US" sz="2100" i="1" dirty="0"/>
              <a:t>Input on best practices and support needed </a:t>
            </a:r>
            <a:r>
              <a:rPr lang="en-US" sz="2400" dirty="0"/>
              <a:t>by </a:t>
            </a:r>
            <a:r>
              <a:rPr lang="en-US" sz="2100" i="1" dirty="0"/>
              <a:t>grantees to support at-risk children</a:t>
            </a:r>
          </a:p>
          <a:p>
            <a:pPr marL="257175" indent="-257175">
              <a:buAutoNum type="arabicParenR"/>
            </a:pPr>
            <a:r>
              <a:rPr lang="en-US" sz="2400" b="1" dirty="0"/>
              <a:t> Communications</a:t>
            </a:r>
            <a:r>
              <a:rPr lang="en-US" sz="2400" dirty="0"/>
              <a:t> Committee- </a:t>
            </a:r>
            <a:r>
              <a:rPr lang="en-US" sz="2100" i="1" dirty="0"/>
              <a:t>Input on best practices with communication about programs to all stakeholders</a:t>
            </a:r>
          </a:p>
          <a:p>
            <a:pPr marL="257175" indent="-257175">
              <a:buAutoNum type="arabicParenR"/>
            </a:pPr>
            <a:r>
              <a:rPr lang="en-US" sz="2400" b="1" dirty="0"/>
              <a:t> Family Engagement </a:t>
            </a:r>
            <a:r>
              <a:rPr lang="en-US" sz="2400" dirty="0"/>
              <a:t>Committee-</a:t>
            </a:r>
            <a:r>
              <a:rPr lang="en-US" sz="2100" i="1" dirty="0"/>
              <a:t>Input on best practices with family engagement and community college partnerships</a:t>
            </a:r>
          </a:p>
        </p:txBody>
      </p:sp>
    </p:spTree>
    <p:extLst>
      <p:ext uri="{BB962C8B-B14F-4D97-AF65-F5344CB8AC3E}">
        <p14:creationId xmlns:p14="http://schemas.microsoft.com/office/powerpoint/2010/main" val="21649631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F555-2DCC-47AB-8D96-055EEE605486}"/>
              </a:ext>
            </a:extLst>
          </p:cNvPr>
          <p:cNvSpPr>
            <a:spLocks noGrp="1"/>
          </p:cNvSpPr>
          <p:nvPr>
            <p:ph type="title"/>
          </p:nvPr>
        </p:nvSpPr>
        <p:spPr/>
        <p:txBody>
          <a:bodyPr/>
          <a:lstStyle/>
          <a:p>
            <a:r>
              <a:rPr lang="en-US" dirty="0"/>
              <a:t>Program Attendance Requirements</a:t>
            </a:r>
          </a:p>
        </p:txBody>
      </p:sp>
      <p:sp>
        <p:nvSpPr>
          <p:cNvPr id="3" name="Content Placeholder 2">
            <a:extLst>
              <a:ext uri="{FF2B5EF4-FFF2-40B4-BE49-F238E27FC236}">
                <a16:creationId xmlns:a16="http://schemas.microsoft.com/office/drawing/2014/main" id="{6AC29A69-DE8E-402C-BA6F-DA5688AAD02B}"/>
              </a:ext>
            </a:extLst>
          </p:cNvPr>
          <p:cNvSpPr>
            <a:spLocks noGrp="1"/>
          </p:cNvSpPr>
          <p:nvPr>
            <p:ph idx="1"/>
          </p:nvPr>
        </p:nvSpPr>
        <p:spPr/>
        <p:txBody>
          <a:bodyPr/>
          <a:lstStyle/>
          <a:p>
            <a:r>
              <a:rPr lang="en-US" dirty="0"/>
              <a:t>You set the initial amount of attendance in your application. </a:t>
            </a:r>
          </a:p>
          <a:p>
            <a:r>
              <a:rPr lang="en-US" dirty="0"/>
              <a:t>We require you to meet  70% of your attendance numbers by the end of year one.</a:t>
            </a:r>
          </a:p>
          <a:p>
            <a:r>
              <a:rPr lang="en-US" dirty="0"/>
              <a:t>We require you to meet 80% of your attendance numbers by year three.</a:t>
            </a:r>
          </a:p>
          <a:p>
            <a:r>
              <a:rPr lang="en-US" dirty="0"/>
              <a:t>Failure to meet your attendance numbers will result in your award being reduced in the next fiscal year.</a:t>
            </a:r>
          </a:p>
          <a:p>
            <a:r>
              <a:rPr lang="en-US" dirty="0">
                <a:solidFill>
                  <a:srgbClr val="FF0000"/>
                </a:solidFill>
              </a:rPr>
              <a:t>Quality programs have no problem exceeding the numbers in their application</a:t>
            </a:r>
            <a:r>
              <a:rPr lang="en-US" dirty="0"/>
              <a:t>.</a:t>
            </a:r>
          </a:p>
        </p:txBody>
      </p:sp>
    </p:spTree>
    <p:extLst>
      <p:ext uri="{BB962C8B-B14F-4D97-AF65-F5344CB8AC3E}">
        <p14:creationId xmlns:p14="http://schemas.microsoft.com/office/powerpoint/2010/main" val="304461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effectLst>
                  <a:outerShdw blurRad="38100" dist="38100" dir="2700000" algn="tl">
                    <a:srgbClr val="000000">
                      <a:alpha val="43137"/>
                    </a:srgbClr>
                  </a:outerShdw>
                </a:effectLst>
              </a:rPr>
              <a:t>Federal Title Program (TITLE IV B)</a:t>
            </a:r>
          </a:p>
        </p:txBody>
      </p:sp>
      <p:sp>
        <p:nvSpPr>
          <p:cNvPr id="4" name="Content Placeholder 3"/>
          <p:cNvSpPr>
            <a:spLocks noGrp="1"/>
          </p:cNvSpPr>
          <p:nvPr>
            <p:ph idx="1"/>
          </p:nvPr>
        </p:nvSpPr>
        <p:spPr>
          <a:xfrm>
            <a:off x="628650" y="1690689"/>
            <a:ext cx="8381238" cy="4490655"/>
          </a:xfrm>
        </p:spPr>
        <p:txBody>
          <a:bodyPr>
            <a:normAutofit fontScale="92500" lnSpcReduction="10000"/>
          </a:bodyPr>
          <a:lstStyle/>
          <a:p>
            <a:r>
              <a:rPr lang="en-US" dirty="0"/>
              <a:t>This federal title program is competitive (you must apply for this funding).</a:t>
            </a:r>
          </a:p>
          <a:p>
            <a:r>
              <a:rPr lang="en-US" dirty="0">
                <a:solidFill>
                  <a:srgbClr val="FF0000"/>
                </a:solidFill>
              </a:rPr>
              <a:t>Just because you received funding in the past does NOT guarantee you funding in the future.  </a:t>
            </a:r>
          </a:p>
          <a:p>
            <a:r>
              <a:rPr lang="en-US" dirty="0"/>
              <a:t>Funding is determined by your performance data and a peer review process and by following the rules, laws and statutes for this program.</a:t>
            </a:r>
          </a:p>
          <a:p>
            <a:r>
              <a:rPr lang="en-US" dirty="0"/>
              <a:t>Sometimes you may have done a great job in the past, but your new application did not communicate this to peer reviewers and you received a low score and did not get funding.</a:t>
            </a:r>
          </a:p>
          <a:p>
            <a:r>
              <a:rPr lang="en-US" dirty="0"/>
              <a:t>Sometimes you may have a high score but your application violated a rule, law or federal statute and you did not get funding.</a:t>
            </a:r>
          </a:p>
        </p:txBody>
      </p:sp>
    </p:spTree>
    <p:extLst>
      <p:ext uri="{BB962C8B-B14F-4D97-AF65-F5344CB8AC3E}">
        <p14:creationId xmlns:p14="http://schemas.microsoft.com/office/powerpoint/2010/main" val="10405274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9551"/>
            <a:ext cx="7886700" cy="994172"/>
          </a:xfrm>
        </p:spPr>
        <p:txBody>
          <a:bodyPr>
            <a:normAutofit/>
          </a:bodyPr>
          <a:lstStyle/>
          <a:p>
            <a:r>
              <a:rPr lang="en-US" sz="4050" dirty="0">
                <a:effectLst>
                  <a:outerShdw blurRad="38100" dist="38100" dir="2700000" algn="tl">
                    <a:srgbClr val="000000">
                      <a:alpha val="43137"/>
                    </a:srgbClr>
                  </a:outerShdw>
                </a:effectLst>
              </a:rPr>
              <a:t>QUESTIONS?</a:t>
            </a:r>
          </a:p>
        </p:txBody>
      </p:sp>
      <p:sp>
        <p:nvSpPr>
          <p:cNvPr id="3" name="Content Placeholder 2"/>
          <p:cNvSpPr>
            <a:spLocks noGrp="1"/>
          </p:cNvSpPr>
          <p:nvPr>
            <p:ph idx="1"/>
          </p:nvPr>
        </p:nvSpPr>
        <p:spPr>
          <a:xfrm>
            <a:off x="1511046" y="1983723"/>
            <a:ext cx="6121908" cy="3602496"/>
          </a:xfrm>
          <a:solidFill>
            <a:schemeClr val="bg1"/>
          </a:solidFill>
          <a:ln>
            <a:solidFill>
              <a:schemeClr val="accent3">
                <a:lumMod val="75000"/>
              </a:schemeClr>
            </a:solidFill>
          </a:ln>
        </p:spPr>
        <p:txBody>
          <a:bodyPr>
            <a:normAutofit lnSpcReduction="10000"/>
          </a:bodyPr>
          <a:lstStyle/>
          <a:p>
            <a:pPr>
              <a:buNone/>
            </a:pPr>
            <a:r>
              <a:rPr lang="en-US" sz="2700" u="sng" dirty="0"/>
              <a:t>Contact:</a:t>
            </a:r>
          </a:p>
          <a:p>
            <a:pPr>
              <a:buNone/>
            </a:pPr>
            <a:endParaRPr lang="en-US" u="sng" dirty="0"/>
          </a:p>
          <a:p>
            <a:pPr>
              <a:buNone/>
            </a:pPr>
            <a:endParaRPr lang="en-US" dirty="0"/>
          </a:p>
          <a:p>
            <a:pPr>
              <a:buNone/>
            </a:pPr>
            <a:r>
              <a:rPr lang="en-US" dirty="0"/>
              <a:t>Vic Jaras</a:t>
            </a:r>
          </a:p>
          <a:p>
            <a:pPr>
              <a:buNone/>
            </a:pPr>
            <a:r>
              <a:rPr lang="en-US" dirty="0"/>
              <a:t>Iowa Department of Education</a:t>
            </a:r>
          </a:p>
          <a:p>
            <a:pPr>
              <a:buNone/>
            </a:pPr>
            <a:r>
              <a:rPr lang="en-US" dirty="0">
                <a:solidFill>
                  <a:srgbClr val="FF0000"/>
                </a:solidFill>
              </a:rPr>
              <a:t>Bureau of School Improvement</a:t>
            </a:r>
          </a:p>
          <a:p>
            <a:pPr>
              <a:buNone/>
            </a:pPr>
            <a:r>
              <a:rPr lang="en-US" dirty="0">
                <a:hlinkClick r:id="rId2"/>
              </a:rPr>
              <a:t>vic.jaras@iowa.gov</a:t>
            </a:r>
            <a:endParaRPr lang="en-US" dirty="0"/>
          </a:p>
          <a:p>
            <a:pPr>
              <a:buNone/>
            </a:pPr>
            <a:r>
              <a:rPr lang="en-US" dirty="0"/>
              <a:t>515-242-6354 office    515-402-2729 cell</a:t>
            </a:r>
          </a:p>
        </p:txBody>
      </p:sp>
      <p:pic>
        <p:nvPicPr>
          <p:cNvPr id="2050" name="Picture 2" descr="http://ts1.mm.bing.net/images/thumbnail.aspx?q=4925074068145904&amp;id=084589f957d58d2767168a0b6981cdcd"/>
          <p:cNvPicPr>
            <a:picLocks noChangeAspect="1" noChangeArrowheads="1"/>
          </p:cNvPicPr>
          <p:nvPr/>
        </p:nvPicPr>
        <p:blipFill>
          <a:blip r:embed="rId3"/>
          <a:srcRect/>
          <a:stretch>
            <a:fillRect/>
          </a:stretch>
        </p:blipFill>
        <p:spPr bwMode="auto">
          <a:xfrm>
            <a:off x="5733400" y="2046966"/>
            <a:ext cx="1758446" cy="1549632"/>
          </a:xfrm>
          <a:prstGeom prst="rect">
            <a:avLst/>
          </a:prstGeom>
          <a:noFill/>
        </p:spPr>
      </p:pic>
    </p:spTree>
    <p:extLst>
      <p:ext uri="{BB962C8B-B14F-4D97-AF65-F5344CB8AC3E}">
        <p14:creationId xmlns:p14="http://schemas.microsoft.com/office/powerpoint/2010/main" val="3498672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842"/>
            <a:ext cx="7886700" cy="1325563"/>
          </a:xfrm>
        </p:spPr>
        <p:txBody>
          <a:bodyPr/>
          <a:lstStyle/>
          <a:p>
            <a:r>
              <a:rPr lang="en-US" dirty="0">
                <a:solidFill>
                  <a:srgbClr val="FF0000"/>
                </a:solidFill>
                <a:effectLst>
                  <a:outerShdw blurRad="38100" dist="38100" dir="2700000" algn="tl">
                    <a:srgbClr val="000000">
                      <a:alpha val="43137"/>
                    </a:srgbClr>
                  </a:outerShdw>
                </a:effectLst>
              </a:rPr>
              <a:t>This program </a:t>
            </a:r>
            <a:r>
              <a:rPr lang="en-US" u="sng" dirty="0">
                <a:solidFill>
                  <a:srgbClr val="FF0000"/>
                </a:solidFill>
                <a:effectLst>
                  <a:outerShdw blurRad="38100" dist="38100" dir="2700000" algn="tl">
                    <a:srgbClr val="000000">
                      <a:alpha val="43137"/>
                    </a:srgbClr>
                  </a:outerShdw>
                </a:effectLst>
              </a:rPr>
              <a:t>CAN</a:t>
            </a:r>
            <a:r>
              <a:rPr lang="en-US" dirty="0">
                <a:solidFill>
                  <a:srgbClr val="FF0000"/>
                </a:solidFill>
                <a:effectLst>
                  <a:outerShdw blurRad="38100" dist="38100" dir="2700000" algn="tl">
                    <a:srgbClr val="000000">
                      <a:alpha val="43137"/>
                    </a:srgbClr>
                  </a:outerShdw>
                </a:effectLst>
              </a:rPr>
              <a:t> change lives</a:t>
            </a:r>
          </a:p>
        </p:txBody>
      </p:sp>
      <p:sp>
        <p:nvSpPr>
          <p:cNvPr id="3" name="Content Placeholder 2"/>
          <p:cNvSpPr>
            <a:spLocks noGrp="1"/>
          </p:cNvSpPr>
          <p:nvPr>
            <p:ph idx="1"/>
          </p:nvPr>
        </p:nvSpPr>
        <p:spPr>
          <a:xfrm>
            <a:off x="531114" y="1435481"/>
            <a:ext cx="7886700" cy="4351338"/>
          </a:xfrm>
        </p:spPr>
        <p:txBody>
          <a:bodyPr>
            <a:normAutofit fontScale="85000" lnSpcReduction="20000"/>
          </a:bodyPr>
          <a:lstStyle/>
          <a:p>
            <a:r>
              <a:rPr lang="en-US" dirty="0"/>
              <a:t>It is focused on helping children in poverty</a:t>
            </a:r>
          </a:p>
          <a:p>
            <a:r>
              <a:rPr lang="en-US" dirty="0"/>
              <a:t>It requires entering data in a federal reporting system and doing an annual evaluation plus additional reporting about your program</a:t>
            </a:r>
          </a:p>
          <a:p>
            <a:r>
              <a:rPr lang="en-US" dirty="0"/>
              <a:t>It is a lot of work- but community partners can help</a:t>
            </a:r>
          </a:p>
          <a:p>
            <a:r>
              <a:rPr lang="en-US" dirty="0"/>
              <a:t>We offer more professional development than any other state through our partnership with the Iowa Afterschool Alliance</a:t>
            </a:r>
          </a:p>
          <a:p>
            <a:r>
              <a:rPr lang="en-US" u="sng" dirty="0">
                <a:solidFill>
                  <a:srgbClr val="FF0000"/>
                </a:solidFill>
              </a:rPr>
              <a:t>We expect Results</a:t>
            </a:r>
            <a:r>
              <a:rPr lang="en-US" dirty="0"/>
              <a:t>.  A quality program should be able to:</a:t>
            </a:r>
          </a:p>
          <a:p>
            <a:endParaRPr lang="en-US" dirty="0"/>
          </a:p>
          <a:p>
            <a:pPr lvl="1"/>
            <a:r>
              <a:rPr lang="en-US" sz="2200" b="1" dirty="0">
                <a:solidFill>
                  <a:srgbClr val="FF0000"/>
                </a:solidFill>
              </a:rPr>
              <a:t>Increase Attendance</a:t>
            </a:r>
          </a:p>
          <a:p>
            <a:pPr lvl="1"/>
            <a:r>
              <a:rPr lang="en-US" sz="2200" b="1" dirty="0"/>
              <a:t>Reduce referrals to the office  </a:t>
            </a:r>
          </a:p>
          <a:p>
            <a:pPr lvl="1"/>
            <a:r>
              <a:rPr lang="en-US" sz="2200" b="1" dirty="0">
                <a:solidFill>
                  <a:srgbClr val="FF0000"/>
                </a:solidFill>
              </a:rPr>
              <a:t>Increase student achievement in reading </a:t>
            </a:r>
          </a:p>
          <a:p>
            <a:pPr marL="457200" lvl="1" indent="0">
              <a:buNone/>
            </a:pPr>
            <a:r>
              <a:rPr lang="en-US" sz="2200" b="1" dirty="0">
                <a:solidFill>
                  <a:srgbClr val="FF0000"/>
                </a:solidFill>
              </a:rPr>
              <a:t>   and math</a:t>
            </a:r>
          </a:p>
          <a:p>
            <a:pPr lvl="1"/>
            <a:r>
              <a:rPr lang="en-US" sz="2200" b="1" dirty="0"/>
              <a:t>Increase self esteem and </a:t>
            </a:r>
          </a:p>
          <a:p>
            <a:pPr lvl="1"/>
            <a:r>
              <a:rPr lang="en-US" sz="2200" b="1" dirty="0"/>
              <a:t>social emotional development</a:t>
            </a:r>
          </a:p>
        </p:txBody>
      </p:sp>
      <p:pic>
        <p:nvPicPr>
          <p:cNvPr id="5" name="Picture 4">
            <a:extLst>
              <a:ext uri="{FF2B5EF4-FFF2-40B4-BE49-F238E27FC236}">
                <a16:creationId xmlns:a16="http://schemas.microsoft.com/office/drawing/2014/main" id="{17289EA3-337E-47AC-82D6-CFF078C7D841}"/>
              </a:ext>
            </a:extLst>
          </p:cNvPr>
          <p:cNvPicPr>
            <a:picLocks noChangeAspect="1"/>
          </p:cNvPicPr>
          <p:nvPr/>
        </p:nvPicPr>
        <p:blipFill>
          <a:blip r:embed="rId2"/>
          <a:stretch>
            <a:fillRect/>
          </a:stretch>
        </p:blipFill>
        <p:spPr>
          <a:xfrm>
            <a:off x="6097504" y="4535424"/>
            <a:ext cx="3046496" cy="2322576"/>
          </a:xfrm>
          <a:prstGeom prst="rect">
            <a:avLst/>
          </a:prstGeom>
        </p:spPr>
      </p:pic>
    </p:spTree>
    <p:extLst>
      <p:ext uri="{BB962C8B-B14F-4D97-AF65-F5344CB8AC3E}">
        <p14:creationId xmlns:p14="http://schemas.microsoft.com/office/powerpoint/2010/main" val="1397488496"/>
      </p:ext>
    </p:extLst>
  </p:cSld>
  <p:clrMapOvr>
    <a:masterClrMapping/>
  </p:clrMapOvr>
</p:sld>
</file>

<file path=ppt/theme/theme1.xml><?xml version="1.0" encoding="utf-8"?>
<a:theme xmlns:a="http://schemas.openxmlformats.org/drawingml/2006/main" name="Office Theme">
  <a:themeElements>
    <a:clrScheme name="Iowa Department of Education">
      <a:dk1>
        <a:sysClr val="windowText" lastClr="000000"/>
      </a:dk1>
      <a:lt1>
        <a:sysClr val="window" lastClr="FFFFFF"/>
      </a:lt1>
      <a:dk2>
        <a:srgbClr val="002A4B"/>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basic.pptx" id="{D7E9FDED-48CC-4A37-8814-28F2209E6235}" vid="{9AD76C34-337D-434A-B34B-DDE5BC2DB1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Basic</Template>
  <TotalTime>593</TotalTime>
  <Words>6134</Words>
  <Application>Microsoft Office PowerPoint</Application>
  <PresentationFormat>On-screen Show (4:3)</PresentationFormat>
  <Paragraphs>499</Paragraphs>
  <Slides>80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Calibri</vt:lpstr>
      <vt:lpstr>Calibri Light</vt:lpstr>
      <vt:lpstr>Helvetica Neue</vt:lpstr>
      <vt:lpstr>Times New Roman</vt:lpstr>
      <vt:lpstr>Office Theme</vt:lpstr>
      <vt:lpstr>2021 RFA</vt:lpstr>
      <vt:lpstr>Agenda:</vt:lpstr>
      <vt:lpstr>What we mean by a MODEL program..</vt:lpstr>
      <vt:lpstr>THIS GRANT IS FOR AT-RISK CHILDREN</vt:lpstr>
      <vt:lpstr>PowerPoint Presentation</vt:lpstr>
      <vt:lpstr>PowerPoint Presentation</vt:lpstr>
      <vt:lpstr>We are serving more children in need..</vt:lpstr>
      <vt:lpstr>Federal Title Program (TITLE IV B)</vt:lpstr>
      <vt:lpstr>This program CAN change lives</vt:lpstr>
      <vt:lpstr>Serving at-risk children</vt:lpstr>
      <vt:lpstr>Grant Competition Timeline:</vt:lpstr>
      <vt:lpstr>GRANT TIMELINE:</vt:lpstr>
      <vt:lpstr>GRANT TIMELINE:</vt:lpstr>
      <vt:lpstr>PowerPoint Presentation</vt:lpstr>
      <vt:lpstr>Iowa Dept of Education website</vt:lpstr>
      <vt:lpstr>How to find 21st CCLC on the IDOE web site..</vt:lpstr>
      <vt:lpstr>The 21st CCLC webpage</vt:lpstr>
      <vt:lpstr>The 2021 Application is online</vt:lpstr>
      <vt:lpstr>2021 Application materials</vt:lpstr>
      <vt:lpstr>2021 Application materials</vt:lpstr>
      <vt:lpstr>PowerPoint Presentation</vt:lpstr>
      <vt:lpstr>Electronic copy not required Hard copy not required The Online Application will generate a final PDF of your application  More BONUS POINTS available Additional statute clarifications   </vt:lpstr>
      <vt:lpstr>The Bonus Points:</vt:lpstr>
      <vt:lpstr>THE APPLICATION PROCESS:</vt:lpstr>
      <vt:lpstr>SEA Review:</vt:lpstr>
      <vt:lpstr>PowerPoint Presentation</vt:lpstr>
      <vt:lpstr>PowerPoint Presentation</vt:lpstr>
      <vt:lpstr>CONTACT TIME:    3 Hours day x 5 days MINIMUM </vt:lpstr>
      <vt:lpstr>CONTACT TIME:</vt:lpstr>
      <vt:lpstr>Bonus Points:</vt:lpstr>
      <vt:lpstr>Bonus Points: (bonus points tied to poverty) </vt:lpstr>
      <vt:lpstr>PowerPoint Presentation</vt:lpstr>
      <vt:lpstr>Equity Check for programs that charge fees</vt:lpstr>
      <vt:lpstr>PowerPoint Presentation</vt:lpstr>
      <vt:lpstr>APR- (Annual Performance Report- our Federal Data Collection System</vt:lpstr>
      <vt:lpstr>Timeline of major data reporting:</vt:lpstr>
      <vt:lpstr>Local and State evaluations </vt:lpstr>
      <vt:lpstr>PARTNERS ARE REQUIRED:</vt:lpstr>
      <vt:lpstr>Literacy Resources: Reading is our priority.</vt:lpstr>
      <vt:lpstr>PowerPoint Presentation</vt:lpstr>
      <vt:lpstr>21st Century Statewide Partnerships</vt:lpstr>
      <vt:lpstr>Required Annual List of Partners</vt:lpstr>
      <vt:lpstr>PowerPoint Presentation</vt:lpstr>
      <vt:lpstr>PERCENTAGES in Budget</vt:lpstr>
      <vt:lpstr>Watch the percentages:</vt:lpstr>
      <vt:lpstr>PowerPoint Presentation</vt:lpstr>
      <vt:lpstr>Each Quarter you will upload your budget spreadsheet and general ledger into the CASA online system.</vt:lpstr>
      <vt:lpstr>Budget Categories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Office of the Inspector General defines grant fraud as: </vt:lpstr>
      <vt:lpstr>EXAMPLES OF FRAUD:</vt:lpstr>
      <vt:lpstr>PowerPoint Presentation</vt:lpstr>
      <vt:lpstr>NON-COMPLIANCE ISSUES:</vt:lpstr>
      <vt:lpstr>What is expected of you?</vt:lpstr>
      <vt:lpstr>What is expected of you?</vt:lpstr>
      <vt:lpstr>Budget Tips:</vt:lpstr>
      <vt:lpstr>PowerPoint Presentation</vt:lpstr>
      <vt:lpstr>TIPS FOR SUCCESS:</vt:lpstr>
      <vt:lpstr>Where Points are lost… </vt:lpstr>
      <vt:lpstr>Requirements we expect:</vt:lpstr>
      <vt:lpstr>Program Attendance Requirements</vt:lpstr>
      <vt:lpstr>QUESTIONS?</vt:lpstr>
    </vt:vector>
  </TitlesOfParts>
  <Company>Iowa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Jaras, Vic [IDOE]</dc:creator>
  <cp:lastModifiedBy>Vic Jaras</cp:lastModifiedBy>
  <cp:revision>23</cp:revision>
  <dcterms:created xsi:type="dcterms:W3CDTF">2019-11-04T15:42:08Z</dcterms:created>
  <dcterms:modified xsi:type="dcterms:W3CDTF">2021-09-21T15:54:07Z</dcterms:modified>
</cp:coreProperties>
</file>