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13"/>
  </p:notesMasterIdLst>
  <p:sldIdLst>
    <p:sldId id="256" r:id="rId2"/>
    <p:sldId id="268" r:id="rId3"/>
    <p:sldId id="269" r:id="rId4"/>
    <p:sldId id="272" r:id="rId5"/>
    <p:sldId id="280" r:id="rId6"/>
    <p:sldId id="259" r:id="rId7"/>
    <p:sldId id="258" r:id="rId8"/>
    <p:sldId id="270" r:id="rId9"/>
    <p:sldId id="271" r:id="rId10"/>
    <p:sldId id="281" r:id="rId11"/>
    <p:sldId id="27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39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A4FF1-ED1B-49A2-972E-35C30C51E9D8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7E053-1983-406C-BF9C-57F55C4C4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9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BEA14-3C7B-4B1C-8D38-36DE280E9F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0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3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89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31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43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0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8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906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72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9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59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87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17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methodshop/6021227717/" TargetMode="External"/><Relationship Id="rId3" Type="http://schemas.openxmlformats.org/officeDocument/2006/relationships/hyperlink" Target="file:///C:\Users\Owner\Downloads\Lynyrd%20Skynyrd%20-%20Sweet%20Home%20Alabama.mp3" TargetMode="External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lwhitebackground.com/music-background.html" TargetMode="External"/><Relationship Id="rId5" Type="http://schemas.openxmlformats.org/officeDocument/2006/relationships/image" Target="../media/image12.jpg"/><Relationship Id="rId4" Type="http://schemas.openxmlformats.org/officeDocument/2006/relationships/hyperlink" Target="file:///C:\Users\Owner\Downloads\Katrina%20&amp;%20the%20Waves%20-%20Walking%20on%20Sunshine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780BF-2DD6-4B1D-B658-B8FC40ADC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9878" y="785365"/>
            <a:ext cx="8637073" cy="25414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(Evidence-based) BEST PRACTICES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848C6D-B12D-43C0-8C0F-D6C052733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9878" y="3531205"/>
            <a:ext cx="8637072" cy="184207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Presented by Theresa Slaughter, literacy enrichment coach</a:t>
            </a:r>
          </a:p>
          <a:p>
            <a:pPr algn="ctr"/>
            <a:r>
              <a:rPr lang="en-US" dirty="0"/>
              <a:t>Literacy enrichment pd</a:t>
            </a:r>
          </a:p>
          <a:p>
            <a:pPr algn="ctr"/>
            <a:r>
              <a:rPr lang="en-US" dirty="0"/>
              <a:t>February 10, 2022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66461F-AB54-4436-A6C0-BBF3EE2CB2F0}"/>
              </a:ext>
            </a:extLst>
          </p:cNvPr>
          <p:cNvSpPr/>
          <p:nvPr/>
        </p:nvSpPr>
        <p:spPr>
          <a:xfrm>
            <a:off x="8485952" y="5826414"/>
            <a:ext cx="33810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collaboration with SPPG, &amp; Dept. of Education (21 CCLC)</a:t>
            </a:r>
          </a:p>
        </p:txBody>
      </p:sp>
    </p:spTree>
    <p:extLst>
      <p:ext uri="{BB962C8B-B14F-4D97-AF65-F5344CB8AC3E}">
        <p14:creationId xmlns:p14="http://schemas.microsoft.com/office/powerpoint/2010/main" val="2536842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AD421-D579-426A-8505-212AC434E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342420"/>
            <a:ext cx="9603275" cy="157122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 got the rhythm</a:t>
            </a:r>
            <a:br>
              <a:rPr lang="en-US" dirty="0"/>
            </a:br>
            <a:r>
              <a:rPr lang="en-US" cap="none" dirty="0"/>
              <a:t>By Connie Schofield-Morrison </a:t>
            </a:r>
            <a:br>
              <a:rPr lang="en-US" cap="none" dirty="0"/>
            </a:br>
            <a:r>
              <a:rPr lang="en-US" cap="none" dirty="0"/>
              <a:t>Illustrated By Frank Morrison</a:t>
            </a:r>
            <a:br>
              <a:rPr lang="en-US" cap="none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87142-CCA6-4C1A-8F2C-3F036ED65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Read Aloud, checking for understanding</a:t>
            </a:r>
            <a:br>
              <a:rPr lang="en-US" dirty="0"/>
            </a:br>
            <a:r>
              <a:rPr lang="en-US" dirty="0"/>
              <a:t>-- What do you think this story is about?</a:t>
            </a:r>
            <a:br>
              <a:rPr lang="en-US" dirty="0"/>
            </a:br>
            <a:r>
              <a:rPr lang="en-US" dirty="0"/>
              <a:t>-- What sounds did you see in the story?</a:t>
            </a:r>
            <a:br>
              <a:rPr lang="en-US" dirty="0"/>
            </a:br>
            <a:r>
              <a:rPr lang="en-US" dirty="0"/>
              <a:t>-- How do you think the rhythm made her feel?</a:t>
            </a:r>
            <a:br>
              <a:rPr lang="en-US" dirty="0"/>
            </a:br>
            <a:r>
              <a:rPr lang="en-US" dirty="0"/>
              <a:t>-- When you hear rhythm, how does it make you feel?</a:t>
            </a:r>
            <a:br>
              <a:rPr lang="en-US" dirty="0"/>
            </a:br>
            <a:r>
              <a:rPr lang="en-US" dirty="0"/>
              <a:t>-- Rhythm is…</a:t>
            </a:r>
          </a:p>
          <a:p>
            <a:r>
              <a:rPr lang="en-US" dirty="0"/>
              <a:t>STEM activity </a:t>
            </a:r>
            <a:br>
              <a:rPr lang="en-US" dirty="0"/>
            </a:br>
            <a:r>
              <a:rPr lang="en-US" dirty="0"/>
              <a:t>-- balloon drum</a:t>
            </a:r>
            <a:br>
              <a:rPr lang="en-US" dirty="0"/>
            </a:br>
            <a:r>
              <a:rPr lang="en-US" dirty="0"/>
              <a:t>-- mini lid banjo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65E719-D063-445B-9338-F680E6DD6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746" y="2109842"/>
            <a:ext cx="3023157" cy="3893460"/>
          </a:xfrm>
          <a:prstGeom prst="rect">
            <a:avLst/>
          </a:prstGeom>
        </p:spPr>
      </p:pic>
      <p:pic>
        <p:nvPicPr>
          <p:cNvPr id="1026" name="Picture 2" descr="mini banjos">
            <a:extLst>
              <a:ext uri="{FF2B5EF4-FFF2-40B4-BE49-F238E27FC236}">
                <a16:creationId xmlns:a16="http://schemas.microsoft.com/office/drawing/2014/main" id="{708112A7-D65A-4870-A179-877C99D76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936" y="4708162"/>
            <a:ext cx="1942710" cy="129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me balloon drums">
            <a:extLst>
              <a:ext uri="{FF2B5EF4-FFF2-40B4-BE49-F238E27FC236}">
                <a16:creationId xmlns:a16="http://schemas.microsoft.com/office/drawing/2014/main" id="{7BB37FDA-C6BF-42CA-A64D-4DD3B5C11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177" y="4542969"/>
            <a:ext cx="1942710" cy="129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965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8EB5D2-E3BB-4BD7-96B3-8BB99170D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314" y="963509"/>
            <a:ext cx="8825659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JUST FOR FUN</a:t>
            </a:r>
            <a:br>
              <a:rPr lang="en-US" dirty="0"/>
            </a:br>
            <a:r>
              <a:rPr lang="en-US" dirty="0"/>
              <a:t>NAME THAT MOVIE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73DD46-4257-4BE1-886E-5465EFEF9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71860"/>
            <a:ext cx="10553137" cy="44743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Music sometimes makes the movie.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Rose Royce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Steve Miller Band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Lynyrd Skynyrd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Bee Gees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Katrina &amp; the Waves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Tom Cochrane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Earth, Wind &amp; Fire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9CF5FC-C3F1-4A34-A734-A4A1085868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425440" y="3189173"/>
            <a:ext cx="3356293" cy="18879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FFCDB4-70D8-4298-B60A-E7B2FF27FC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144000" y="4133130"/>
            <a:ext cx="2479040" cy="247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8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242320-D622-4F41-A249-D6791E98C87F}"/>
              </a:ext>
            </a:extLst>
          </p:cNvPr>
          <p:cNvSpPr/>
          <p:nvPr/>
        </p:nvSpPr>
        <p:spPr>
          <a:xfrm>
            <a:off x="653591" y="2315145"/>
            <a:ext cx="10558021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 Antiqua" panose="02040602050305030304" pitchFamily="18" charset="0"/>
              </a:rPr>
              <a:t>In the Chat Box 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 Antiqua" panose="02040602050305030304" pitchFamily="18" charset="0"/>
              </a:rPr>
              <a:t>tell us:</a:t>
            </a:r>
          </a:p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 Antiqua" panose="02040602050305030304" pitchFamily="18" charset="0"/>
              </a:rPr>
              <a:t>Name, Organization, </a:t>
            </a:r>
          </a:p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 Antiqua" panose="02040602050305030304" pitchFamily="18" charset="0"/>
              </a:rPr>
              <a:t>An activity you like to do in the Spring.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743DFD3-A0C1-438C-B983-26383591A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999" y="989582"/>
            <a:ext cx="6930655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Book Antiqua" panose="02040602050305030304" pitchFamily="18" charset="0"/>
              </a:rPr>
              <a:t>AS YOU JOIN…</a:t>
            </a:r>
          </a:p>
        </p:txBody>
      </p:sp>
      <p:pic>
        <p:nvPicPr>
          <p:cNvPr id="1028" name="Picture 4" descr="New Blogging Series About Chatbots | The Oracle Mobile Platform Blog">
            <a:extLst>
              <a:ext uri="{FF2B5EF4-FFF2-40B4-BE49-F238E27FC236}">
                <a16:creationId xmlns:a16="http://schemas.microsoft.com/office/drawing/2014/main" id="{9EAD309D-50F6-477C-B395-F51F92CD9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1887"/>
            <a:ext cx="1798161" cy="179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216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DDE5D-0653-4629-9E49-D4D8EA76A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9062"/>
            <a:ext cx="868348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HOUSE 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73C24-B0DD-43B7-A66C-CCE335C28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882" y="2153370"/>
            <a:ext cx="9220200" cy="3455579"/>
          </a:xfrm>
        </p:spPr>
        <p:txBody>
          <a:bodyPr>
            <a:normAutofit fontScale="40000" lnSpcReduction="20000"/>
          </a:bodyPr>
          <a:lstStyle/>
          <a:p>
            <a:pPr fontAlgn="base"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US" sz="51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Encourage </a:t>
            </a:r>
            <a:r>
              <a:rPr lang="en-US" sz="51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participation</a:t>
            </a:r>
            <a:r>
              <a:rPr lang="en-US" sz="51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5100" i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(camera, chat box, discussions)</a:t>
            </a:r>
            <a:r>
              <a:rPr lang="en-US" sz="51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br>
              <a:rPr lang="en-US" sz="51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endParaRPr lang="en-US" sz="5100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fontAlgn="base"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US" sz="51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Add your </a:t>
            </a:r>
            <a:r>
              <a:rPr lang="en-US" sz="51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name </a:t>
            </a:r>
            <a:r>
              <a:rPr lang="en-US" sz="51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(</a:t>
            </a:r>
            <a:r>
              <a:rPr lang="en-US" sz="5100" i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this makes it more personal and easier to interact)</a:t>
            </a:r>
            <a:br>
              <a:rPr lang="en-US" sz="5100" i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endParaRPr lang="en-US" sz="5100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fontAlgn="base"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US" sz="51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Utilize the </a:t>
            </a:r>
            <a:r>
              <a:rPr lang="en-US" sz="51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chat box</a:t>
            </a:r>
            <a:r>
              <a:rPr lang="en-US" sz="51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5100" i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(to connect with others or ask questions)</a:t>
            </a:r>
            <a:br>
              <a:rPr lang="en-US" sz="5100" i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endParaRPr lang="en-US" sz="5100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fontAlgn="base"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US" sz="51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Need to step away momentarily? Use the toolbar to turn off video/sound</a:t>
            </a:r>
            <a:br>
              <a:rPr lang="en-US" sz="3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endParaRPr lang="en-US" sz="35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2050" name="Picture 2" descr="Video Conference. Woman At Home Chatting With Friends On Computer Screen,  Online Communication With Coworkers, Video Stock Vector - Illustration of  cyberspace, conversation: 194210126">
            <a:extLst>
              <a:ext uri="{FF2B5EF4-FFF2-40B4-BE49-F238E27FC236}">
                <a16:creationId xmlns:a16="http://schemas.microsoft.com/office/drawing/2014/main" id="{B154571B-F7C5-4E32-ADC9-596C663ED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145" y="2611285"/>
            <a:ext cx="2134386" cy="163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999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5E10B-7379-4D0D-ADD8-529E07E5E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2535810"/>
            <a:ext cx="9603275" cy="334651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Mark your calendars: </a:t>
            </a:r>
            <a:br>
              <a:rPr lang="en-US" dirty="0"/>
            </a:br>
            <a:r>
              <a:rPr lang="en-US" dirty="0"/>
              <a:t>upcoming literacy enrichment </a:t>
            </a:r>
            <a:br>
              <a:rPr lang="en-US" dirty="0"/>
            </a:br>
            <a:r>
              <a:rPr lang="en-US" dirty="0"/>
              <a:t>session 5 (3/3)</a:t>
            </a:r>
            <a:br>
              <a:rPr lang="en-US" dirty="0"/>
            </a:br>
            <a:r>
              <a:rPr lang="en-US" dirty="0"/>
              <a:t>session 6 (4/14) </a:t>
            </a:r>
          </a:p>
        </p:txBody>
      </p:sp>
    </p:spTree>
    <p:extLst>
      <p:ext uri="{BB962C8B-B14F-4D97-AF65-F5344CB8AC3E}">
        <p14:creationId xmlns:p14="http://schemas.microsoft.com/office/powerpoint/2010/main" val="780714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1032-D631-49BE-BDC0-508C50F19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ook Antiqua" panose="02040602050305030304" pitchFamily="18" charset="0"/>
              </a:rPr>
              <a:t>EVIDENCE-BASED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3A94-90DA-4D0C-8A67-CF0117B71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3254" y="2215299"/>
            <a:ext cx="4964626" cy="4355182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What is Evidence-Based Practice? </a:t>
            </a:r>
            <a:br>
              <a:rPr lang="en-US" dirty="0">
                <a:latin typeface="Book Antiqua" panose="02040602050305030304" pitchFamily="18" charset="0"/>
              </a:rPr>
            </a:b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-- supported by extensive research</a:t>
            </a:r>
            <a:br>
              <a:rPr lang="en-US" dirty="0">
                <a:latin typeface="Book Antiqua" panose="02040602050305030304" pitchFamily="18" charset="0"/>
              </a:rPr>
            </a:b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-- works on a large scale</a:t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 </a:t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-- practices can be used on various “disciplines”</a:t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 </a:t>
            </a:r>
          </a:p>
          <a:p>
            <a:r>
              <a:rPr lang="en-US" dirty="0">
                <a:latin typeface="Book Antiqua" panose="02040602050305030304" pitchFamily="18" charset="0"/>
              </a:rPr>
              <a:t>Benefits of Evidence-Based Practice</a:t>
            </a:r>
            <a:br>
              <a:rPr lang="en-US" dirty="0">
                <a:latin typeface="Book Antiqua" panose="02040602050305030304" pitchFamily="18" charset="0"/>
              </a:rPr>
            </a:b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-- </a:t>
            </a:r>
            <a:r>
              <a:rPr lang="en-US" dirty="0">
                <a:latin typeface="Book Antiqua" panose="02040602050305030304" pitchFamily="18" charset="0"/>
                <a:sym typeface="Wingdings" panose="05000000000000000000" pitchFamily="2" charset="2"/>
              </a:rPr>
              <a:t>priority of setting goals </a:t>
            </a:r>
            <a:br>
              <a:rPr lang="en-US" dirty="0">
                <a:latin typeface="Book Antiqua" panose="02040602050305030304" pitchFamily="18" charset="0"/>
                <a:sym typeface="Wingdings" panose="05000000000000000000" pitchFamily="2" charset="2"/>
              </a:rPr>
            </a:br>
            <a:br>
              <a:rPr lang="en-US" dirty="0">
                <a:latin typeface="Book Antiqua" panose="02040602050305030304" pitchFamily="18" charset="0"/>
                <a:sym typeface="Wingdings" panose="05000000000000000000" pitchFamily="2" charset="2"/>
              </a:rPr>
            </a:br>
            <a:r>
              <a:rPr lang="en-US" dirty="0">
                <a:latin typeface="Book Antiqua" panose="02040602050305030304" pitchFamily="18" charset="0"/>
                <a:sym typeface="Wingdings" panose="05000000000000000000" pitchFamily="2" charset="2"/>
              </a:rPr>
              <a:t>-- </a:t>
            </a:r>
            <a:r>
              <a:rPr lang="en-US" dirty="0">
                <a:latin typeface="Book Antiqua" panose="02040602050305030304" pitchFamily="18" charset="0"/>
              </a:rPr>
              <a:t>invested time </a:t>
            </a:r>
            <a:r>
              <a:rPr lang="en-US" dirty="0">
                <a:latin typeface="Book Antiqua" panose="02040602050305030304" pitchFamily="18" charset="0"/>
                <a:sym typeface="Wingdings" panose="05000000000000000000" pitchFamily="2" charset="2"/>
              </a:rPr>
              <a:t> maximum growth and progress</a:t>
            </a:r>
            <a:br>
              <a:rPr lang="en-US" dirty="0">
                <a:latin typeface="Book Antiqua" panose="02040602050305030304" pitchFamily="18" charset="0"/>
                <a:sym typeface="Wingdings" panose="05000000000000000000" pitchFamily="2" charset="2"/>
              </a:rPr>
            </a:br>
            <a:br>
              <a:rPr lang="en-US" dirty="0">
                <a:latin typeface="Book Antiqua" panose="02040602050305030304" pitchFamily="18" charset="0"/>
                <a:sym typeface="Wingdings" panose="05000000000000000000" pitchFamily="2" charset="2"/>
              </a:rPr>
            </a:br>
            <a:r>
              <a:rPr lang="en-US" dirty="0">
                <a:latin typeface="Book Antiqua" panose="02040602050305030304" pitchFamily="18" charset="0"/>
                <a:sym typeface="Wingdings" panose="05000000000000000000" pitchFamily="2" charset="2"/>
              </a:rPr>
              <a:t>-- high-level of support from ALL stakeholders involved </a:t>
            </a:r>
            <a:br>
              <a:rPr lang="en-US" dirty="0">
                <a:latin typeface="Book Antiqua" panose="02040602050305030304" pitchFamily="18" charset="0"/>
              </a:rPr>
            </a:b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A14A0B-CE1A-4C66-9D55-CBD4F340F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7611" y="2215299"/>
            <a:ext cx="4964625" cy="4355182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Various ways to incorporate practices within programming</a:t>
            </a:r>
            <a:br>
              <a:rPr lang="en-US" dirty="0">
                <a:latin typeface="Book Antiqua" panose="02040602050305030304" pitchFamily="18" charset="0"/>
              </a:rPr>
            </a:b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-- Embedded Instruction</a:t>
            </a:r>
            <a:br>
              <a:rPr lang="en-US" dirty="0">
                <a:latin typeface="Book Antiqua" panose="02040602050305030304" pitchFamily="18" charset="0"/>
              </a:rPr>
            </a:b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-- Differentiated Learning</a:t>
            </a:r>
            <a:br>
              <a:rPr lang="en-US" dirty="0">
                <a:latin typeface="Book Antiqua" panose="02040602050305030304" pitchFamily="18" charset="0"/>
              </a:rPr>
            </a:b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-- Structured Lessons</a:t>
            </a:r>
            <a:br>
              <a:rPr lang="en-US" dirty="0">
                <a:latin typeface="Book Antiqua" panose="02040602050305030304" pitchFamily="18" charset="0"/>
              </a:rPr>
            </a:b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-- Checking for Understanding (Comprehensive Questioning)</a:t>
            </a:r>
            <a:br>
              <a:rPr lang="en-US" dirty="0">
                <a:latin typeface="Book Antiqua" panose="02040602050305030304" pitchFamily="18" charset="0"/>
              </a:rPr>
            </a:b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-- Group Work (Cooperative Learning)</a:t>
            </a:r>
            <a:br>
              <a:rPr lang="en-US" dirty="0">
                <a:latin typeface="Book Antiqua" panose="02040602050305030304" pitchFamily="18" charset="0"/>
              </a:rPr>
            </a:br>
            <a:endParaRPr lang="en-US" dirty="0">
              <a:latin typeface="Book Antiqua" panose="02040602050305030304" pitchFamily="18" charset="0"/>
            </a:endParaRP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82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1A08-AF22-4E92-B68A-38C63824E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based practices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4D11B-F9C4-4BEE-A8E7-E8075D59F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3077" y="2010878"/>
            <a:ext cx="4959406" cy="446533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Checking for Understanding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(Comprehensive Questioning)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a process allowing for review of learned knowledge and/or skills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reflective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questioning and/or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 us to gauge understanding…before moving on; let’s us know if we’ve met our purpose; guides instruction (“refine, improve, and strengthen”)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discussions (guided), journal writing, connection activities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observational interactions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BD1D92-4EC3-4971-9473-BC358EEC4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71" y="2017342"/>
            <a:ext cx="4645152" cy="403576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(Cooperative Learning)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highly intentional, task oriented activities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partners and/or small groups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assigned roles/responsibilities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Encourages active learning, problem solving, practice of SEL competencies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Mini-projects; connection activities in reading, writing, discussion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619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036396-E5E0-4A8D-A3A1-09621A427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based practice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1800B-F73F-496A-97E7-4AD0C3AD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68252"/>
          </a:xfrm>
        </p:spPr>
        <p:txBody>
          <a:bodyPr>
            <a:normAutofit fontScale="40000" lnSpcReduction="20000"/>
          </a:bodyPr>
          <a:lstStyle/>
          <a:p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Structured Lessons</a:t>
            </a:r>
            <a:b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intentional planning 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clear and concise purpose</a:t>
            </a:r>
            <a:b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answers the question…what do we want kids to Know, Understand, and Do.</a:t>
            </a:r>
            <a:b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aides in practicing “mastery learning”</a:t>
            </a:r>
            <a:b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Offers a structure for high-quality lessons/activities</a:t>
            </a:r>
            <a:b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provides a guide to what is needed to accomplish the lesson and staying on purpose </a:t>
            </a:r>
            <a:b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written in a way that creates a flow of fluidity</a:t>
            </a:r>
            <a:b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used as a reference point in addressing key knowledge/skills</a:t>
            </a:r>
          </a:p>
          <a:p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Displays of confident among staff in implementation; increase of materials in lessons/activities; connection activities in reading, writing, and discussion </a:t>
            </a:r>
          </a:p>
          <a:p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– tell a story, readers society, black history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222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C22E29-CD2B-4F44-952A-F2E401B8D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Stem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A5D08-2666-40F5-B594-A2A98918E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0255" y="2010268"/>
            <a:ext cx="4645152" cy="3448595"/>
          </a:xfrm>
        </p:spPr>
        <p:txBody>
          <a:bodyPr>
            <a:normAutofit fontScale="85000" lnSpcReduction="10000"/>
          </a:bodyPr>
          <a:lstStyle/>
          <a:p>
            <a:r>
              <a:rPr lang="en-US" b="1" u="sng" dirty="0"/>
              <a:t>Egg Drop, group work</a:t>
            </a:r>
            <a:br>
              <a:rPr lang="en-US" dirty="0"/>
            </a:br>
            <a:r>
              <a:rPr lang="en-US" dirty="0"/>
              <a:t>- Using the materials provided, design a device to keep an egg from breaking when dropped from a high place. </a:t>
            </a:r>
          </a:p>
          <a:p>
            <a:pPr marL="0" indent="0">
              <a:buNone/>
            </a:pPr>
            <a:r>
              <a:rPr lang="en-US" dirty="0"/>
              <a:t>Materials: variety </a:t>
            </a:r>
          </a:p>
          <a:p>
            <a:pPr marL="0" indent="0">
              <a:buNone/>
            </a:pPr>
            <a:r>
              <a:rPr lang="en-US" dirty="0"/>
              <a:t>Assigned Roles: material getter, record/time keeper, spokesperson, etc.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338604-0832-4085-89E2-5EC803D52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9700" y="4500501"/>
            <a:ext cx="4645152" cy="377065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 Challenges in a Box</a:t>
            </a:r>
          </a:p>
        </p:txBody>
      </p:sp>
      <p:pic>
        <p:nvPicPr>
          <p:cNvPr id="1032" name="Picture 8" descr="Egg Drop Challenge - Museum of Science and Industry">
            <a:extLst>
              <a:ext uri="{FF2B5EF4-FFF2-40B4-BE49-F238E27FC236}">
                <a16:creationId xmlns:a16="http://schemas.microsoft.com/office/drawing/2014/main" id="{47559AC9-477E-42B6-8E0B-0E0943446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110" y="5103191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B22D7E-8BEF-44D4-87A2-652A308F0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468" y="5138602"/>
            <a:ext cx="1629298" cy="16292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0C7C47-F619-44D4-A601-3CD4B5D19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2276" y="5174013"/>
            <a:ext cx="1475062" cy="1593887"/>
          </a:xfrm>
          <a:prstGeom prst="rect">
            <a:avLst/>
          </a:prstGeom>
        </p:spPr>
      </p:pic>
      <p:pic>
        <p:nvPicPr>
          <p:cNvPr id="1026" name="Picture 2" descr="https://lh4.googleusercontent.com/bXgL45cnJXPlHk3QYdNYPOcTyLjh_jrm1u8Lmb-vCECjax9FveeHbWx5EoxdIG0RoC2LhLLotqPgd7BEAJJ9S_IGrgoeFGgNiQs99pqlP5pTjcDR-cYSE_bMcV0DA6Y7s6G_Y41m">
            <a:extLst>
              <a:ext uri="{FF2B5EF4-FFF2-40B4-BE49-F238E27FC236}">
                <a16:creationId xmlns:a16="http://schemas.microsoft.com/office/drawing/2014/main" id="{E67E891D-C24D-472F-951D-1000A99F8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594" y="2088138"/>
            <a:ext cx="2889623" cy="225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lh4.googleusercontent.com/TBF8v-QCCsEPB3Q0ZcY5kpF4_lh1wLY6pVnnJJagrTloOH6AGtXSz5HqYWrRwpRdbsJlebIoJh_IfQObfxehqUG_hUFUzuo1uy6vlNqWhYrpSqetcPxRyD2CRp72IY47fHvmdHRI">
            <a:extLst>
              <a:ext uri="{FF2B5EF4-FFF2-40B4-BE49-F238E27FC236}">
                <a16:creationId xmlns:a16="http://schemas.microsoft.com/office/drawing/2014/main" id="{256CF88B-4642-4126-8785-193DD239E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390" y="2062646"/>
            <a:ext cx="2819208" cy="227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256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671DFD-2B6A-40D8-A338-F70FEC585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Literacy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E01E6-FD72-4E8E-9BEA-F28802FA28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 Circles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reading and discussion a shared book over an extended period of time; assigned instructional roles</a:t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 For example, discussion director, recorder/time keeper, presenter, etc. </a:t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 comprehension questions to probe for understanding of reading</a:t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 may be accompanied with mini-activities and/or projects </a:t>
            </a:r>
          </a:p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0D92C8-650C-4A1D-9878-D24679AA20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Reader’s Theater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reading from an already made script or turning a story into play; assigning “theater” roles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role assignments – director, actors/actresses, costume designer, props designer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incorporating time for kids to reflect on experience(s) (writing, discussions)</a:t>
            </a:r>
          </a:p>
        </p:txBody>
      </p:sp>
    </p:spTree>
    <p:extLst>
      <p:ext uri="{BB962C8B-B14F-4D97-AF65-F5344CB8AC3E}">
        <p14:creationId xmlns:p14="http://schemas.microsoft.com/office/powerpoint/2010/main" val="358262896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1529</TotalTime>
  <Words>219</Words>
  <Application>Microsoft Office PowerPoint</Application>
  <PresentationFormat>Widescreen</PresentationFormat>
  <Paragraphs>53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Book Antiqua</vt:lpstr>
      <vt:lpstr>Calibri</vt:lpstr>
      <vt:lpstr>Gill Sans MT</vt:lpstr>
      <vt:lpstr>Times New Roman</vt:lpstr>
      <vt:lpstr>Wingdings</vt:lpstr>
      <vt:lpstr>Gallery</vt:lpstr>
      <vt:lpstr>INTEGRATED (Evidence-based) BEST PRACTICES II</vt:lpstr>
      <vt:lpstr>AS YOU JOIN…</vt:lpstr>
      <vt:lpstr>HOUSE KEEPING</vt:lpstr>
      <vt:lpstr>Mark your calendars:  upcoming literacy enrichment  session 5 (3/3) session 6 (4/14) </vt:lpstr>
      <vt:lpstr>EVIDENCE-BASED PRACTICEs</vt:lpstr>
      <vt:lpstr>Evidence based practices (cont.)</vt:lpstr>
      <vt:lpstr>Evidence based practice (cont.)</vt:lpstr>
      <vt:lpstr>Stem activities</vt:lpstr>
      <vt:lpstr>Literacy activity</vt:lpstr>
      <vt:lpstr>I got the rhythm By Connie Schofield-Morrison  Illustrated By Frank Morrison </vt:lpstr>
      <vt:lpstr>JUST FOR FUN NAME THAT MOVIE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“BEST PRACTICES” II</dc:title>
  <dc:creator>Teressa</dc:creator>
  <cp:lastModifiedBy>Teressa</cp:lastModifiedBy>
  <cp:revision>80</cp:revision>
  <dcterms:created xsi:type="dcterms:W3CDTF">2022-01-24T19:13:55Z</dcterms:created>
  <dcterms:modified xsi:type="dcterms:W3CDTF">2022-02-24T18:20:54Z</dcterms:modified>
</cp:coreProperties>
</file>