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5"/>
  </p:notes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 id="275" r:id="rId22"/>
    <p:sldId id="277" r:id="rId23"/>
    <p:sldId id="27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0" d="100"/>
          <a:sy n="80" d="100"/>
        </p:scale>
        <p:origin x="9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02D0BF-C769-45F2-B462-25A37797A7FF}" type="datetimeFigureOut">
              <a:rPr lang="en-US" smtClean="0"/>
              <a:t>9/17/2021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C398EA-2389-44FE-A230-8BA944C95865}" type="slidenum">
              <a:rPr lang="en-US" smtClean="0"/>
              <a:t>‹#›</a:t>
            </a:fld>
            <a:endParaRPr lang="en-US"/>
          </a:p>
        </p:txBody>
      </p:sp>
    </p:spTree>
    <p:extLst>
      <p:ext uri="{BB962C8B-B14F-4D97-AF65-F5344CB8AC3E}">
        <p14:creationId xmlns:p14="http://schemas.microsoft.com/office/powerpoint/2010/main" val="4292976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a:t>
            </a:fld>
            <a:endParaRPr lang="en-US"/>
          </a:p>
        </p:txBody>
      </p:sp>
    </p:spTree>
    <p:extLst>
      <p:ext uri="{BB962C8B-B14F-4D97-AF65-F5344CB8AC3E}">
        <p14:creationId xmlns:p14="http://schemas.microsoft.com/office/powerpoint/2010/main" val="362558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now discuss a few of the primary components</a:t>
            </a:r>
            <a:r>
              <a:rPr lang="en-US" baseline="0" dirty="0" smtClean="0"/>
              <a:t> of the Semester of Service toolkit in the next few slides. </a:t>
            </a:r>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10</a:t>
            </a:fld>
            <a:endParaRPr lang="en-US"/>
          </a:p>
        </p:txBody>
      </p:sp>
    </p:spTree>
    <p:extLst>
      <p:ext uri="{BB962C8B-B14F-4D97-AF65-F5344CB8AC3E}">
        <p14:creationId xmlns:p14="http://schemas.microsoft.com/office/powerpoint/2010/main" val="237053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11</a:t>
            </a:fld>
            <a:endParaRPr lang="en-US"/>
          </a:p>
        </p:txBody>
      </p:sp>
    </p:spTree>
    <p:extLst>
      <p:ext uri="{BB962C8B-B14F-4D97-AF65-F5344CB8AC3E}">
        <p14:creationId xmlns:p14="http://schemas.microsoft.com/office/powerpoint/2010/main" val="579211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12</a:t>
            </a:fld>
            <a:endParaRPr lang="en-US"/>
          </a:p>
        </p:txBody>
      </p:sp>
    </p:spTree>
    <p:extLst>
      <p:ext uri="{BB962C8B-B14F-4D97-AF65-F5344CB8AC3E}">
        <p14:creationId xmlns:p14="http://schemas.microsoft.com/office/powerpoint/2010/main" val="2504489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13</a:t>
            </a:fld>
            <a:endParaRPr lang="en-US"/>
          </a:p>
        </p:txBody>
      </p:sp>
    </p:spTree>
    <p:extLst>
      <p:ext uri="{BB962C8B-B14F-4D97-AF65-F5344CB8AC3E}">
        <p14:creationId xmlns:p14="http://schemas.microsoft.com/office/powerpoint/2010/main" val="1661383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14</a:t>
            </a:fld>
            <a:endParaRPr lang="en-US"/>
          </a:p>
        </p:txBody>
      </p:sp>
    </p:spTree>
    <p:extLst>
      <p:ext uri="{BB962C8B-B14F-4D97-AF65-F5344CB8AC3E}">
        <p14:creationId xmlns:p14="http://schemas.microsoft.com/office/powerpoint/2010/main" val="3288014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15</a:t>
            </a:fld>
            <a:endParaRPr lang="en-US"/>
          </a:p>
        </p:txBody>
      </p:sp>
    </p:spTree>
    <p:extLst>
      <p:ext uri="{BB962C8B-B14F-4D97-AF65-F5344CB8AC3E}">
        <p14:creationId xmlns:p14="http://schemas.microsoft.com/office/powerpoint/2010/main" val="2794921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16</a:t>
            </a:fld>
            <a:endParaRPr lang="en-US"/>
          </a:p>
        </p:txBody>
      </p:sp>
    </p:spTree>
    <p:extLst>
      <p:ext uri="{BB962C8B-B14F-4D97-AF65-F5344CB8AC3E}">
        <p14:creationId xmlns:p14="http://schemas.microsoft.com/office/powerpoint/2010/main" val="3864846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17</a:t>
            </a:fld>
            <a:endParaRPr lang="en-US"/>
          </a:p>
        </p:txBody>
      </p:sp>
    </p:spTree>
    <p:extLst>
      <p:ext uri="{BB962C8B-B14F-4D97-AF65-F5344CB8AC3E}">
        <p14:creationId xmlns:p14="http://schemas.microsoft.com/office/powerpoint/2010/main" val="2440713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18</a:t>
            </a:fld>
            <a:endParaRPr lang="en-US"/>
          </a:p>
        </p:txBody>
      </p:sp>
    </p:spTree>
    <p:extLst>
      <p:ext uri="{BB962C8B-B14F-4D97-AF65-F5344CB8AC3E}">
        <p14:creationId xmlns:p14="http://schemas.microsoft.com/office/powerpoint/2010/main" val="3940499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out flash drives with this curriculum pre-loaded.  </a:t>
            </a:r>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19</a:t>
            </a:fld>
            <a:endParaRPr lang="en-US"/>
          </a:p>
        </p:txBody>
      </p:sp>
    </p:spTree>
    <p:extLst>
      <p:ext uri="{BB962C8B-B14F-4D97-AF65-F5344CB8AC3E}">
        <p14:creationId xmlns:p14="http://schemas.microsoft.com/office/powerpoint/2010/main" val="1439101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2</a:t>
            </a:fld>
            <a:endParaRPr lang="en-US"/>
          </a:p>
        </p:txBody>
      </p:sp>
    </p:spTree>
    <p:extLst>
      <p:ext uri="{BB962C8B-B14F-4D97-AF65-F5344CB8AC3E}">
        <p14:creationId xmlns:p14="http://schemas.microsoft.com/office/powerpoint/2010/main" val="4051798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waiting for the rubric from NYLC</a:t>
            </a:r>
          </a:p>
          <a:p>
            <a:r>
              <a:rPr lang="en-US" baseline="0" dirty="0" smtClean="0"/>
              <a:t>Share on screen the rubric(s) and demonstrate</a:t>
            </a:r>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20</a:t>
            </a:fld>
            <a:endParaRPr lang="en-US"/>
          </a:p>
        </p:txBody>
      </p:sp>
    </p:spTree>
    <p:extLst>
      <p:ext uri="{BB962C8B-B14F-4D97-AF65-F5344CB8AC3E}">
        <p14:creationId xmlns:p14="http://schemas.microsoft.com/office/powerpoint/2010/main" val="3845349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cards should still be on the tables but have a back-up set just in case. Provide an example to the group.</a:t>
            </a:r>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21</a:t>
            </a:fld>
            <a:endParaRPr lang="en-US"/>
          </a:p>
        </p:txBody>
      </p:sp>
    </p:spTree>
    <p:extLst>
      <p:ext uri="{BB962C8B-B14F-4D97-AF65-F5344CB8AC3E}">
        <p14:creationId xmlns:p14="http://schemas.microsoft.com/office/powerpoint/2010/main" val="3519849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for volunteers to offer up why they will choose to implement or why they are </a:t>
            </a:r>
            <a:r>
              <a:rPr lang="en-US" baseline="0" smtClean="0"/>
              <a:t>not quite ready yet.</a:t>
            </a:r>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22</a:t>
            </a:fld>
            <a:endParaRPr lang="en-US"/>
          </a:p>
        </p:txBody>
      </p:sp>
    </p:spTree>
    <p:extLst>
      <p:ext uri="{BB962C8B-B14F-4D97-AF65-F5344CB8AC3E}">
        <p14:creationId xmlns:p14="http://schemas.microsoft.com/office/powerpoint/2010/main" val="1326513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23</a:t>
            </a:fld>
            <a:endParaRPr lang="en-US"/>
          </a:p>
        </p:txBody>
      </p:sp>
    </p:spTree>
    <p:extLst>
      <p:ext uri="{BB962C8B-B14F-4D97-AF65-F5344CB8AC3E}">
        <p14:creationId xmlns:p14="http://schemas.microsoft.com/office/powerpoint/2010/main" val="178901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3</a:t>
            </a:fld>
            <a:endParaRPr lang="en-US"/>
          </a:p>
        </p:txBody>
      </p:sp>
    </p:spTree>
    <p:extLst>
      <p:ext uri="{BB962C8B-B14F-4D97-AF65-F5344CB8AC3E}">
        <p14:creationId xmlns:p14="http://schemas.microsoft.com/office/powerpoint/2010/main" val="377271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Have cards prepared and ready to pass out – there will be 20 total cards. Review by asking </a:t>
            </a:r>
            <a:r>
              <a:rPr lang="en-US" baseline="0" dirty="0" smtClean="0"/>
              <a:t>for group consensus. Think back to our introductions: </a:t>
            </a:r>
            <a:r>
              <a:rPr lang="en-US" dirty="0" smtClean="0"/>
              <a:t>If you have had experience with</a:t>
            </a:r>
            <a:r>
              <a:rPr lang="en-US" baseline="0" dirty="0" smtClean="0"/>
              <a:t> volunteering and/or service learning</a:t>
            </a:r>
            <a:r>
              <a:rPr lang="en-US" dirty="0" smtClean="0"/>
              <a:t> next talk about what went well and what didn’t.</a:t>
            </a:r>
          </a:p>
          <a:p>
            <a:endParaRPr lang="en-US" dirty="0"/>
          </a:p>
        </p:txBody>
      </p:sp>
      <p:sp>
        <p:nvSpPr>
          <p:cNvPr id="4" name="Slide Number Placeholder 3"/>
          <p:cNvSpPr>
            <a:spLocks noGrp="1"/>
          </p:cNvSpPr>
          <p:nvPr>
            <p:ph type="sldNum" sz="quarter" idx="10"/>
          </p:nvPr>
        </p:nvSpPr>
        <p:spPr/>
        <p:txBody>
          <a:bodyPr/>
          <a:lstStyle/>
          <a:p>
            <a:fld id="{F8C398EA-2389-44FE-A230-8BA944C95865}" type="slidenum">
              <a:rPr lang="en-US" smtClean="0"/>
              <a:t>4</a:t>
            </a:fld>
            <a:endParaRPr lang="en-US"/>
          </a:p>
        </p:txBody>
      </p:sp>
    </p:spTree>
    <p:extLst>
      <p:ext uri="{BB962C8B-B14F-4D97-AF65-F5344CB8AC3E}">
        <p14:creationId xmlns:p14="http://schemas.microsoft.com/office/powerpoint/2010/main" val="105116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5</a:t>
            </a:fld>
            <a:endParaRPr lang="en-US"/>
          </a:p>
        </p:txBody>
      </p:sp>
    </p:spTree>
    <p:extLst>
      <p:ext uri="{BB962C8B-B14F-4D97-AF65-F5344CB8AC3E}">
        <p14:creationId xmlns:p14="http://schemas.microsoft.com/office/powerpoint/2010/main" val="3921998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6</a:t>
            </a:fld>
            <a:endParaRPr lang="en-US"/>
          </a:p>
        </p:txBody>
      </p:sp>
    </p:spTree>
    <p:extLst>
      <p:ext uri="{BB962C8B-B14F-4D97-AF65-F5344CB8AC3E}">
        <p14:creationId xmlns:p14="http://schemas.microsoft.com/office/powerpoint/2010/main" val="58737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7</a:t>
            </a:fld>
            <a:endParaRPr lang="en-US"/>
          </a:p>
        </p:txBody>
      </p:sp>
    </p:spTree>
    <p:extLst>
      <p:ext uri="{BB962C8B-B14F-4D97-AF65-F5344CB8AC3E}">
        <p14:creationId xmlns:p14="http://schemas.microsoft.com/office/powerpoint/2010/main" val="3543951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8</a:t>
            </a:fld>
            <a:endParaRPr lang="en-US"/>
          </a:p>
        </p:txBody>
      </p:sp>
    </p:spTree>
    <p:extLst>
      <p:ext uri="{BB962C8B-B14F-4D97-AF65-F5344CB8AC3E}">
        <p14:creationId xmlns:p14="http://schemas.microsoft.com/office/powerpoint/2010/main" val="2997726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C398EA-2389-44FE-A230-8BA944C95865}" type="slidenum">
              <a:rPr lang="en-US" smtClean="0"/>
              <a:t>9</a:t>
            </a:fld>
            <a:endParaRPr lang="en-US"/>
          </a:p>
        </p:txBody>
      </p:sp>
    </p:spTree>
    <p:extLst>
      <p:ext uri="{BB962C8B-B14F-4D97-AF65-F5344CB8AC3E}">
        <p14:creationId xmlns:p14="http://schemas.microsoft.com/office/powerpoint/2010/main" val="1228015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142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645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874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17724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3637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smtClean="0"/>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0916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smtClean="0"/>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429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761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9/17/2021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52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820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9/17/2021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192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994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9/17/2021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141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9/17/2021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012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9/17/2021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760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547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9/17/2021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65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9/17/2021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561762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sa.org/resources/#1531262685593-6f169412-5e8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hall@sppg.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bsamuelson@sppg.com"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mailto:chall@sppg.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20621"/>
            <a:ext cx="8144134" cy="1386157"/>
          </a:xfrm>
        </p:spPr>
        <p:txBody>
          <a:bodyPr/>
          <a:lstStyle/>
          <a:p>
            <a:r>
              <a:rPr lang="en-US" sz="2000" dirty="0" smtClean="0"/>
              <a:t>Service Learning 101+Assessing Your Service Learning Capacity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Impact Afterschool Conference</a:t>
            </a:r>
          </a:p>
          <a:p>
            <a:r>
              <a:rPr lang="en-US" dirty="0" smtClean="0"/>
              <a:t>September 23, 2021</a:t>
            </a:r>
            <a:endParaRPr lang="en-US" dirty="0"/>
          </a:p>
        </p:txBody>
      </p:sp>
    </p:spTree>
    <p:extLst>
      <p:ext uri="{BB962C8B-B14F-4D97-AF65-F5344CB8AC3E}">
        <p14:creationId xmlns:p14="http://schemas.microsoft.com/office/powerpoint/2010/main" val="238565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of Service Toolkit</a:t>
            </a:r>
            <a:endParaRPr lang="en-US" dirty="0"/>
          </a:p>
        </p:txBody>
      </p:sp>
      <p:sp>
        <p:nvSpPr>
          <p:cNvPr id="3" name="Content Placeholder 2"/>
          <p:cNvSpPr>
            <a:spLocks noGrp="1"/>
          </p:cNvSpPr>
          <p:nvPr>
            <p:ph idx="1"/>
          </p:nvPr>
        </p:nvSpPr>
        <p:spPr/>
        <p:txBody>
          <a:bodyPr/>
          <a:lstStyle/>
          <a:p>
            <a:r>
              <a:rPr lang="en-US" dirty="0" smtClean="0"/>
              <a:t>Made available through Youth Serve America.</a:t>
            </a:r>
          </a:p>
          <a:p>
            <a:endParaRPr lang="en-US" dirty="0"/>
          </a:p>
          <a:p>
            <a:r>
              <a:rPr lang="en-US" dirty="0">
                <a:hlinkClick r:id="rId3"/>
              </a:rPr>
              <a:t>https://ysa.org/resources/#1531262685593-6f169412-5e8c</a:t>
            </a:r>
            <a:endParaRPr lang="en-US" dirty="0"/>
          </a:p>
          <a:p>
            <a:endParaRPr lang="en-US" dirty="0"/>
          </a:p>
        </p:txBody>
      </p:sp>
    </p:spTree>
    <p:extLst>
      <p:ext uri="{BB962C8B-B14F-4D97-AF65-F5344CB8AC3E}">
        <p14:creationId xmlns:p14="http://schemas.microsoft.com/office/powerpoint/2010/main" val="2908907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	</a:t>
            </a:r>
            <a:endParaRPr lang="en-US" dirty="0"/>
          </a:p>
        </p:txBody>
      </p:sp>
      <p:sp>
        <p:nvSpPr>
          <p:cNvPr id="3" name="Content Placeholder 2"/>
          <p:cNvSpPr>
            <a:spLocks noGrp="1"/>
          </p:cNvSpPr>
          <p:nvPr>
            <p:ph idx="1"/>
          </p:nvPr>
        </p:nvSpPr>
        <p:spPr/>
        <p:txBody>
          <a:bodyPr/>
          <a:lstStyle/>
          <a:p>
            <a:r>
              <a:rPr lang="en-US" dirty="0"/>
              <a:t>Most crucial component of your Service Learning Project.</a:t>
            </a:r>
          </a:p>
          <a:p>
            <a:r>
              <a:rPr lang="en-US" dirty="0"/>
              <a:t>Allows youth to identify their passion and make a difference.</a:t>
            </a:r>
          </a:p>
          <a:p>
            <a:r>
              <a:rPr lang="en-US" dirty="0"/>
              <a:t>What’s the background knowledge level? </a:t>
            </a:r>
          </a:p>
          <a:p>
            <a:r>
              <a:rPr lang="en-US" dirty="0"/>
              <a:t>Will you have to research? Online, books, interviews, just being in the environment.</a:t>
            </a:r>
          </a:p>
          <a:p>
            <a:r>
              <a:rPr lang="en-US" dirty="0"/>
              <a:t>What resources and contacts do you have to help with this stage?</a:t>
            </a:r>
          </a:p>
          <a:p>
            <a:r>
              <a:rPr lang="en-US" dirty="0"/>
              <a:t>What can you as the staff lead do to support this development?</a:t>
            </a:r>
          </a:p>
          <a:p>
            <a:r>
              <a:rPr lang="en-US" dirty="0"/>
              <a:t>How can you connect it to strong academic components?</a:t>
            </a:r>
          </a:p>
          <a:p>
            <a:endParaRPr lang="en-US" dirty="0"/>
          </a:p>
        </p:txBody>
      </p:sp>
    </p:spTree>
    <p:extLst>
      <p:ext uri="{BB962C8B-B14F-4D97-AF65-F5344CB8AC3E}">
        <p14:creationId xmlns:p14="http://schemas.microsoft.com/office/powerpoint/2010/main" val="2126185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Action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Don’t rush this – everyone wants to dive right in, but you have to understand the problem before you can make headway.</a:t>
            </a:r>
          </a:p>
          <a:p>
            <a:r>
              <a:rPr lang="en-US" dirty="0"/>
              <a:t>Should take 2-5 weeks for a well thought out plan.</a:t>
            </a:r>
          </a:p>
          <a:p>
            <a:r>
              <a:rPr lang="en-US" dirty="0"/>
              <a:t>It’s ok to roll out action in small steps.</a:t>
            </a:r>
          </a:p>
          <a:p>
            <a:r>
              <a:rPr lang="en-US" dirty="0"/>
              <a:t>What do your students want to achieve and HOW will they do it?</a:t>
            </a:r>
          </a:p>
          <a:p>
            <a:r>
              <a:rPr lang="en-US" dirty="0"/>
              <a:t>What does success look like?</a:t>
            </a:r>
          </a:p>
          <a:p>
            <a:r>
              <a:rPr lang="en-US" dirty="0"/>
              <a:t>Considering breaking youth into teams for larger impact. Ex. Partnerships, Resources, Communications, Volunteers, etc. </a:t>
            </a:r>
          </a:p>
          <a:p>
            <a:r>
              <a:rPr lang="en-US" dirty="0"/>
              <a:t>Assist with steering youth towards their strengths BUT don’t discount a youth’s desire to try something new.</a:t>
            </a:r>
          </a:p>
          <a:p>
            <a:r>
              <a:rPr lang="en-US" dirty="0"/>
              <a:t>Consider backwards planning to establish a reasonable timeline</a:t>
            </a:r>
          </a:p>
          <a:p>
            <a:endParaRPr lang="en-US" dirty="0"/>
          </a:p>
        </p:txBody>
      </p:sp>
    </p:spTree>
    <p:extLst>
      <p:ext uri="{BB962C8B-B14F-4D97-AF65-F5344CB8AC3E}">
        <p14:creationId xmlns:p14="http://schemas.microsoft.com/office/powerpoint/2010/main" val="1659500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an Impact - ASAP</a:t>
            </a:r>
            <a:endParaRPr lang="en-US" dirty="0"/>
          </a:p>
        </p:txBody>
      </p:sp>
      <p:sp>
        <p:nvSpPr>
          <p:cNvPr id="3" name="Content Placeholder 2"/>
          <p:cNvSpPr>
            <a:spLocks noGrp="1"/>
          </p:cNvSpPr>
          <p:nvPr>
            <p:ph idx="1"/>
          </p:nvPr>
        </p:nvSpPr>
        <p:spPr/>
        <p:txBody>
          <a:bodyPr/>
          <a:lstStyle/>
          <a:p>
            <a:r>
              <a:rPr lang="en-US" dirty="0"/>
              <a:t>A – Awareness – campaigns, social media, set a goal of how many to reach</a:t>
            </a:r>
          </a:p>
          <a:p>
            <a:r>
              <a:rPr lang="en-US" dirty="0"/>
              <a:t>S – Service – direct and indirect service, long-term or short-term</a:t>
            </a:r>
          </a:p>
          <a:p>
            <a:r>
              <a:rPr lang="en-US" dirty="0"/>
              <a:t>A – Advocacy – policy work, letter writing, petitions </a:t>
            </a:r>
          </a:p>
          <a:p>
            <a:r>
              <a:rPr lang="en-US" dirty="0"/>
              <a:t>P – Philanthropy – raising money, donating supplies, set a goal of amounts to have a measureable outcome (ex. 25 food boxes, $500 raised, 1000 books collected)</a:t>
            </a:r>
          </a:p>
          <a:p>
            <a:endParaRPr lang="en-US" dirty="0"/>
          </a:p>
        </p:txBody>
      </p:sp>
    </p:spTree>
    <p:extLst>
      <p:ext uri="{BB962C8B-B14F-4D97-AF65-F5344CB8AC3E}">
        <p14:creationId xmlns:p14="http://schemas.microsoft.com/office/powerpoint/2010/main" val="3845945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a:t>Should be ongoing – not just at the end or the end of the day</a:t>
            </a:r>
          </a:p>
          <a:p>
            <a:r>
              <a:rPr lang="en-US" dirty="0"/>
              <a:t>Be creative – writing, poetry, art, word walls, etc.</a:t>
            </a:r>
          </a:p>
          <a:p>
            <a:r>
              <a:rPr lang="en-US" dirty="0"/>
              <a:t>Be sure to ask those key questions:</a:t>
            </a:r>
          </a:p>
          <a:p>
            <a:pPr lvl="1"/>
            <a:r>
              <a:rPr lang="en-US" dirty="0"/>
              <a:t>Did you meet the goal(s)?</a:t>
            </a:r>
          </a:p>
          <a:p>
            <a:pPr lvl="1"/>
            <a:r>
              <a:rPr lang="en-US" dirty="0"/>
              <a:t>Did you feel empowered?</a:t>
            </a:r>
          </a:p>
          <a:p>
            <a:pPr lvl="1"/>
            <a:r>
              <a:rPr lang="en-US" dirty="0"/>
              <a:t>Are you motivated to continue to make a difference in your community?</a:t>
            </a:r>
          </a:p>
          <a:p>
            <a:pPr lvl="1"/>
            <a:r>
              <a:rPr lang="en-US" dirty="0"/>
              <a:t>Is the work you did sustainable? Can it continue? What will it take to continue to work for your community?</a:t>
            </a:r>
          </a:p>
          <a:p>
            <a:endParaRPr lang="en-US" dirty="0"/>
          </a:p>
        </p:txBody>
      </p:sp>
    </p:spTree>
    <p:extLst>
      <p:ext uri="{BB962C8B-B14F-4D97-AF65-F5344CB8AC3E}">
        <p14:creationId xmlns:p14="http://schemas.microsoft.com/office/powerpoint/2010/main" val="2613074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Celebration</a:t>
            </a:r>
            <a:endParaRPr lang="en-US" dirty="0"/>
          </a:p>
        </p:txBody>
      </p:sp>
      <p:sp>
        <p:nvSpPr>
          <p:cNvPr id="3" name="Content Placeholder 2"/>
          <p:cNvSpPr>
            <a:spLocks noGrp="1"/>
          </p:cNvSpPr>
          <p:nvPr>
            <p:ph idx="1"/>
          </p:nvPr>
        </p:nvSpPr>
        <p:spPr/>
        <p:txBody>
          <a:bodyPr/>
          <a:lstStyle/>
          <a:p>
            <a:r>
              <a:rPr lang="en-US" dirty="0"/>
              <a:t>Don’t save your story telling to the end! Share out your successes and challenges along the way. Consider a video journal or blog post. This is a great way to engage your very visual students or strong writers.</a:t>
            </a:r>
          </a:p>
          <a:p>
            <a:r>
              <a:rPr lang="en-US" dirty="0"/>
              <a:t>Recognize those teachable moments. When youth share a personal experience connected to the project, you are making an impact!</a:t>
            </a:r>
          </a:p>
          <a:p>
            <a:r>
              <a:rPr lang="en-US" dirty="0"/>
              <a:t>You might want to consider a formal report or evaluation findings to share your work.</a:t>
            </a:r>
          </a:p>
          <a:p>
            <a:endParaRPr lang="en-US" dirty="0"/>
          </a:p>
        </p:txBody>
      </p:sp>
    </p:spTree>
    <p:extLst>
      <p:ext uri="{BB962C8B-B14F-4D97-AF65-F5344CB8AC3E}">
        <p14:creationId xmlns:p14="http://schemas.microsoft.com/office/powerpoint/2010/main" val="11166805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a:t>It’s not about the PRODUCT, it’s about the PROCESS!!!!!</a:t>
            </a:r>
          </a:p>
          <a:p>
            <a:pPr lvl="1"/>
            <a:r>
              <a:rPr lang="en-US" dirty="0"/>
              <a:t>Who knows what passion you’ll spark in young people!</a:t>
            </a:r>
          </a:p>
          <a:p>
            <a:r>
              <a:rPr lang="en-US" dirty="0"/>
              <a:t>If you are working with different age groups, ask yourself if different projects are doable – you’ll have to manage the process for youth so don’t stretch yourself too thin.</a:t>
            </a:r>
          </a:p>
          <a:p>
            <a:r>
              <a:rPr lang="en-US" dirty="0"/>
              <a:t>Living documents (a poster on the wall) can be a great way of keeping youth motivated</a:t>
            </a:r>
          </a:p>
          <a:p>
            <a:endParaRPr lang="en-US" dirty="0"/>
          </a:p>
        </p:txBody>
      </p:sp>
    </p:spTree>
    <p:extLst>
      <p:ext uri="{BB962C8B-B14F-4D97-AF65-F5344CB8AC3E}">
        <p14:creationId xmlns:p14="http://schemas.microsoft.com/office/powerpoint/2010/main" val="2227290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thinking back…</a:t>
            </a:r>
            <a:endParaRPr lang="en-US" dirty="0"/>
          </a:p>
        </p:txBody>
      </p:sp>
      <p:sp>
        <p:nvSpPr>
          <p:cNvPr id="3" name="Content Placeholder 2"/>
          <p:cNvSpPr>
            <a:spLocks noGrp="1"/>
          </p:cNvSpPr>
          <p:nvPr>
            <p:ph idx="1"/>
          </p:nvPr>
        </p:nvSpPr>
        <p:spPr/>
        <p:txBody>
          <a:bodyPr/>
          <a:lstStyle/>
          <a:p>
            <a:pPr marL="457200" lvl="1" indent="0">
              <a:buNone/>
            </a:pPr>
            <a:r>
              <a:rPr lang="en-US" dirty="0"/>
              <a:t>Thinking back to your introductions at your tables, was that volunteering or was that service learning? Why or why not?</a:t>
            </a:r>
          </a:p>
          <a:p>
            <a:pPr lvl="1"/>
            <a:r>
              <a:rPr lang="en-US" dirty="0"/>
              <a:t>What steps could you take to move a volunteer experience to a service learning event?</a:t>
            </a:r>
          </a:p>
          <a:p>
            <a:endParaRPr lang="en-US" dirty="0"/>
          </a:p>
        </p:txBody>
      </p:sp>
    </p:spTree>
    <p:extLst>
      <p:ext uri="{BB962C8B-B14F-4D97-AF65-F5344CB8AC3E}">
        <p14:creationId xmlns:p14="http://schemas.microsoft.com/office/powerpoint/2010/main" val="615788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 from the Room</a:t>
            </a:r>
            <a:endParaRPr lang="en-US" dirty="0"/>
          </a:p>
        </p:txBody>
      </p:sp>
      <p:sp>
        <p:nvSpPr>
          <p:cNvPr id="3" name="Content Placeholder 2"/>
          <p:cNvSpPr>
            <a:spLocks noGrp="1"/>
          </p:cNvSpPr>
          <p:nvPr>
            <p:ph idx="1"/>
          </p:nvPr>
        </p:nvSpPr>
        <p:spPr/>
        <p:txBody>
          <a:bodyPr/>
          <a:lstStyle/>
          <a:p>
            <a:r>
              <a:rPr lang="en-US" dirty="0" smtClean="0"/>
              <a:t>Have any of you used the Semester of Service Toolkit?</a:t>
            </a:r>
          </a:p>
          <a:p>
            <a:r>
              <a:rPr lang="en-US" dirty="0" smtClean="0"/>
              <a:t>Have any of you successfully implemented another youth service learning program?</a:t>
            </a:r>
            <a:endParaRPr lang="en-US" dirty="0"/>
          </a:p>
        </p:txBody>
      </p:sp>
    </p:spTree>
    <p:extLst>
      <p:ext uri="{BB962C8B-B14F-4D97-AF65-F5344CB8AC3E}">
        <p14:creationId xmlns:p14="http://schemas.microsoft.com/office/powerpoint/2010/main" val="3058198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Youth Leadership Council: ENGAGE</a:t>
            </a:r>
            <a:endParaRPr lang="en-US" dirty="0"/>
          </a:p>
        </p:txBody>
      </p:sp>
      <p:sp>
        <p:nvSpPr>
          <p:cNvPr id="3" name="Content Placeholder 2"/>
          <p:cNvSpPr>
            <a:spLocks noGrp="1"/>
          </p:cNvSpPr>
          <p:nvPr>
            <p:ph idx="1"/>
          </p:nvPr>
        </p:nvSpPr>
        <p:spPr/>
        <p:txBody>
          <a:bodyPr/>
          <a:lstStyle/>
          <a:p>
            <a:r>
              <a:rPr lang="en-US" dirty="0" smtClean="0"/>
              <a:t>This curriculum is a great tool for sites to consider using.</a:t>
            </a:r>
          </a:p>
          <a:p>
            <a:pPr lvl="1"/>
            <a:r>
              <a:rPr lang="en-US" dirty="0" smtClean="0"/>
              <a:t>Three levels: Elementary, Middle School and High School</a:t>
            </a:r>
          </a:p>
          <a:p>
            <a:pPr lvl="1"/>
            <a:r>
              <a:rPr lang="en-US" dirty="0" smtClean="0"/>
              <a:t>Easy to implement</a:t>
            </a:r>
          </a:p>
          <a:p>
            <a:pPr lvl="2"/>
            <a:r>
              <a:rPr lang="en-US" dirty="0" smtClean="0"/>
              <a:t>Clearly defined sections</a:t>
            </a:r>
          </a:p>
          <a:p>
            <a:pPr lvl="2"/>
            <a:r>
              <a:rPr lang="en-US" dirty="0" smtClean="0"/>
              <a:t>Best practice would be to train first, but in a pinch, you could “grab and go.”</a:t>
            </a:r>
          </a:p>
          <a:p>
            <a:pPr lvl="2"/>
            <a:r>
              <a:rPr lang="en-US" dirty="0" smtClean="0"/>
              <a:t>Activities are broken down step-by-step</a:t>
            </a:r>
          </a:p>
          <a:p>
            <a:pPr lvl="2"/>
            <a:r>
              <a:rPr lang="en-US" dirty="0" smtClean="0"/>
              <a:t>Materials lists are included</a:t>
            </a:r>
          </a:p>
          <a:p>
            <a:pPr lvl="2"/>
            <a:r>
              <a:rPr lang="en-US" dirty="0" smtClean="0"/>
              <a:t>Evaluation materials are included</a:t>
            </a:r>
          </a:p>
          <a:p>
            <a:pPr lvl="1"/>
            <a:r>
              <a:rPr lang="en-US" dirty="0" smtClean="0"/>
              <a:t>Meets goals of DEI – Diversity, Equity and Inclusion</a:t>
            </a:r>
            <a:endParaRPr lang="en-US" dirty="0"/>
          </a:p>
        </p:txBody>
      </p:sp>
    </p:spTree>
    <p:extLst>
      <p:ext uri="{BB962C8B-B14F-4D97-AF65-F5344CB8AC3E}">
        <p14:creationId xmlns:p14="http://schemas.microsoft.com/office/powerpoint/2010/main" val="4037959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in the room today?</a:t>
            </a:r>
            <a:endParaRPr lang="en-US" dirty="0"/>
          </a:p>
        </p:txBody>
      </p:sp>
      <p:sp>
        <p:nvSpPr>
          <p:cNvPr id="3" name="Content Placeholder 2"/>
          <p:cNvSpPr>
            <a:spLocks noGrp="1"/>
          </p:cNvSpPr>
          <p:nvPr>
            <p:ph idx="1"/>
          </p:nvPr>
        </p:nvSpPr>
        <p:spPr/>
        <p:txBody>
          <a:bodyPr/>
          <a:lstStyle/>
          <a:p>
            <a:r>
              <a:rPr lang="en-US" dirty="0" smtClean="0"/>
              <a:t>Your presenter: Crystal Hall, Program Manager with the Iowa Afterschool Alliance</a:t>
            </a:r>
          </a:p>
          <a:p>
            <a:pPr lvl="1"/>
            <a:r>
              <a:rPr lang="en-US" dirty="0" smtClean="0">
                <a:hlinkClick r:id="rId3"/>
              </a:rPr>
              <a:t>chall@sppg.com</a:t>
            </a:r>
            <a:endParaRPr lang="en-US" dirty="0" smtClean="0"/>
          </a:p>
          <a:p>
            <a:pPr lvl="1"/>
            <a:r>
              <a:rPr lang="en-US" dirty="0" smtClean="0"/>
              <a:t>319-310-8312</a:t>
            </a:r>
            <a:endParaRPr lang="en-US" dirty="0"/>
          </a:p>
        </p:txBody>
      </p:sp>
    </p:spTree>
    <p:extLst>
      <p:ext uri="{BB962C8B-B14F-4D97-AF65-F5344CB8AC3E}">
        <p14:creationId xmlns:p14="http://schemas.microsoft.com/office/powerpoint/2010/main" val="3804303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the resources, now what</a:t>
            </a:r>
            <a:endParaRPr lang="en-US" dirty="0"/>
          </a:p>
        </p:txBody>
      </p:sp>
      <p:sp>
        <p:nvSpPr>
          <p:cNvPr id="3" name="Content Placeholder 2"/>
          <p:cNvSpPr>
            <a:spLocks noGrp="1"/>
          </p:cNvSpPr>
          <p:nvPr>
            <p:ph idx="1"/>
          </p:nvPr>
        </p:nvSpPr>
        <p:spPr/>
        <p:txBody>
          <a:bodyPr/>
          <a:lstStyle/>
          <a:p>
            <a:r>
              <a:rPr lang="en-US" dirty="0" smtClean="0"/>
              <a:t>Self-assessment can be a very valuable thing! Here are two tools that could  help you along the way:</a:t>
            </a:r>
          </a:p>
          <a:p>
            <a:pPr lvl="1"/>
            <a:r>
              <a:rPr lang="en-US" dirty="0" smtClean="0"/>
              <a:t>NYLC Rubric</a:t>
            </a:r>
          </a:p>
          <a:p>
            <a:pPr lvl="1"/>
            <a:r>
              <a:rPr lang="en-US" dirty="0" smtClean="0"/>
              <a:t>IAA Self-Assessment</a:t>
            </a:r>
            <a:endParaRPr lang="en-US" dirty="0"/>
          </a:p>
        </p:txBody>
      </p:sp>
    </p:spTree>
    <p:extLst>
      <p:ext uri="{BB962C8B-B14F-4D97-AF65-F5344CB8AC3E}">
        <p14:creationId xmlns:p14="http://schemas.microsoft.com/office/powerpoint/2010/main" val="1691346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Group Discussion</a:t>
            </a:r>
            <a:endParaRPr lang="en-US" dirty="0"/>
          </a:p>
        </p:txBody>
      </p:sp>
      <p:sp>
        <p:nvSpPr>
          <p:cNvPr id="3" name="Content Placeholder 2"/>
          <p:cNvSpPr>
            <a:spLocks noGrp="1"/>
          </p:cNvSpPr>
          <p:nvPr>
            <p:ph idx="1"/>
          </p:nvPr>
        </p:nvSpPr>
        <p:spPr/>
        <p:txBody>
          <a:bodyPr/>
          <a:lstStyle/>
          <a:p>
            <a:pPr marL="457200" lvl="1" indent="0">
              <a:buNone/>
            </a:pPr>
            <a:r>
              <a:rPr lang="en-US" dirty="0"/>
              <a:t>At your table, use </a:t>
            </a:r>
            <a:r>
              <a:rPr lang="en-US" dirty="0" smtClean="0"/>
              <a:t>one of the previously </a:t>
            </a:r>
            <a:r>
              <a:rPr lang="en-US" dirty="0"/>
              <a:t>provided </a:t>
            </a:r>
            <a:r>
              <a:rPr lang="en-US" dirty="0" smtClean="0"/>
              <a:t>cards to </a:t>
            </a:r>
            <a:r>
              <a:rPr lang="en-US" dirty="0"/>
              <a:t>brainstorm as a group how you would help this service learning opportunity to evolve. </a:t>
            </a:r>
          </a:p>
          <a:p>
            <a:pPr lvl="2"/>
            <a:r>
              <a:rPr lang="en-US" dirty="0"/>
              <a:t>Use the Semester of Service </a:t>
            </a:r>
            <a:r>
              <a:rPr lang="en-US" dirty="0" smtClean="0"/>
              <a:t>toolkit concepts of:</a:t>
            </a:r>
          </a:p>
          <a:p>
            <a:pPr lvl="3"/>
            <a:r>
              <a:rPr lang="en-US" dirty="0" smtClean="0"/>
              <a:t>Investigation</a:t>
            </a:r>
          </a:p>
          <a:p>
            <a:pPr lvl="3"/>
            <a:r>
              <a:rPr lang="en-US" dirty="0" smtClean="0"/>
              <a:t>Planning and Action</a:t>
            </a:r>
          </a:p>
          <a:p>
            <a:pPr lvl="3"/>
            <a:r>
              <a:rPr lang="en-US" dirty="0" smtClean="0"/>
              <a:t>Impact (ASAP)</a:t>
            </a:r>
          </a:p>
          <a:p>
            <a:pPr lvl="3"/>
            <a:r>
              <a:rPr lang="en-US" dirty="0" smtClean="0"/>
              <a:t>Reflection </a:t>
            </a:r>
          </a:p>
          <a:p>
            <a:pPr lvl="3"/>
            <a:r>
              <a:rPr lang="en-US" dirty="0" smtClean="0"/>
              <a:t>Celebration</a:t>
            </a:r>
          </a:p>
          <a:p>
            <a:pPr lvl="3"/>
            <a:endParaRPr lang="en-US" dirty="0"/>
          </a:p>
        </p:txBody>
      </p:sp>
    </p:spTree>
    <p:extLst>
      <p:ext uri="{BB962C8B-B14F-4D97-AF65-F5344CB8AC3E}">
        <p14:creationId xmlns:p14="http://schemas.microsoft.com/office/powerpoint/2010/main" val="1273900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Let’s share out our table discussion.</a:t>
            </a:r>
          </a:p>
          <a:p>
            <a:r>
              <a:rPr lang="en-US" dirty="0" smtClean="0"/>
              <a:t>Please take just a moment to jot down two parting thoughts or action steps you will be considering for implementing a youth service learning program at your site.</a:t>
            </a:r>
          </a:p>
          <a:p>
            <a:pPr marL="0" indent="0">
              <a:buNone/>
            </a:pPr>
            <a:endParaRPr lang="en-US" dirty="0"/>
          </a:p>
        </p:txBody>
      </p:sp>
    </p:spTree>
    <p:extLst>
      <p:ext uri="{BB962C8B-B14F-4D97-AF65-F5344CB8AC3E}">
        <p14:creationId xmlns:p14="http://schemas.microsoft.com/office/powerpoint/2010/main" val="274789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There are evaluations on the table that we would ask you to complete.</a:t>
            </a:r>
          </a:p>
          <a:p>
            <a:r>
              <a:rPr lang="en-US" dirty="0" smtClean="0"/>
              <a:t>The Iowa Afterschool Alliance is here to assist you and your program in any way we can. Please, do not hesitate to reach out to us!</a:t>
            </a:r>
          </a:p>
          <a:p>
            <a:pPr lvl="1"/>
            <a:r>
              <a:rPr lang="en-US" dirty="0" smtClean="0"/>
              <a:t>Britney Samuelson, Network Lead – </a:t>
            </a:r>
            <a:r>
              <a:rPr lang="en-US" dirty="0" smtClean="0">
                <a:hlinkClick r:id="rId3"/>
              </a:rPr>
              <a:t>bsamuelson@sppg.com</a:t>
            </a:r>
            <a:endParaRPr lang="en-US" dirty="0" smtClean="0"/>
          </a:p>
          <a:p>
            <a:pPr lvl="1"/>
            <a:r>
              <a:rPr lang="en-US" dirty="0" smtClean="0"/>
              <a:t>Crystal Hall, Program Manager – </a:t>
            </a:r>
            <a:r>
              <a:rPr lang="en-US" dirty="0" smtClean="0">
                <a:hlinkClick r:id="rId4"/>
              </a:rPr>
              <a:t>chall@sppg.com</a:t>
            </a:r>
            <a:r>
              <a:rPr lang="en-US" dirty="0" smtClean="0"/>
              <a:t> </a:t>
            </a:r>
            <a:endParaRPr lang="en-US" dirty="0"/>
          </a:p>
        </p:txBody>
      </p:sp>
    </p:spTree>
    <p:extLst>
      <p:ext uri="{BB962C8B-B14F-4D97-AF65-F5344CB8AC3E}">
        <p14:creationId xmlns:p14="http://schemas.microsoft.com/office/powerpoint/2010/main" val="301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talk!</a:t>
            </a:r>
            <a:endParaRPr lang="en-US" dirty="0"/>
          </a:p>
        </p:txBody>
      </p:sp>
      <p:sp>
        <p:nvSpPr>
          <p:cNvPr id="3" name="Content Placeholder 2"/>
          <p:cNvSpPr>
            <a:spLocks noGrp="1"/>
          </p:cNvSpPr>
          <p:nvPr>
            <p:ph idx="1"/>
          </p:nvPr>
        </p:nvSpPr>
        <p:spPr/>
        <p:txBody>
          <a:bodyPr/>
          <a:lstStyle/>
          <a:p>
            <a:r>
              <a:rPr lang="en-US" dirty="0" smtClean="0"/>
              <a:t>Please introduce yourself to the rest of your tablemates. Tell them your name, your school or site, and if  you have had experience with leading or offering youth volunteer experiences in either your work or personal life.</a:t>
            </a:r>
          </a:p>
        </p:txBody>
      </p:sp>
    </p:spTree>
    <p:extLst>
      <p:ext uri="{BB962C8B-B14F-4D97-AF65-F5344CB8AC3E}">
        <p14:creationId xmlns:p14="http://schemas.microsoft.com/office/powerpoint/2010/main" val="192370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decision time!</a:t>
            </a:r>
            <a:endParaRPr lang="en-US" dirty="0"/>
          </a:p>
        </p:txBody>
      </p:sp>
      <p:sp>
        <p:nvSpPr>
          <p:cNvPr id="3" name="Content Placeholder 2"/>
          <p:cNvSpPr>
            <a:spLocks noGrp="1"/>
          </p:cNvSpPr>
          <p:nvPr>
            <p:ph idx="1"/>
          </p:nvPr>
        </p:nvSpPr>
        <p:spPr/>
        <p:txBody>
          <a:bodyPr/>
          <a:lstStyle/>
          <a:p>
            <a:r>
              <a:rPr lang="en-US" dirty="0" smtClean="0"/>
              <a:t>Using the cards distributed, decide as a table if the activity described is a youth volunteer experience or youth service learning. Make three piles – volunteer, service learning, and unsure.</a:t>
            </a:r>
            <a:endParaRPr lang="en-US" dirty="0"/>
          </a:p>
        </p:txBody>
      </p:sp>
    </p:spTree>
    <p:extLst>
      <p:ext uri="{BB962C8B-B14F-4D97-AF65-F5344CB8AC3E}">
        <p14:creationId xmlns:p14="http://schemas.microsoft.com/office/powerpoint/2010/main" val="4060898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Service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t>Let’s be clear, youth volunteer experiences are FANTASTIC! Youth who volunteer have great outcomes including:</a:t>
            </a:r>
          </a:p>
          <a:p>
            <a:pPr lvl="1"/>
            <a:r>
              <a:rPr lang="en-US" dirty="0" smtClean="0"/>
              <a:t>A stronger sense of community.</a:t>
            </a:r>
          </a:p>
          <a:p>
            <a:pPr lvl="1"/>
            <a:r>
              <a:rPr lang="en-US" dirty="0" smtClean="0"/>
              <a:t>Strongly defined goals.</a:t>
            </a:r>
          </a:p>
          <a:p>
            <a:r>
              <a:rPr lang="en-US" dirty="0" smtClean="0"/>
              <a:t>Service learning differs from youth volunteer experiences because:</a:t>
            </a:r>
          </a:p>
          <a:p>
            <a:pPr lvl="1"/>
            <a:r>
              <a:rPr lang="en-US" dirty="0" smtClean="0"/>
              <a:t>It provides a more comprehensive learning experience.</a:t>
            </a:r>
          </a:p>
          <a:p>
            <a:pPr lvl="1"/>
            <a:r>
              <a:rPr lang="en-US" dirty="0" smtClean="0"/>
              <a:t>The personal AND community impact is stronger.</a:t>
            </a:r>
          </a:p>
          <a:p>
            <a:pPr lvl="1"/>
            <a:r>
              <a:rPr lang="en-US" dirty="0" smtClean="0"/>
              <a:t>It exposes youth to a stronger planning and implementation process which means building a stronger skill set. </a:t>
            </a:r>
          </a:p>
          <a:p>
            <a:pPr lvl="1"/>
            <a:r>
              <a:rPr lang="en-US" dirty="0" smtClean="0"/>
              <a:t>INCLUDES YOUTH VOICE!</a:t>
            </a:r>
            <a:endParaRPr lang="en-US" dirty="0"/>
          </a:p>
        </p:txBody>
      </p:sp>
    </p:spTree>
    <p:extLst>
      <p:ext uri="{BB962C8B-B14F-4D97-AF65-F5344CB8AC3E}">
        <p14:creationId xmlns:p14="http://schemas.microsoft.com/office/powerpoint/2010/main" val="4033230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Service Learning and What </a:t>
            </a:r>
            <a:r>
              <a:rPr lang="en-US" dirty="0"/>
              <a:t>M</a:t>
            </a:r>
            <a:r>
              <a:rPr lang="en-US" dirty="0" smtClean="0"/>
              <a:t>akes a Great </a:t>
            </a:r>
            <a:r>
              <a:rPr lang="en-US" dirty="0"/>
              <a:t>P</a:t>
            </a:r>
            <a:r>
              <a:rPr lang="en-US" dirty="0" smtClean="0"/>
              <a:t>rogram?</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r>
              <a:rPr lang="en-US" dirty="0"/>
              <a:t>W</a:t>
            </a:r>
            <a:r>
              <a:rPr lang="en-US" dirty="0" smtClean="0"/>
              <a:t>hy youth service?</a:t>
            </a:r>
          </a:p>
          <a:p>
            <a:pPr lvl="1"/>
            <a:r>
              <a:rPr lang="en-US" dirty="0"/>
              <a:t>Stronger communities</a:t>
            </a:r>
          </a:p>
          <a:p>
            <a:pPr lvl="1"/>
            <a:r>
              <a:rPr lang="en-US" dirty="0"/>
              <a:t>Higher student achievement</a:t>
            </a:r>
          </a:p>
          <a:p>
            <a:pPr lvl="1"/>
            <a:r>
              <a:rPr lang="en-US" dirty="0"/>
              <a:t>A future ready </a:t>
            </a:r>
            <a:r>
              <a:rPr lang="en-US" dirty="0" smtClean="0"/>
              <a:t>workforce</a:t>
            </a:r>
          </a:p>
          <a:p>
            <a:r>
              <a:rPr lang="en-US" dirty="0"/>
              <a:t>Components of a quality youth service program</a:t>
            </a:r>
          </a:p>
          <a:p>
            <a:pPr lvl="1"/>
            <a:r>
              <a:rPr lang="en-US" dirty="0"/>
              <a:t>Meaningful Service</a:t>
            </a:r>
          </a:p>
          <a:p>
            <a:pPr lvl="1"/>
            <a:r>
              <a:rPr lang="en-US" dirty="0"/>
              <a:t>Academic Connection</a:t>
            </a:r>
          </a:p>
          <a:p>
            <a:pPr lvl="1"/>
            <a:r>
              <a:rPr lang="en-US" dirty="0"/>
              <a:t>Duration and Intensity</a:t>
            </a:r>
          </a:p>
          <a:p>
            <a:pPr lvl="1"/>
            <a:endParaRPr lang="en-US" dirty="0"/>
          </a:p>
        </p:txBody>
      </p:sp>
    </p:spTree>
    <p:extLst>
      <p:ext uri="{BB962C8B-B14F-4D97-AF65-F5344CB8AC3E}">
        <p14:creationId xmlns:p14="http://schemas.microsoft.com/office/powerpoint/2010/main" val="132424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Service</a:t>
            </a:r>
            <a:endParaRPr lang="en-US" dirty="0"/>
          </a:p>
        </p:txBody>
      </p:sp>
      <p:sp>
        <p:nvSpPr>
          <p:cNvPr id="3" name="Content Placeholder 2"/>
          <p:cNvSpPr>
            <a:spLocks noGrp="1"/>
          </p:cNvSpPr>
          <p:nvPr>
            <p:ph idx="1"/>
          </p:nvPr>
        </p:nvSpPr>
        <p:spPr/>
        <p:txBody>
          <a:bodyPr/>
          <a:lstStyle/>
          <a:p>
            <a:r>
              <a:rPr lang="en-US" dirty="0"/>
              <a:t>Meets a community need</a:t>
            </a:r>
          </a:p>
          <a:p>
            <a:r>
              <a:rPr lang="en-US" dirty="0"/>
              <a:t>Is feasible for youth to achieve </a:t>
            </a:r>
            <a:r>
              <a:rPr lang="en-US" dirty="0" smtClean="0"/>
              <a:t>effect</a:t>
            </a:r>
          </a:p>
          <a:p>
            <a:r>
              <a:rPr lang="en-US" dirty="0" smtClean="0"/>
              <a:t>Connects youth to passion – youth voice </a:t>
            </a:r>
            <a:endParaRPr lang="en-US" dirty="0"/>
          </a:p>
          <a:p>
            <a:endParaRPr lang="en-US" dirty="0"/>
          </a:p>
        </p:txBody>
      </p:sp>
    </p:spTree>
    <p:extLst>
      <p:ext uri="{BB962C8B-B14F-4D97-AF65-F5344CB8AC3E}">
        <p14:creationId xmlns:p14="http://schemas.microsoft.com/office/powerpoint/2010/main" val="245420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Connection</a:t>
            </a:r>
            <a:endParaRPr lang="en-US" dirty="0"/>
          </a:p>
        </p:txBody>
      </p:sp>
      <p:sp>
        <p:nvSpPr>
          <p:cNvPr id="3" name="Content Placeholder 2"/>
          <p:cNvSpPr>
            <a:spLocks noGrp="1"/>
          </p:cNvSpPr>
          <p:nvPr>
            <p:ph idx="1"/>
          </p:nvPr>
        </p:nvSpPr>
        <p:spPr/>
        <p:txBody>
          <a:bodyPr/>
          <a:lstStyle/>
          <a:p>
            <a:r>
              <a:rPr lang="en-US" dirty="0"/>
              <a:t>Activities align with Common Core</a:t>
            </a:r>
          </a:p>
          <a:p>
            <a:r>
              <a:rPr lang="en-US" dirty="0"/>
              <a:t>There are clearly defined learning objectives </a:t>
            </a:r>
          </a:p>
          <a:p>
            <a:endParaRPr lang="en-US" dirty="0"/>
          </a:p>
        </p:txBody>
      </p:sp>
    </p:spTree>
    <p:extLst>
      <p:ext uri="{BB962C8B-B14F-4D97-AF65-F5344CB8AC3E}">
        <p14:creationId xmlns:p14="http://schemas.microsoft.com/office/powerpoint/2010/main" val="1831469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Duration and Intensity</a:t>
            </a:r>
            <a:endParaRPr lang="en-US" dirty="0"/>
          </a:p>
        </p:txBody>
      </p:sp>
      <p:sp>
        <p:nvSpPr>
          <p:cNvPr id="3" name="Content Placeholder 2"/>
          <p:cNvSpPr>
            <a:spLocks noGrp="1"/>
          </p:cNvSpPr>
          <p:nvPr>
            <p:ph idx="1"/>
          </p:nvPr>
        </p:nvSpPr>
        <p:spPr/>
        <p:txBody>
          <a:bodyPr/>
          <a:lstStyle/>
          <a:p>
            <a:r>
              <a:rPr lang="en-US" dirty="0"/>
              <a:t>Engaging in a meaningful way for an extended period of time.</a:t>
            </a:r>
          </a:p>
          <a:p>
            <a:r>
              <a:rPr lang="en-US" dirty="0"/>
              <a:t>NOT a “one and done” (Community Service is not Service Learning at it’s face value, but it has potential with the right supports!)</a:t>
            </a:r>
          </a:p>
          <a:p>
            <a:endParaRPr lang="en-US" dirty="0"/>
          </a:p>
        </p:txBody>
      </p:sp>
    </p:spTree>
    <p:extLst>
      <p:ext uri="{BB962C8B-B14F-4D97-AF65-F5344CB8AC3E}">
        <p14:creationId xmlns:p14="http://schemas.microsoft.com/office/powerpoint/2010/main" val="2758731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93</TotalTime>
  <Words>1330</Words>
  <Application>Microsoft Office PowerPoint</Application>
  <PresentationFormat>Widescreen</PresentationFormat>
  <Paragraphs>149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Trebuchet MS</vt:lpstr>
      <vt:lpstr>Berlin</vt:lpstr>
      <vt:lpstr>Service Learning 101+Assessing Your Service Learning Capacity </vt:lpstr>
      <vt:lpstr>Who’s in the room today?</vt:lpstr>
      <vt:lpstr>Table talk!</vt:lpstr>
      <vt:lpstr>It’s decision time!</vt:lpstr>
      <vt:lpstr>What is Service Learning?</vt:lpstr>
      <vt:lpstr>Why Service Learning and What Makes a Great Program?</vt:lpstr>
      <vt:lpstr>Meaningful Service</vt:lpstr>
      <vt:lpstr>Academic Connection</vt:lpstr>
      <vt:lpstr>Duration and Intensity</vt:lpstr>
      <vt:lpstr>Semester of Service Toolkit</vt:lpstr>
      <vt:lpstr>Investigation </vt:lpstr>
      <vt:lpstr>Planning and Action</vt:lpstr>
      <vt:lpstr>Making an Impact - ASAP</vt:lpstr>
      <vt:lpstr>Reflection</vt:lpstr>
      <vt:lpstr>Celebration</vt:lpstr>
      <vt:lpstr>Remember…</vt:lpstr>
      <vt:lpstr>So thinking back…</vt:lpstr>
      <vt:lpstr>Successes from the Room</vt:lpstr>
      <vt:lpstr>National Youth Leadership Council: ENGAGE</vt:lpstr>
      <vt:lpstr>You have the resources, now what</vt:lpstr>
      <vt:lpstr>Small Group Discussion</vt:lpstr>
      <vt:lpstr>Closing</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Learning 101+Assessing Your Service Learning Capacity</dc:title>
  <dc:creator>Crystal Hall</dc:creator>
  <cp:lastModifiedBy>Crystal Hall</cp:lastModifiedBy>
  <cp:revision>13</cp:revision>
  <cp:lastPrinted>2021-09-17T13:10:27Z</cp:lastPrinted>
  <dcterms:created xsi:type="dcterms:W3CDTF">2021-08-31T13:37:27Z</dcterms:created>
  <dcterms:modified xsi:type="dcterms:W3CDTF">2021-09-17T13:26:33Z</dcterms:modified>
</cp:coreProperties>
</file>