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7" r:id="rId3"/>
    <p:sldId id="284" r:id="rId4"/>
    <p:sldId id="285" r:id="rId5"/>
    <p:sldId id="29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7C57-2E8D-4173-8F56-C190FADFA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869D76-9D07-441E-BBE6-A0A468D0DA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108AC9-856C-4F73-9FBB-A4EFC2C93AC5}"/>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5" name="Footer Placeholder 4">
            <a:extLst>
              <a:ext uri="{FF2B5EF4-FFF2-40B4-BE49-F238E27FC236}">
                <a16:creationId xmlns:a16="http://schemas.microsoft.com/office/drawing/2014/main" id="{A9C2D3EB-DE5B-4F68-83B4-3387F3C9E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B214D-9610-4940-91D7-30F9764FD1C4}"/>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310279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6272-E681-4D6A-9038-3202C362B6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15073-C0BE-4FD1-8D4D-792FE91C8E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16085-8015-4A1B-8F8C-FC97C5E6744D}"/>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5" name="Footer Placeholder 4">
            <a:extLst>
              <a:ext uri="{FF2B5EF4-FFF2-40B4-BE49-F238E27FC236}">
                <a16:creationId xmlns:a16="http://schemas.microsoft.com/office/drawing/2014/main" id="{DA28B846-91A7-4F01-B8FE-BEDC4EE77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E9D50-70FA-48A8-A57E-45C8F54D9EB8}"/>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384886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E6A4D-17DE-4067-9E31-5F1AB6C0DD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C0ADA-8BF3-4905-9D49-ADABE97188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3B0A0-3150-415B-ADC8-73195A4696BA}"/>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5" name="Footer Placeholder 4">
            <a:extLst>
              <a:ext uri="{FF2B5EF4-FFF2-40B4-BE49-F238E27FC236}">
                <a16:creationId xmlns:a16="http://schemas.microsoft.com/office/drawing/2014/main" id="{0BBC7912-E1F9-49B1-BCBE-D7D6CCC08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CB51A-51EA-488B-BF06-03CF6D9183C0}"/>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12822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2D57-C2AF-4EC1-8E09-EBDD26DF8B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10413-F499-4C6D-A9BE-ABC543AC05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E4BC1F-AAE4-4D3C-AB4C-6EBC18D65391}"/>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5" name="Footer Placeholder 4">
            <a:extLst>
              <a:ext uri="{FF2B5EF4-FFF2-40B4-BE49-F238E27FC236}">
                <a16:creationId xmlns:a16="http://schemas.microsoft.com/office/drawing/2014/main" id="{1B858A49-2D16-4BDE-8AAC-2155C1D2B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AABB4-93BC-4B03-B852-72DF645F242B}"/>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240986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420D1-1B42-4C0B-9AE0-9B5457BFC5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9EBA6-6723-4C53-8A51-10839684A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827412-2D0A-4A56-A6E0-13529ED8733A}"/>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5" name="Footer Placeholder 4">
            <a:extLst>
              <a:ext uri="{FF2B5EF4-FFF2-40B4-BE49-F238E27FC236}">
                <a16:creationId xmlns:a16="http://schemas.microsoft.com/office/drawing/2014/main" id="{B773F6FA-B974-4CC5-9D36-D174CB3C8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D3365-D21A-4AC3-B01D-2DFBF3890DD6}"/>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185782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BD88-95F1-462D-AE2F-035EA08FA5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90F57-EDAA-435D-8A71-6DFB3F3949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EBB699-0A5F-424D-B5D0-F72D85EDAC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22CE6C-2566-412C-BA42-01B2A56619D8}"/>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6" name="Footer Placeholder 5">
            <a:extLst>
              <a:ext uri="{FF2B5EF4-FFF2-40B4-BE49-F238E27FC236}">
                <a16:creationId xmlns:a16="http://schemas.microsoft.com/office/drawing/2014/main" id="{4B775B99-84A8-4382-8E2F-8B2101B34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087FA-133A-420E-84C0-A98750263A26}"/>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502614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67DB-A97D-499C-A04A-9701C6C636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89EC4-7E16-45CD-BE0E-24CFEAE99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12CB3F-90F6-4599-99F6-F3D323320F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C3B7A-9479-4B3D-AC55-DC4335711D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FDC661-51FD-42D1-94DA-7585182BE24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F900B-D5EE-401D-AC7F-5EEE20DC4648}"/>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8" name="Footer Placeholder 7">
            <a:extLst>
              <a:ext uri="{FF2B5EF4-FFF2-40B4-BE49-F238E27FC236}">
                <a16:creationId xmlns:a16="http://schemas.microsoft.com/office/drawing/2014/main" id="{B9A59DC7-B76F-4BD7-80B8-8CC6799723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57C4A7-7151-4371-B432-334D19B35EE7}"/>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134630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D4A1-4DC5-4A5A-9CD6-B686060CCC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6F38E8-ECBD-4867-9181-64B9D52A9301}"/>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4" name="Footer Placeholder 3">
            <a:extLst>
              <a:ext uri="{FF2B5EF4-FFF2-40B4-BE49-F238E27FC236}">
                <a16:creationId xmlns:a16="http://schemas.microsoft.com/office/drawing/2014/main" id="{1ED51C9F-3D2C-49DA-85EA-C216497276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3E7E4-B1E3-4B17-9848-51048D486AD1}"/>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273352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4A977-12FD-4757-B4C7-6EC4910D4E68}"/>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3" name="Footer Placeholder 2">
            <a:extLst>
              <a:ext uri="{FF2B5EF4-FFF2-40B4-BE49-F238E27FC236}">
                <a16:creationId xmlns:a16="http://schemas.microsoft.com/office/drawing/2014/main" id="{D159458D-2D28-49C9-98AE-81C026A804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0DDEFE-66B2-4BBE-99BF-18A73637625A}"/>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373432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E691-D023-4835-81B7-A401586D0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25AD72-6B06-46CD-9C8F-9798F6700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00D8D-A235-4F79-9EAF-5E50C764B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859E75-A8A8-47FF-B17C-651D70EC8F52}"/>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6" name="Footer Placeholder 5">
            <a:extLst>
              <a:ext uri="{FF2B5EF4-FFF2-40B4-BE49-F238E27FC236}">
                <a16:creationId xmlns:a16="http://schemas.microsoft.com/office/drawing/2014/main" id="{F4FE0019-7D54-46D9-A9CB-C7F8B1BBC9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34B112-E80F-4548-96A0-EFE39F0ED946}"/>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68090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B03A-5663-4D01-8862-F0DE522227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0FEA3D-041C-4ABB-8039-50E42F40E0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07C4F6-46CD-42A1-A4FA-1252592A2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884BA9-A474-438E-9AC6-B1E5DAAD09AA}"/>
              </a:ext>
            </a:extLst>
          </p:cNvPr>
          <p:cNvSpPr>
            <a:spLocks noGrp="1"/>
          </p:cNvSpPr>
          <p:nvPr>
            <p:ph type="dt" sz="half" idx="10"/>
          </p:nvPr>
        </p:nvSpPr>
        <p:spPr/>
        <p:txBody>
          <a:bodyPr/>
          <a:lstStyle/>
          <a:p>
            <a:fld id="{FBF278D2-460F-40B8-80A4-01810B21E13D}" type="datetimeFigureOut">
              <a:rPr lang="en-US" smtClean="0"/>
              <a:t>1/28/2022</a:t>
            </a:fld>
            <a:endParaRPr lang="en-US"/>
          </a:p>
        </p:txBody>
      </p:sp>
      <p:sp>
        <p:nvSpPr>
          <p:cNvPr id="6" name="Footer Placeholder 5">
            <a:extLst>
              <a:ext uri="{FF2B5EF4-FFF2-40B4-BE49-F238E27FC236}">
                <a16:creationId xmlns:a16="http://schemas.microsoft.com/office/drawing/2014/main" id="{C7B2EB97-171E-4320-BAAC-F8E1DE963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FAD0A-0DAD-4ED3-AD4A-DE1E10E7CB8B}"/>
              </a:ext>
            </a:extLst>
          </p:cNvPr>
          <p:cNvSpPr>
            <a:spLocks noGrp="1"/>
          </p:cNvSpPr>
          <p:nvPr>
            <p:ph type="sldNum" sz="quarter" idx="12"/>
          </p:nvPr>
        </p:nvSpPr>
        <p:spPr/>
        <p:txBody>
          <a:bodyPr/>
          <a:lstStyle/>
          <a:p>
            <a:fld id="{DD34BA81-DD11-4686-8090-BAEA881D8B71}" type="slidenum">
              <a:rPr lang="en-US" smtClean="0"/>
              <a:t>‹#›</a:t>
            </a:fld>
            <a:endParaRPr lang="en-US"/>
          </a:p>
        </p:txBody>
      </p:sp>
    </p:spTree>
    <p:extLst>
      <p:ext uri="{BB962C8B-B14F-4D97-AF65-F5344CB8AC3E}">
        <p14:creationId xmlns:p14="http://schemas.microsoft.com/office/powerpoint/2010/main" val="123316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F8E4B-C819-470B-8DAB-76166B81F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B0DF2E-E26B-45A9-BB1A-2BD8BF9E7E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BA92E-A67E-47C6-A58C-5CFFCA257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278D2-460F-40B8-80A4-01810B21E13D}" type="datetimeFigureOut">
              <a:rPr lang="en-US" smtClean="0"/>
              <a:t>1/28/2022</a:t>
            </a:fld>
            <a:endParaRPr lang="en-US"/>
          </a:p>
        </p:txBody>
      </p:sp>
      <p:sp>
        <p:nvSpPr>
          <p:cNvPr id="5" name="Footer Placeholder 4">
            <a:extLst>
              <a:ext uri="{FF2B5EF4-FFF2-40B4-BE49-F238E27FC236}">
                <a16:creationId xmlns:a16="http://schemas.microsoft.com/office/drawing/2014/main" id="{FE4C70B6-EE91-479E-A750-8A64D6ADC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872872-8CFB-4E3A-93CA-7960443D5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34BA81-DD11-4686-8090-BAEA881D8B71}" type="slidenum">
              <a:rPr lang="en-US" smtClean="0"/>
              <a:t>‹#›</a:t>
            </a:fld>
            <a:endParaRPr lang="en-US"/>
          </a:p>
        </p:txBody>
      </p:sp>
    </p:spTree>
    <p:extLst>
      <p:ext uri="{BB962C8B-B14F-4D97-AF65-F5344CB8AC3E}">
        <p14:creationId xmlns:p14="http://schemas.microsoft.com/office/powerpoint/2010/main" val="259998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927570" TargetMode="Externa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middleeastmonitor.com/20181004-olympics-talks-to-reinstate-kuwait-heading-in-a-positive-direction/" TargetMode="External"/><Relationship Id="rId7" Type="http://schemas.openxmlformats.org/officeDocument/2006/relationships/image" Target="../media/image9.jpeg"/><Relationship Id="rId2" Type="http://schemas.openxmlformats.org/officeDocument/2006/relationships/hyperlink" Target="https://olympics.com/en/olympic-games/olympic-mascots" TargetMode="External"/><Relationship Id="rId1" Type="http://schemas.openxmlformats.org/officeDocument/2006/relationships/slideLayout" Target="../slideLayouts/slideLayout4.xml"/><Relationship Id="rId6" Type="http://schemas.openxmlformats.org/officeDocument/2006/relationships/hyperlink" Target="https://www.publicdomainpictures.net/en/view-image.php?image=24286&amp;picture=olympic-rings" TargetMode="External"/><Relationship Id="rId5" Type="http://schemas.openxmlformats.org/officeDocument/2006/relationships/image" Target="../media/image8.jpg"/><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s://feelslikehomeblog.com/2011/07/printable-reading-log/"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FDFB-EB8E-4DB5-8E42-EF28C1565A32}"/>
              </a:ext>
            </a:extLst>
          </p:cNvPr>
          <p:cNvSpPr/>
          <p:nvPr/>
        </p:nvSpPr>
        <p:spPr>
          <a:xfrm rot="20944725">
            <a:off x="373054" y="799169"/>
            <a:ext cx="7675178"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LITERACY ENRICHMENT</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ACTIVITY TIME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2050" name="Picture 2" descr="English Tutoring Services | Reading, Writing &amp;amp; English Tutors">
            <a:extLst>
              <a:ext uri="{FF2B5EF4-FFF2-40B4-BE49-F238E27FC236}">
                <a16:creationId xmlns:a16="http://schemas.microsoft.com/office/drawing/2014/main" id="{0A5FD9CD-4D25-4AD2-BE74-C99D26C61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017" y="3047579"/>
            <a:ext cx="6127421" cy="33809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5D7AA6-0D47-4BED-B562-495226585F2B}"/>
              </a:ext>
            </a:extLst>
          </p:cNvPr>
          <p:cNvSpPr txBox="1"/>
          <p:nvPr/>
        </p:nvSpPr>
        <p:spPr>
          <a:xfrm>
            <a:off x="8022210" y="6334780"/>
            <a:ext cx="3748874" cy="523220"/>
          </a:xfrm>
          <a:prstGeom prst="rect">
            <a:avLst/>
          </a:prstGeom>
          <a:noFill/>
        </p:spPr>
        <p:txBody>
          <a:bodyPr wrap="square" rtlCol="0">
            <a:spAutoFit/>
          </a:bodyPr>
          <a:lstStyle/>
          <a:p>
            <a:r>
              <a:rPr lang="en-US" sz="1400" dirty="0"/>
              <a:t>Created and compiled by </a:t>
            </a:r>
          </a:p>
          <a:p>
            <a:r>
              <a:rPr lang="en-US" sz="1400" dirty="0"/>
              <a:t>Theresa Slaughter, Literacy Enrichment Coach</a:t>
            </a:r>
          </a:p>
        </p:txBody>
      </p:sp>
    </p:spTree>
    <p:extLst>
      <p:ext uri="{BB962C8B-B14F-4D97-AF65-F5344CB8AC3E}">
        <p14:creationId xmlns:p14="http://schemas.microsoft.com/office/powerpoint/2010/main" val="136249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B5D33-2CD1-45C0-8BD1-883D2D9B5F4F}"/>
              </a:ext>
            </a:extLst>
          </p:cNvPr>
          <p:cNvSpPr>
            <a:spLocks noGrp="1"/>
          </p:cNvSpPr>
          <p:nvPr>
            <p:ph type="title"/>
          </p:nvPr>
        </p:nvSpPr>
        <p:spPr>
          <a:xfrm>
            <a:off x="1143000" y="619026"/>
            <a:ext cx="9875520" cy="1356360"/>
          </a:xfrm>
        </p:spPr>
        <p:txBody>
          <a:bodyPr>
            <a:normAutofit fontScale="90000"/>
          </a:bodyPr>
          <a:lstStyle/>
          <a:p>
            <a:pPr algn="ctr"/>
            <a:r>
              <a:rPr lang="en-US" dirty="0"/>
              <a:t>Mouse Makes Words</a:t>
            </a:r>
            <a:br>
              <a:rPr lang="en-US" dirty="0"/>
            </a:br>
            <a:r>
              <a:rPr lang="en-US" sz="2700" dirty="0"/>
              <a:t>By Kathryn Heling &amp; Deborah </a:t>
            </a:r>
            <a:r>
              <a:rPr lang="en-US" sz="2700" dirty="0" err="1"/>
              <a:t>Hembrook</a:t>
            </a:r>
            <a:br>
              <a:rPr lang="en-US" dirty="0"/>
            </a:br>
            <a:endParaRPr lang="en-US" dirty="0"/>
          </a:p>
        </p:txBody>
      </p:sp>
      <p:sp>
        <p:nvSpPr>
          <p:cNvPr id="3" name="Content Placeholder 2">
            <a:extLst>
              <a:ext uri="{FF2B5EF4-FFF2-40B4-BE49-F238E27FC236}">
                <a16:creationId xmlns:a16="http://schemas.microsoft.com/office/drawing/2014/main" id="{00DCA28F-1519-4D12-8A53-164C8781C17D}"/>
              </a:ext>
            </a:extLst>
          </p:cNvPr>
          <p:cNvSpPr>
            <a:spLocks noGrp="1"/>
          </p:cNvSpPr>
          <p:nvPr>
            <p:ph sz="half" idx="1"/>
          </p:nvPr>
        </p:nvSpPr>
        <p:spPr>
          <a:xfrm>
            <a:off x="652806" y="2573202"/>
            <a:ext cx="4754880" cy="4023360"/>
          </a:xfrm>
        </p:spPr>
        <p:txBody>
          <a:bodyPr>
            <a:normAutofit fontScale="62500" lnSpcReduction="20000"/>
          </a:bodyPr>
          <a:lstStyle/>
          <a:p>
            <a:r>
              <a:rPr lang="en-US" dirty="0"/>
              <a:t>Focus: Kids will be able to identify and formulate 3-letter rhyming words and make sound substitutions.</a:t>
            </a:r>
          </a:p>
          <a:p>
            <a:r>
              <a:rPr lang="en-US" i="1" dirty="0"/>
              <a:t>Directions</a:t>
            </a:r>
            <a:r>
              <a:rPr lang="en-US" dirty="0"/>
              <a:t> </a:t>
            </a:r>
            <a:br>
              <a:rPr lang="en-US" dirty="0"/>
            </a:br>
            <a:r>
              <a:rPr lang="en-US" dirty="0"/>
              <a:t>- Pass out to each individual kid a set of alphabet letters (A-Z). </a:t>
            </a:r>
            <a:br>
              <a:rPr lang="en-US" dirty="0"/>
            </a:br>
            <a:r>
              <a:rPr lang="en-US" dirty="0"/>
              <a:t>- Instruct kids that this pile will be used to make rhyming words as you read the story.</a:t>
            </a:r>
          </a:p>
          <a:p>
            <a:pPr lvl="0"/>
            <a:r>
              <a:rPr lang="en-US" dirty="0"/>
              <a:t>Before you read – talk about the title. Ask kids, what do you think this story is about? </a:t>
            </a:r>
          </a:p>
          <a:p>
            <a:pPr lvl="0"/>
            <a:r>
              <a:rPr lang="en-US" dirty="0"/>
              <a:t>While reading -- have kids find and spell out the words using their letters. Give them time to do this assisting when necessary. Once kids have spelled out the second word allow for them to say the word. </a:t>
            </a:r>
            <a:br>
              <a:rPr lang="en-US" dirty="0"/>
            </a:br>
            <a:endParaRPr lang="en-US" dirty="0"/>
          </a:p>
          <a:p>
            <a:endParaRPr lang="en-US" dirty="0"/>
          </a:p>
        </p:txBody>
      </p:sp>
      <p:sp>
        <p:nvSpPr>
          <p:cNvPr id="4" name="Content Placeholder 3">
            <a:extLst>
              <a:ext uri="{FF2B5EF4-FFF2-40B4-BE49-F238E27FC236}">
                <a16:creationId xmlns:a16="http://schemas.microsoft.com/office/drawing/2014/main" id="{6FF5AF8C-A96B-4E27-9611-41CA21F10678}"/>
              </a:ext>
            </a:extLst>
          </p:cNvPr>
          <p:cNvSpPr>
            <a:spLocks noGrp="1"/>
          </p:cNvSpPr>
          <p:nvPr>
            <p:ph sz="half" idx="2"/>
          </p:nvPr>
        </p:nvSpPr>
        <p:spPr>
          <a:xfrm>
            <a:off x="6096000" y="2236824"/>
            <a:ext cx="4907280" cy="4284798"/>
          </a:xfrm>
        </p:spPr>
        <p:txBody>
          <a:bodyPr>
            <a:normAutofit fontScale="62500" lnSpcReduction="20000"/>
          </a:bodyPr>
          <a:lstStyle/>
          <a:p>
            <a:r>
              <a:rPr lang="en-US" b="1" dirty="0"/>
              <a:t>Once done with the story, staff may continue the rhyming game using the additional words on the back OR have the kids come up with their own words. </a:t>
            </a:r>
            <a:br>
              <a:rPr lang="en-US" b="1" dirty="0"/>
            </a:br>
            <a:endParaRPr lang="en-US" b="1" dirty="0"/>
          </a:p>
          <a:p>
            <a:r>
              <a:rPr lang="en-US" b="1" dirty="0"/>
              <a:t> Alternate rhyming word list</a:t>
            </a:r>
            <a:br>
              <a:rPr lang="en-US" b="1" dirty="0"/>
            </a:br>
            <a:br>
              <a:rPr lang="en-US" b="1" dirty="0"/>
            </a:br>
            <a:r>
              <a:rPr lang="en-US" b="1" dirty="0"/>
              <a:t>CVC (consonant-vowel-consonant)</a:t>
            </a:r>
            <a:br>
              <a:rPr lang="en-US" b="1" dirty="0"/>
            </a:br>
            <a:r>
              <a:rPr lang="en-US" b="1" dirty="0"/>
              <a:t>short/long vowel sounds</a:t>
            </a:r>
            <a:endParaRPr lang="en-US" dirty="0"/>
          </a:p>
        </p:txBody>
      </p:sp>
      <p:sp>
        <p:nvSpPr>
          <p:cNvPr id="5" name="AutoShape 2" descr="Printable CVC Word List | Short A">
            <a:extLst>
              <a:ext uri="{FF2B5EF4-FFF2-40B4-BE49-F238E27FC236}">
                <a16:creationId xmlns:a16="http://schemas.microsoft.com/office/drawing/2014/main" id="{D20C8A56-4312-4307-9711-0FD28478EF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ow To Teach CVC Words + FREE CVC Word List!">
            <a:extLst>
              <a:ext uri="{FF2B5EF4-FFF2-40B4-BE49-F238E27FC236}">
                <a16:creationId xmlns:a16="http://schemas.microsoft.com/office/drawing/2014/main" id="{D266AD25-5B07-4452-9478-84FAA7B8FD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271" y="4425831"/>
            <a:ext cx="1820849" cy="23572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mages-na.ssl-images-amazon.com/images/I/51Y-xroazpL._SX331_BO1,204,203,200_.jpg">
            <a:extLst>
              <a:ext uri="{FF2B5EF4-FFF2-40B4-BE49-F238E27FC236}">
                <a16:creationId xmlns:a16="http://schemas.microsoft.com/office/drawing/2014/main" id="{06584D01-5D48-4A54-9128-2610B9236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34" y="438818"/>
            <a:ext cx="1904214" cy="18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7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F83D-0A2B-4FC4-9132-B205936AFD8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Alphabet Game</a:t>
            </a:r>
          </a:p>
        </p:txBody>
      </p:sp>
      <p:sp>
        <p:nvSpPr>
          <p:cNvPr id="4" name="Content Placeholder 3">
            <a:extLst>
              <a:ext uri="{FF2B5EF4-FFF2-40B4-BE49-F238E27FC236}">
                <a16:creationId xmlns:a16="http://schemas.microsoft.com/office/drawing/2014/main" id="{0CAA16E6-74F6-426A-AC05-82A43652085F}"/>
              </a:ext>
            </a:extLst>
          </p:cNvPr>
          <p:cNvSpPr>
            <a:spLocks noGrp="1"/>
          </p:cNvSpPr>
          <p:nvPr>
            <p:ph sz="half" idx="1"/>
          </p:nvPr>
        </p:nvSpPr>
        <p:spPr>
          <a:xfrm>
            <a:off x="581193" y="2111604"/>
            <a:ext cx="5422390" cy="4637987"/>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Grades: 3-8; K-2 w/modifications</a:t>
            </a:r>
          </a:p>
          <a:p>
            <a:r>
              <a:rPr lang="en-US" sz="2400" dirty="0">
                <a:latin typeface="Times New Roman" panose="02020603050405020304" pitchFamily="18" charset="0"/>
                <a:cs typeface="Times New Roman" panose="02020603050405020304" pitchFamily="18" charset="0"/>
              </a:rPr>
              <a:t>Ways to play: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individual, partners, group (classroom)</a:t>
            </a:r>
          </a:p>
          <a:p>
            <a:r>
              <a:rPr lang="en-US" sz="2400" dirty="0">
                <a:latin typeface="Times New Roman" panose="02020603050405020304" pitchFamily="18" charset="0"/>
                <a:cs typeface="Times New Roman" panose="02020603050405020304" pitchFamily="18" charset="0"/>
              </a:rPr>
              <a:t>Directions: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Pick a letter (A-Z) to reveal the letter that the words must begin with.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Kids will write down at least 5 words; 7 words for older/advanced groups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-You may selectively go around the group and have them read some of their answers.</a:t>
            </a:r>
          </a:p>
          <a:p>
            <a:r>
              <a:rPr lang="en-US" sz="2400" dirty="0">
                <a:latin typeface="Times New Roman" panose="02020603050405020304" pitchFamily="18" charset="0"/>
                <a:cs typeface="Times New Roman" panose="02020603050405020304" pitchFamily="18" charset="0"/>
              </a:rPr>
              <a:t>Selective “words” can be turned into a word walls and vocabulary builders.</a:t>
            </a:r>
            <a:endParaRPr lang="en-US" sz="2400" dirty="0"/>
          </a:p>
        </p:txBody>
      </p:sp>
      <p:pic>
        <p:nvPicPr>
          <p:cNvPr id="6" name="Picture 5">
            <a:extLst>
              <a:ext uri="{FF2B5EF4-FFF2-40B4-BE49-F238E27FC236}">
                <a16:creationId xmlns:a16="http://schemas.microsoft.com/office/drawing/2014/main" id="{E662A7DD-0142-4D92-BE2B-04DCA763CA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309" y="609600"/>
            <a:ext cx="2720266" cy="1356361"/>
          </a:xfrm>
          <a:prstGeom prst="rect">
            <a:avLst/>
          </a:prstGeom>
        </p:spPr>
      </p:pic>
      <p:pic>
        <p:nvPicPr>
          <p:cNvPr id="1026" name="Picture 2" descr="5 Steps to Building a Better Word Wall | Edutopia">
            <a:extLst>
              <a:ext uri="{FF2B5EF4-FFF2-40B4-BE49-F238E27FC236}">
                <a16:creationId xmlns:a16="http://schemas.microsoft.com/office/drawing/2014/main" id="{17B4BF0A-703B-42AE-BEFE-89B9F49EE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557" y="2322078"/>
            <a:ext cx="3310025" cy="1860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7 Kindergarten- Vocabulary ideas | vocabulary, vocabulary instruction,  teaching vocabulary">
            <a:extLst>
              <a:ext uri="{FF2B5EF4-FFF2-40B4-BE49-F238E27FC236}">
                <a16:creationId xmlns:a16="http://schemas.microsoft.com/office/drawing/2014/main" id="{2B9EC0BE-E29B-4C22-AE05-7CCFE5EE3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2168" y="1864012"/>
            <a:ext cx="2674758" cy="27767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y Spelling Dictionary--Blank Page Layouts A-Z--FREE by Smart Chick">
            <a:extLst>
              <a:ext uri="{FF2B5EF4-FFF2-40B4-BE49-F238E27FC236}">
                <a16:creationId xmlns:a16="http://schemas.microsoft.com/office/drawing/2014/main" id="{DD638092-3F91-4B5D-8F00-B19751BF67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6333" y="4457042"/>
            <a:ext cx="1883852" cy="201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32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E3B5-BB72-4CCD-8494-25ECBE47B2FB}"/>
              </a:ext>
            </a:extLst>
          </p:cNvPr>
          <p:cNvSpPr>
            <a:spLocks noGrp="1"/>
          </p:cNvSpPr>
          <p:nvPr>
            <p:ph type="title"/>
          </p:nvPr>
        </p:nvSpPr>
        <p:spPr/>
        <p:txBody>
          <a:bodyPr/>
          <a:lstStyle/>
          <a:p>
            <a:pPr algn="ctr"/>
            <a:r>
              <a:rPr lang="en-US" dirty="0"/>
              <a:t>2022 WINTER OLYMPICS </a:t>
            </a:r>
            <a:br>
              <a:rPr lang="en-US" dirty="0"/>
            </a:br>
            <a:r>
              <a:rPr lang="en-US" dirty="0"/>
              <a:t>Feb 4- 20 </a:t>
            </a:r>
          </a:p>
        </p:txBody>
      </p:sp>
      <p:sp>
        <p:nvSpPr>
          <p:cNvPr id="3" name="Content Placeholder 2">
            <a:extLst>
              <a:ext uri="{FF2B5EF4-FFF2-40B4-BE49-F238E27FC236}">
                <a16:creationId xmlns:a16="http://schemas.microsoft.com/office/drawing/2014/main" id="{68AAE709-AB1E-4F50-A6D5-C423BD21BDF3}"/>
              </a:ext>
            </a:extLst>
          </p:cNvPr>
          <p:cNvSpPr>
            <a:spLocks noGrp="1"/>
          </p:cNvSpPr>
          <p:nvPr>
            <p:ph sz="half" idx="1"/>
          </p:nvPr>
        </p:nvSpPr>
        <p:spPr>
          <a:xfrm>
            <a:off x="725864" y="2604155"/>
            <a:ext cx="5202496" cy="4023360"/>
          </a:xfrm>
        </p:spPr>
        <p:txBody>
          <a:bodyPr>
            <a:normAutofit fontScale="77500" lnSpcReduction="20000"/>
          </a:bodyPr>
          <a:lstStyle/>
          <a:p>
            <a:pPr marL="45720" indent="0">
              <a:buNone/>
            </a:pPr>
            <a:r>
              <a:rPr lang="en-US" dirty="0"/>
              <a:t>Day 1-3 of the Olympics – History of Olympics (6+ facts about the Olympics)</a:t>
            </a:r>
            <a:br>
              <a:rPr lang="en-US" dirty="0"/>
            </a:br>
            <a:br>
              <a:rPr lang="en-US" dirty="0"/>
            </a:br>
            <a:r>
              <a:rPr lang="en-US" dirty="0"/>
              <a:t>-- 5 rings – symbol 5 continents</a:t>
            </a:r>
            <a:br>
              <a:rPr lang="en-US" dirty="0"/>
            </a:br>
            <a:r>
              <a:rPr lang="en-US" dirty="0"/>
              <a:t>-- 5+1 colors – combined colors of the flags</a:t>
            </a:r>
            <a:br>
              <a:rPr lang="en-US" dirty="0"/>
            </a:br>
            <a:r>
              <a:rPr lang="en-US" dirty="0"/>
              <a:t>-- Olympic Mascots (2010 – present)</a:t>
            </a:r>
            <a:br>
              <a:rPr lang="en-US" dirty="0"/>
            </a:br>
            <a:r>
              <a:rPr lang="en-US" dirty="0">
                <a:hlinkClick r:id="rId2"/>
              </a:rPr>
              <a:t>https://olympics.com/en/olympic-games/olympic-mascots</a:t>
            </a:r>
            <a:r>
              <a:rPr lang="en-US" dirty="0"/>
              <a:t> </a:t>
            </a:r>
          </a:p>
          <a:p>
            <a:r>
              <a:rPr lang="en-US" dirty="0"/>
              <a:t>Activities: </a:t>
            </a:r>
            <a:br>
              <a:rPr lang="en-US" dirty="0"/>
            </a:br>
            <a:r>
              <a:rPr lang="en-US" dirty="0"/>
              <a:t>- Olympic Pennant/Flag </a:t>
            </a:r>
            <a:br>
              <a:rPr lang="en-US" dirty="0"/>
            </a:br>
            <a:r>
              <a:rPr lang="en-US" dirty="0"/>
              <a:t>- Choose 2 mascots to color/draw/trace </a:t>
            </a:r>
            <a:br>
              <a:rPr lang="en-US" dirty="0"/>
            </a:br>
            <a:r>
              <a:rPr lang="en-US" dirty="0"/>
              <a:t>- Continent Passbook, each color represents a continent*</a:t>
            </a:r>
            <a:br>
              <a:rPr lang="en-US" dirty="0"/>
            </a:br>
            <a:r>
              <a:rPr lang="en-US" dirty="0"/>
              <a:t>- Torch Run</a:t>
            </a:r>
          </a:p>
          <a:p>
            <a:endParaRPr lang="en-US" dirty="0"/>
          </a:p>
        </p:txBody>
      </p:sp>
      <p:sp>
        <p:nvSpPr>
          <p:cNvPr id="4" name="Content Placeholder 3">
            <a:extLst>
              <a:ext uri="{FF2B5EF4-FFF2-40B4-BE49-F238E27FC236}">
                <a16:creationId xmlns:a16="http://schemas.microsoft.com/office/drawing/2014/main" id="{43513E92-C4EF-447F-B233-1AC602456E18}"/>
              </a:ext>
            </a:extLst>
          </p:cNvPr>
          <p:cNvSpPr>
            <a:spLocks noGrp="1"/>
          </p:cNvSpPr>
          <p:nvPr>
            <p:ph sz="half" idx="2"/>
          </p:nvPr>
        </p:nvSpPr>
        <p:spPr>
          <a:xfrm>
            <a:off x="6222197" y="2522220"/>
            <a:ext cx="5478544" cy="4023360"/>
          </a:xfrm>
        </p:spPr>
        <p:txBody>
          <a:bodyPr>
            <a:normAutofit fontScale="77500" lnSpcReduction="20000"/>
          </a:bodyPr>
          <a:lstStyle/>
          <a:p>
            <a:r>
              <a:rPr lang="en-US" dirty="0"/>
              <a:t>Take 1-2 days to cover each continent; allowing kids to fill out Continent Passbook and do activities. </a:t>
            </a:r>
            <a:br>
              <a:rPr lang="en-US" dirty="0"/>
            </a:br>
            <a:br>
              <a:rPr lang="en-US" dirty="0"/>
            </a:br>
            <a:r>
              <a:rPr lang="en-US" dirty="0"/>
              <a:t>*Fill out Continent Passbook (location, size, climate, capital)</a:t>
            </a:r>
          </a:p>
          <a:p>
            <a:pPr lvl="0"/>
            <a:r>
              <a:rPr lang="en-US" dirty="0"/>
              <a:t>Discuss facts about the continent</a:t>
            </a:r>
          </a:p>
          <a:p>
            <a:r>
              <a:rPr lang="en-US" dirty="0"/>
              <a:t>Activities: </a:t>
            </a:r>
            <a:br>
              <a:rPr lang="en-US" dirty="0"/>
            </a:br>
            <a:r>
              <a:rPr lang="en-US" dirty="0"/>
              <a:t>--- Try a fruit, veggie, or dish from that continent</a:t>
            </a:r>
            <a:br>
              <a:rPr lang="en-US" dirty="0"/>
            </a:br>
            <a:r>
              <a:rPr lang="en-US" dirty="0"/>
              <a:t>--- learn a new dance, game, and/or language</a:t>
            </a:r>
          </a:p>
          <a:p>
            <a:endParaRPr lang="en-US" dirty="0"/>
          </a:p>
        </p:txBody>
      </p:sp>
      <p:sp>
        <p:nvSpPr>
          <p:cNvPr id="7" name="TextBox 6">
            <a:extLst>
              <a:ext uri="{FF2B5EF4-FFF2-40B4-BE49-F238E27FC236}">
                <a16:creationId xmlns:a16="http://schemas.microsoft.com/office/drawing/2014/main" id="{5CDD141F-C969-4918-A3EF-F5BA0837B2C2}"/>
              </a:ext>
            </a:extLst>
          </p:cNvPr>
          <p:cNvSpPr txBox="1"/>
          <p:nvPr/>
        </p:nvSpPr>
        <p:spPr>
          <a:xfrm>
            <a:off x="8738646" y="7016964"/>
            <a:ext cx="2500853" cy="369332"/>
          </a:xfrm>
          <a:prstGeom prst="rect">
            <a:avLst/>
          </a:prstGeom>
          <a:noFill/>
        </p:spPr>
        <p:txBody>
          <a:bodyPr wrap="square" rtlCol="0">
            <a:spAutoFit/>
          </a:bodyPr>
          <a:lstStyle/>
          <a:p>
            <a:r>
              <a:rPr lang="en-US" sz="900">
                <a:hlinkClick r:id="rId3" tooltip="https://www.middleeastmonitor.com/20181004-olympics-talks-to-reinstate-kuwait-heading-in-a-positive-direction/"/>
              </a:rPr>
              <a:t>This Photo</a:t>
            </a:r>
            <a:r>
              <a:rPr lang="en-US" sz="900"/>
              <a:t> by Unknown Author is licensed under </a:t>
            </a:r>
            <a:r>
              <a:rPr lang="en-US" sz="900">
                <a:hlinkClick r:id="rId4" tooltip="https://creativecommons.org/licenses/by-nc-sa/3.0/"/>
              </a:rPr>
              <a:t>CC BY-SA-NC</a:t>
            </a:r>
            <a:endParaRPr lang="en-US" sz="900"/>
          </a:p>
        </p:txBody>
      </p:sp>
      <p:pic>
        <p:nvPicPr>
          <p:cNvPr id="9" name="Picture 8">
            <a:extLst>
              <a:ext uri="{FF2B5EF4-FFF2-40B4-BE49-F238E27FC236}">
                <a16:creationId xmlns:a16="http://schemas.microsoft.com/office/drawing/2014/main" id="{57BD6579-4BDB-4088-947E-9E1BFC9C727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94240" y="452486"/>
            <a:ext cx="2725581" cy="1927781"/>
          </a:xfrm>
          <a:prstGeom prst="rect">
            <a:avLst/>
          </a:prstGeom>
        </p:spPr>
      </p:pic>
      <p:sp>
        <p:nvSpPr>
          <p:cNvPr id="5" name="AutoShape 2" descr="Call for Papers | “The Winter Olympic Games” | Special Issue of The  International Journal of the History of Sport. Call ends April 15, 2019 |  idrottsforum.org">
            <a:extLst>
              <a:ext uri="{FF2B5EF4-FFF2-40B4-BE49-F238E27FC236}">
                <a16:creationId xmlns:a16="http://schemas.microsoft.com/office/drawing/2014/main" id="{3FB19FB8-CCBD-405E-9B5E-B7C0B816229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all for Papers | “The Winter Olympic Games” | Special Issue of The  International Journal of the History of Sport. Call ends April 15, 2019 |  idrottsforum.org">
            <a:extLst>
              <a:ext uri="{FF2B5EF4-FFF2-40B4-BE49-F238E27FC236}">
                <a16:creationId xmlns:a16="http://schemas.microsoft.com/office/drawing/2014/main" id="{4CA8B7E1-BA54-43EE-B6C9-39F613B9789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n the News – Winter Olympics | Lincoln City Libraries">
            <a:extLst>
              <a:ext uri="{FF2B5EF4-FFF2-40B4-BE49-F238E27FC236}">
                <a16:creationId xmlns:a16="http://schemas.microsoft.com/office/drawing/2014/main" id="{03782E4E-A85F-4A3E-8E00-BAF56CE455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6906" y="541441"/>
            <a:ext cx="2500854" cy="1436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inent-fact-files-printables-from-homeschool-creations_edited-1">
            <a:extLst>
              <a:ext uri="{FF2B5EF4-FFF2-40B4-BE49-F238E27FC236}">
                <a16:creationId xmlns:a16="http://schemas.microsoft.com/office/drawing/2014/main" id="{6872141A-96A3-46E7-8F66-08A6D8CD30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5437815"/>
            <a:ext cx="2713730" cy="142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78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FE74-6CF1-4985-B82C-C571765156AD}"/>
              </a:ext>
            </a:extLst>
          </p:cNvPr>
          <p:cNvSpPr>
            <a:spLocks noGrp="1"/>
          </p:cNvSpPr>
          <p:nvPr>
            <p:ph type="title"/>
          </p:nvPr>
        </p:nvSpPr>
        <p:spPr>
          <a:xfrm>
            <a:off x="1143000" y="355076"/>
            <a:ext cx="9875520" cy="1356360"/>
          </a:xfrm>
        </p:spPr>
        <p:txBody>
          <a:bodyPr>
            <a:normAutofit/>
          </a:bodyPr>
          <a:lstStyle/>
          <a:p>
            <a:pPr algn="ctr"/>
            <a:r>
              <a:rPr lang="en-US" dirty="0"/>
              <a:t>Readers League</a:t>
            </a:r>
            <a:br>
              <a:rPr lang="en-US" dirty="0"/>
            </a:br>
            <a:r>
              <a:rPr lang="en-US" sz="2700" dirty="0"/>
              <a:t>READ with us and EXPAND YOUR MIND. </a:t>
            </a:r>
          </a:p>
        </p:txBody>
      </p:sp>
      <p:sp>
        <p:nvSpPr>
          <p:cNvPr id="4" name="Content Placeholder 3">
            <a:extLst>
              <a:ext uri="{FF2B5EF4-FFF2-40B4-BE49-F238E27FC236}">
                <a16:creationId xmlns:a16="http://schemas.microsoft.com/office/drawing/2014/main" id="{1893D35E-7867-4F2A-A6FA-23B595EED230}"/>
              </a:ext>
            </a:extLst>
          </p:cNvPr>
          <p:cNvSpPr>
            <a:spLocks noGrp="1"/>
          </p:cNvSpPr>
          <p:nvPr>
            <p:ph sz="half" idx="1"/>
          </p:nvPr>
        </p:nvSpPr>
        <p:spPr>
          <a:xfrm>
            <a:off x="688157" y="2026291"/>
            <a:ext cx="5021187" cy="4023360"/>
          </a:xfrm>
        </p:spPr>
        <p:txBody>
          <a:bodyPr>
            <a:normAutofit fontScale="77500" lnSpcReduction="20000"/>
          </a:bodyPr>
          <a:lstStyle/>
          <a:p>
            <a:r>
              <a:rPr lang="en-US" u="sng" dirty="0"/>
              <a:t>Requirements:</a:t>
            </a:r>
            <a:br>
              <a:rPr lang="en-US" u="sng" dirty="0"/>
            </a:br>
            <a:br>
              <a:rPr lang="en-US" u="sng" dirty="0"/>
            </a:br>
            <a:r>
              <a:rPr lang="en-US" dirty="0"/>
              <a:t>-- Books must be read within the 4 week time period. Upon completion of requirements, receive a </a:t>
            </a:r>
            <a:r>
              <a:rPr lang="en-US" b="1" i="1" dirty="0"/>
              <a:t>special prize. </a:t>
            </a:r>
            <a:br>
              <a:rPr lang="en-US" u="sng" dirty="0"/>
            </a:br>
            <a:r>
              <a:rPr lang="en-US" dirty="0"/>
              <a:t>-- All books will need to be approved by a staff member to make sure that kids are reading at their level. </a:t>
            </a:r>
            <a:br>
              <a:rPr lang="en-US" dirty="0"/>
            </a:br>
            <a:r>
              <a:rPr lang="en-US" dirty="0"/>
              <a:t>-- Everyone will need to complete a grade-level reading log; provided by staff.</a:t>
            </a:r>
            <a:br>
              <a:rPr lang="en-US" dirty="0"/>
            </a:br>
            <a:endParaRPr lang="en-US" dirty="0"/>
          </a:p>
          <a:p>
            <a:r>
              <a:rPr lang="en-US" dirty="0"/>
              <a:t>Staff will do periodic checks on participants making sure to </a:t>
            </a:r>
          </a:p>
        </p:txBody>
      </p:sp>
      <p:sp>
        <p:nvSpPr>
          <p:cNvPr id="5" name="Content Placeholder 4">
            <a:extLst>
              <a:ext uri="{FF2B5EF4-FFF2-40B4-BE49-F238E27FC236}">
                <a16:creationId xmlns:a16="http://schemas.microsoft.com/office/drawing/2014/main" id="{07B80B47-2D48-41FD-8EFD-0EE2EA931036}"/>
              </a:ext>
            </a:extLst>
          </p:cNvPr>
          <p:cNvSpPr>
            <a:spLocks noGrp="1"/>
          </p:cNvSpPr>
          <p:nvPr>
            <p:ph sz="half" idx="2"/>
          </p:nvPr>
        </p:nvSpPr>
        <p:spPr>
          <a:xfrm>
            <a:off x="6263640" y="2026291"/>
            <a:ext cx="5321902" cy="4023360"/>
          </a:xfrm>
        </p:spPr>
        <p:txBody>
          <a:bodyPr>
            <a:normAutofit fontScale="77500" lnSpcReduction="20000"/>
          </a:bodyPr>
          <a:lstStyle/>
          <a:p>
            <a:r>
              <a:rPr lang="en-US" dirty="0"/>
              <a:t>K-1 and 2-3 grades -- read 200+ minutes (Write down the title of the books read and minutes).</a:t>
            </a:r>
            <a:br>
              <a:rPr lang="en-US" dirty="0"/>
            </a:br>
            <a:r>
              <a:rPr lang="en-US" dirty="0"/>
              <a:t>-- Staff can “selectively” ask comprehensive questions about any of the books read.</a:t>
            </a:r>
          </a:p>
          <a:p>
            <a:r>
              <a:rPr lang="en-US" dirty="0"/>
              <a:t>4 – 8 grades – read 4-6 books completing a reading log &amp; book report for each book read.  (Keep track of the pages you read then do a short report.)</a:t>
            </a:r>
          </a:p>
          <a:p>
            <a:pPr marL="45720" indent="0">
              <a:buNone/>
            </a:pPr>
            <a:endParaRPr lang="en-US" dirty="0"/>
          </a:p>
        </p:txBody>
      </p:sp>
      <p:pic>
        <p:nvPicPr>
          <p:cNvPr id="1026" name="Picture 2" descr="Free Printable Book Report Form | artsy-fartsy mama">
            <a:extLst>
              <a:ext uri="{FF2B5EF4-FFF2-40B4-BE49-F238E27FC236}">
                <a16:creationId xmlns:a16="http://schemas.microsoft.com/office/drawing/2014/main" id="{735801E5-0671-4206-BBDD-143B1686DA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070" y="4653518"/>
            <a:ext cx="1696377" cy="1866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47 Printable Reading Log Templates for Kids, Middle School &amp;amp; Adults">
            <a:extLst>
              <a:ext uri="{FF2B5EF4-FFF2-40B4-BE49-F238E27FC236}">
                <a16:creationId xmlns:a16="http://schemas.microsoft.com/office/drawing/2014/main" id="{482040B9-775F-4BFE-9F32-C36CF632F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865" y="4349363"/>
            <a:ext cx="2413205" cy="21535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B376981-2084-4D08-A89E-C6394F7A319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011976" y="4556097"/>
            <a:ext cx="1921545" cy="1955614"/>
          </a:xfrm>
          <a:prstGeom prst="rect">
            <a:avLst/>
          </a:prstGeom>
        </p:spPr>
      </p:pic>
      <p:pic>
        <p:nvPicPr>
          <p:cNvPr id="1030" name="Picture 6" descr="395,488 Books Photos - Free &amp;amp; Royalty-Free Stock Photos from Dreamstime">
            <a:extLst>
              <a:ext uri="{FF2B5EF4-FFF2-40B4-BE49-F238E27FC236}">
                <a16:creationId xmlns:a16="http://schemas.microsoft.com/office/drawing/2014/main" id="{7B0DC34C-4330-473D-B445-607E24266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31" y="469832"/>
            <a:ext cx="2517961" cy="124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66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154</Words>
  <Application>Microsoft Office PowerPoint</Application>
  <PresentationFormat>Widescreen</PresentationFormat>
  <Paragraphs>28</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PowerPoint Presentation</vt:lpstr>
      <vt:lpstr>Mouse Makes Words By Kathryn Heling &amp; Deborah Hembrook </vt:lpstr>
      <vt:lpstr>Alphabet Game</vt:lpstr>
      <vt:lpstr>2022 WINTER OLYMPICS  Feb 4- 20 </vt:lpstr>
      <vt:lpstr>Readers League READ with us and EXPAND YOUR MIND.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Teressa</dc:creator>
  <cp:lastModifiedBy>Teressa</cp:lastModifiedBy>
  <cp:revision>2</cp:revision>
  <dcterms:created xsi:type="dcterms:W3CDTF">2022-01-28T16:17:33Z</dcterms:created>
  <dcterms:modified xsi:type="dcterms:W3CDTF">2022-01-28T17:07:37Z</dcterms:modified>
</cp:coreProperties>
</file>