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6858000" cy="9144000"/>
  <p:embeddedFontLs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5qJ8Qd8cBW3+AAZMfMI4pB59I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C92AB9-758C-484C-AB4E-0C43737B072F}">
  <a:tblStyle styleId="{E1C92AB9-758C-484C-AB4E-0C43737B072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7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36302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086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10:notes"/>
          <p:cNvSpPr txBox="1">
            <a:spLocks noGrp="1"/>
          </p:cNvSpPr>
          <p:nvPr>
            <p:ph type="body" idx="1"/>
          </p:nvPr>
        </p:nvSpPr>
        <p:spPr>
          <a:xfrm>
            <a:off x="917651" y="4425646"/>
            <a:ext cx="5124208" cy="4198323"/>
          </a:xfrm>
          <a:prstGeom prst="rect">
            <a:avLst/>
          </a:prstGeom>
          <a:noFill/>
          <a:ln>
            <a:noFill/>
          </a:ln>
        </p:spPr>
        <p:txBody>
          <a:bodyPr spcFirstLastPara="1" wrap="square" lIns="91400" tIns="45700" rIns="91400"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059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1: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 name="Google Shape;121;p11:notes"/>
          <p:cNvSpPr txBox="1">
            <a:spLocks noGrp="1"/>
          </p:cNvSpPr>
          <p:nvPr>
            <p:ph type="body" idx="1"/>
          </p:nvPr>
        </p:nvSpPr>
        <p:spPr>
          <a:xfrm>
            <a:off x="917651" y="4425646"/>
            <a:ext cx="5124208" cy="4198323"/>
          </a:xfrm>
          <a:prstGeom prst="rect">
            <a:avLst/>
          </a:prstGeom>
          <a:noFill/>
          <a:ln>
            <a:noFill/>
          </a:ln>
        </p:spPr>
        <p:txBody>
          <a:bodyPr spcFirstLastPara="1" wrap="square" lIns="91400" tIns="45700" rIns="91400" bIns="45700" anchor="t" anchorCtr="0">
            <a:noAutofit/>
          </a:bodyPr>
          <a:lstStyle/>
          <a:p>
            <a:pPr marL="0" lvl="0" indent="-76200" algn="l" rtl="0">
              <a:spcBef>
                <a:spcPts val="0"/>
              </a:spcBef>
              <a:spcAft>
                <a:spcPts val="0"/>
              </a:spcAft>
              <a:buClr>
                <a:schemeClr val="dk1"/>
              </a:buClr>
              <a:buSzPts val="1200"/>
              <a:buFont typeface="Arial"/>
              <a:buChar char="•"/>
            </a:pPr>
            <a:endParaRPr/>
          </a:p>
        </p:txBody>
      </p:sp>
    </p:spTree>
    <p:extLst>
      <p:ext uri="{BB962C8B-B14F-4D97-AF65-F5344CB8AC3E}">
        <p14:creationId xmlns:p14="http://schemas.microsoft.com/office/powerpoint/2010/main" val="1323132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2:notes"/>
          <p:cNvSpPr>
            <a:spLocks noGrp="1" noRot="1" noChangeAspect="1"/>
          </p:cNvSpPr>
          <p:nvPr>
            <p:ph type="sldImg" idx="2"/>
          </p:nvPr>
        </p:nvSpPr>
        <p:spPr>
          <a:xfrm>
            <a:off x="1171575" y="687388"/>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 name="Google Shape;129;p12:notes"/>
          <p:cNvSpPr txBox="1">
            <a:spLocks noGrp="1"/>
          </p:cNvSpPr>
          <p:nvPr>
            <p:ph type="body" idx="1"/>
          </p:nvPr>
        </p:nvSpPr>
        <p:spPr>
          <a:xfrm>
            <a:off x="534368" y="4425646"/>
            <a:ext cx="6107064" cy="4196733"/>
          </a:xfrm>
          <a:prstGeom prst="rect">
            <a:avLst/>
          </a:prstGeom>
          <a:noFill/>
          <a:ln>
            <a:noFill/>
          </a:ln>
        </p:spPr>
        <p:txBody>
          <a:bodyPr spcFirstLastPara="1" wrap="square" lIns="91575" tIns="45775" rIns="91575" bIns="45775" anchor="t" anchorCtr="0">
            <a:noAutofit/>
          </a:bodyPr>
          <a:lstStyle/>
          <a:p>
            <a:pPr marL="0" lvl="0" indent="0" algn="l" rtl="0">
              <a:spcBef>
                <a:spcPts val="0"/>
              </a:spcBef>
              <a:spcAft>
                <a:spcPts val="0"/>
              </a:spcAft>
              <a:buNone/>
            </a:pPr>
            <a:r>
              <a:rPr lang="en-US" sz="1400">
                <a:latin typeface="Arial"/>
                <a:ea typeface="Arial"/>
                <a:cs typeface="Arial"/>
                <a:sym typeface="Arial"/>
              </a:rPr>
              <a:t>USDA Reimbursement (meals: breakfast, lunch, supper, AM/PM/Late PM snack) (Cash in lieu of Commodities value is given only for all lunches and suppers).</a:t>
            </a:r>
            <a:endParaRPr/>
          </a:p>
          <a:p>
            <a:pPr marL="0" lvl="0" indent="0" algn="l" rtl="0">
              <a:spcBef>
                <a:spcPts val="0"/>
              </a:spcBef>
              <a:spcAft>
                <a:spcPts val="0"/>
              </a:spcAft>
              <a:buNone/>
            </a:pPr>
            <a:r>
              <a:rPr lang="en-US" sz="1400">
                <a:latin typeface="Arial"/>
                <a:ea typeface="Arial"/>
                <a:cs typeface="Arial"/>
                <a:sym typeface="Arial"/>
              </a:rPr>
              <a:t>Meals served meeting CACFP meal pattern guidelines.</a:t>
            </a:r>
            <a:endParaRPr/>
          </a:p>
          <a:p>
            <a:pPr marL="0" lvl="0" indent="0" algn="l" rtl="0">
              <a:spcBef>
                <a:spcPts val="0"/>
              </a:spcBef>
              <a:spcAft>
                <a:spcPts val="0"/>
              </a:spcAft>
              <a:buNone/>
            </a:pPr>
            <a:r>
              <a:rPr lang="en-US" sz="1400">
                <a:latin typeface="Arial"/>
                <a:ea typeface="Arial"/>
                <a:cs typeface="Arial"/>
                <a:sym typeface="Arial"/>
              </a:rPr>
              <a:t>Maximum of three meals per child per day (2 meals/1 snack or 1 meal/2 snacks or 3 snacks).</a:t>
            </a:r>
            <a:endParaRPr/>
          </a:p>
          <a:p>
            <a:pPr marL="0" lvl="0" indent="0" algn="l" rtl="0">
              <a:spcBef>
                <a:spcPts val="0"/>
              </a:spcBef>
              <a:spcAft>
                <a:spcPts val="0"/>
              </a:spcAft>
              <a:buNone/>
            </a:pPr>
            <a:r>
              <a:rPr lang="en-US" sz="1400">
                <a:latin typeface="Arial"/>
                <a:ea typeface="Arial"/>
                <a:cs typeface="Arial"/>
                <a:sym typeface="Arial"/>
              </a:rPr>
              <a:t>Current meal reimbursement rates for centers. Rates change July 1 usually printed in Federal Register after July 1.  Reimbursement paid for July claims will reflect the adjustment.</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Three levels of reimbursement:  free (130%), reduced-price (185%), and paid (above guidelines) according to determination of family size and income or categorical program (for Head Start only) .  Based on monthly claim which is a total of meals served based on the maximum number of meals allowed per child per day.</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After School Care Snacks are reimbursed at the free rate.</a:t>
            </a:r>
            <a:endParaRPr/>
          </a:p>
          <a:p>
            <a:pPr marL="0" lvl="0" indent="0" algn="l" rtl="0">
              <a:spcBef>
                <a:spcPts val="0"/>
              </a:spcBef>
              <a:spcAft>
                <a:spcPts val="0"/>
              </a:spcAft>
              <a:buNone/>
            </a:pPr>
            <a:r>
              <a:rPr lang="en-US" sz="1400">
                <a:latin typeface="Arial"/>
                <a:ea typeface="Arial"/>
                <a:cs typeface="Arial"/>
                <a:sym typeface="Arial"/>
              </a:rPr>
              <a:t>		</a:t>
            </a:r>
            <a:endParaRPr/>
          </a:p>
        </p:txBody>
      </p:sp>
    </p:spTree>
    <p:extLst>
      <p:ext uri="{BB962C8B-B14F-4D97-AF65-F5344CB8AC3E}">
        <p14:creationId xmlns:p14="http://schemas.microsoft.com/office/powerpoint/2010/main" val="167750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A center should contact us regarding their interest in participation</a:t>
            </a:r>
            <a:endParaRPr/>
          </a:p>
          <a:p>
            <a:pPr marL="0" lvl="0" indent="0" algn="l" rtl="0">
              <a:spcBef>
                <a:spcPts val="0"/>
              </a:spcBef>
              <a:spcAft>
                <a:spcPts val="0"/>
              </a:spcAft>
              <a:buClr>
                <a:schemeClr val="dk1"/>
              </a:buClr>
              <a:buSzPts val="1200"/>
              <a:buFont typeface="Calibri"/>
              <a:buNone/>
            </a:pPr>
            <a:r>
              <a:rPr lang="en-US"/>
              <a:t>We complete an intake call and the Outreach form is completed</a:t>
            </a:r>
            <a:endParaRPr/>
          </a:p>
          <a:p>
            <a:pPr marL="457200" lvl="0" indent="-298450" algn="l" rtl="0">
              <a:spcBef>
                <a:spcPts val="0"/>
              </a:spcBef>
              <a:spcAft>
                <a:spcPts val="0"/>
              </a:spcAft>
              <a:buClr>
                <a:schemeClr val="dk1"/>
              </a:buClr>
              <a:buSzPts val="1100"/>
              <a:buFont typeface="Calibri"/>
              <a:buChar char="●"/>
            </a:pPr>
            <a:r>
              <a:rPr lang="en-US"/>
              <a:t>Gather center information (contact, location, licensing capacity, meals served, incorporation status)</a:t>
            </a:r>
            <a:endParaRPr/>
          </a:p>
          <a:p>
            <a:pPr marL="457200" lvl="0" indent="-298450" algn="l" rtl="0">
              <a:spcBef>
                <a:spcPts val="0"/>
              </a:spcBef>
              <a:spcAft>
                <a:spcPts val="0"/>
              </a:spcAft>
              <a:buClr>
                <a:schemeClr val="dk1"/>
              </a:buClr>
              <a:buSzPts val="1100"/>
              <a:buFont typeface="Calibri"/>
              <a:buChar char="●"/>
            </a:pPr>
            <a:r>
              <a:rPr lang="en-US"/>
              <a:t>Review the steps to apply (center’s responsibility, board/ owner responsibility, our responsibility)</a:t>
            </a:r>
            <a:endParaRPr/>
          </a:p>
          <a:p>
            <a:pPr marL="457200" lvl="0" indent="-298450" algn="l" rtl="0">
              <a:spcBef>
                <a:spcPts val="0"/>
              </a:spcBef>
              <a:spcAft>
                <a:spcPts val="0"/>
              </a:spcAft>
              <a:buClr>
                <a:schemeClr val="dk1"/>
              </a:buClr>
              <a:buSzPts val="1100"/>
              <a:buFont typeface="Calibri"/>
              <a:buChar char="●"/>
            </a:pPr>
            <a:r>
              <a:rPr lang="en-US"/>
              <a:t>Provide answers to questions</a:t>
            </a:r>
            <a:endParaRPr/>
          </a:p>
          <a:p>
            <a:pPr marL="457200" lvl="0" indent="-298450" algn="l" rtl="0">
              <a:spcBef>
                <a:spcPts val="0"/>
              </a:spcBef>
              <a:spcAft>
                <a:spcPts val="0"/>
              </a:spcAft>
              <a:buClr>
                <a:schemeClr val="dk1"/>
              </a:buClr>
              <a:buSzPts val="1100"/>
              <a:buFont typeface="Calibri"/>
              <a:buChar char="●"/>
            </a:pPr>
            <a:r>
              <a:rPr lang="en-US"/>
              <a:t>Currently talking about the Ambassador Stipend grant that connects new programs with experienced organizations.</a:t>
            </a:r>
            <a:endParaRPr/>
          </a:p>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795928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200"/>
              <a:buFont typeface="Calibri"/>
              <a:buNone/>
            </a:pPr>
            <a:r>
              <a:rPr lang="en-US">
                <a:solidFill>
                  <a:schemeClr val="dk1"/>
                </a:solidFill>
              </a:rPr>
              <a:t>The Iowa Department of Education is currently offering a funding opportunity for both centers and home providers.</a:t>
            </a:r>
            <a:endParaRPr>
              <a:solidFill>
                <a:schemeClr val="dk1"/>
              </a:solidFill>
            </a:endParaRPr>
          </a:p>
          <a:p>
            <a:pPr marL="0" lvl="0" indent="0" algn="l" rtl="0">
              <a:lnSpc>
                <a:spcPct val="115000"/>
              </a:lnSpc>
              <a:spcBef>
                <a:spcPts val="1200"/>
              </a:spcBef>
              <a:spcAft>
                <a:spcPts val="0"/>
              </a:spcAft>
              <a:buClr>
                <a:schemeClr val="dk1"/>
              </a:buClr>
              <a:buSzPts val="1200"/>
              <a:buFont typeface="Calibri"/>
              <a:buNone/>
            </a:pPr>
            <a:r>
              <a:rPr lang="en-US">
                <a:solidFill>
                  <a:schemeClr val="dk1"/>
                </a:solidFill>
              </a:rPr>
              <a:t>A childcare center or home provider currently participating in CACFP can apply to receive an Ambassador Stipend ($300 for centers or $150 for home providers) for mentoring a center or home provider who does not participate in CACFP.  </a:t>
            </a:r>
            <a:r>
              <a:rPr lang="en-US" b="1">
                <a:solidFill>
                  <a:schemeClr val="dk1"/>
                </a:solidFill>
              </a:rPr>
              <a:t>Application due date is June 30, 2021 These funds are available to us through IDPH and Nemours. Our goal is to grow centers and homes who participate in the food program, and improve quality of care.</a:t>
            </a:r>
            <a:endParaRPr b="1">
              <a:solidFill>
                <a:schemeClr val="dk1"/>
              </a:solidFill>
            </a:endParaRPr>
          </a:p>
          <a:p>
            <a:pPr marL="0" lvl="0" indent="0" algn="l" rtl="0">
              <a:lnSpc>
                <a:spcPct val="115000"/>
              </a:lnSpc>
              <a:spcBef>
                <a:spcPts val="1200"/>
              </a:spcBef>
              <a:spcAft>
                <a:spcPts val="0"/>
              </a:spcAft>
              <a:buClr>
                <a:schemeClr val="dk1"/>
              </a:buClr>
              <a:buSzPts val="1200"/>
              <a:buFont typeface="Calibri"/>
              <a:buNone/>
            </a:pPr>
            <a:r>
              <a:rPr lang="en-US" i="1">
                <a:solidFill>
                  <a:schemeClr val="dk1"/>
                </a:solidFill>
              </a:rPr>
              <a:t>CACFP Peer to Peer Mentoring Flyer</a:t>
            </a:r>
            <a:r>
              <a:rPr lang="en-US">
                <a:solidFill>
                  <a:schemeClr val="dk1"/>
                </a:solidFill>
              </a:rPr>
              <a:t> - Provides information to centers and home providers about what is expected of a CACFP Ambassador. (How do I know who may be interested; How do I mentor a new child care home or center with CACFP application; What are the steps to get started; links to the applications)</a:t>
            </a:r>
            <a:endParaRPr>
              <a:solidFill>
                <a:schemeClr val="dk1"/>
              </a:solidFill>
            </a:endParaRPr>
          </a:p>
          <a:p>
            <a:pPr marL="0" lvl="0" indent="0" algn="l" rtl="0">
              <a:lnSpc>
                <a:spcPct val="115000"/>
              </a:lnSpc>
              <a:spcBef>
                <a:spcPts val="1200"/>
              </a:spcBef>
              <a:spcAft>
                <a:spcPts val="0"/>
              </a:spcAft>
              <a:buClr>
                <a:schemeClr val="dk1"/>
              </a:buClr>
              <a:buSzPts val="1200"/>
              <a:buFont typeface="Calibri"/>
              <a:buNone/>
            </a:pPr>
            <a:r>
              <a:rPr lang="en-US">
                <a:solidFill>
                  <a:schemeClr val="dk1"/>
                </a:solidFill>
              </a:rPr>
              <a:t>If you are a new center and would like a mentor to help you apply for CACFP, contact Cheryl Tolley who will make a connection for you.</a:t>
            </a:r>
            <a:endParaRPr>
              <a:solidFill>
                <a:schemeClr val="dk1"/>
              </a:solidFill>
            </a:endParaRPr>
          </a:p>
          <a:p>
            <a:pPr marL="0" lvl="0" indent="0" algn="l" rtl="0">
              <a:lnSpc>
                <a:spcPct val="115000"/>
              </a:lnSpc>
              <a:spcBef>
                <a:spcPts val="1200"/>
              </a:spcBef>
              <a:spcAft>
                <a:spcPts val="1200"/>
              </a:spcAft>
              <a:buClr>
                <a:schemeClr val="dk1"/>
              </a:buClr>
              <a:buSzPts val="1200"/>
              <a:buFont typeface="Calibri"/>
              <a:buNone/>
            </a:pPr>
            <a:endParaRPr>
              <a:solidFill>
                <a:schemeClr val="dk1"/>
              </a:solidFill>
            </a:endParaRPr>
          </a:p>
        </p:txBody>
      </p:sp>
    </p:spTree>
    <p:extLst>
      <p:ext uri="{BB962C8B-B14F-4D97-AF65-F5344CB8AC3E}">
        <p14:creationId xmlns:p14="http://schemas.microsoft.com/office/powerpoint/2010/main" val="1647832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961d6d03c_1_3: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c961d6d03c_1_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Clr>
                <a:schemeClr val="dk1"/>
              </a:buClr>
              <a:buSzPts val="1200"/>
              <a:buFont typeface="Calibri"/>
              <a:buNone/>
            </a:pPr>
            <a:r>
              <a:rPr lang="en-US"/>
              <a:t>Thank you for your attention and participation today! </a:t>
            </a:r>
            <a:endParaRPr/>
          </a:p>
        </p:txBody>
      </p:sp>
    </p:spTree>
    <p:extLst>
      <p:ext uri="{BB962C8B-B14F-4D97-AF65-F5344CB8AC3E}">
        <p14:creationId xmlns:p14="http://schemas.microsoft.com/office/powerpoint/2010/main" val="119996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1100"/>
              <a:t>Goals:  The Afterschool Care Program (ASCP) component of the National School Lunch Program is a federally assisted snack service that fills the afternoon hunger gap for school children.  The program offers cash reimbursement to help SFAs provide a nutritional boost to children enrolled in afterschool activities.</a:t>
            </a:r>
            <a:endParaRPr sz="300">
              <a:solidFill>
                <a:schemeClr val="dk1"/>
              </a:solidFill>
            </a:endParaRPr>
          </a:p>
        </p:txBody>
      </p:sp>
    </p:spTree>
    <p:extLst>
      <p:ext uri="{BB962C8B-B14F-4D97-AF65-F5344CB8AC3E}">
        <p14:creationId xmlns:p14="http://schemas.microsoft.com/office/powerpoint/2010/main" val="310338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bfb6fef7d6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bfb6fef7d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order for a site to participate, the school district must operate the National School Lunch Program.  Additionally the afterschool care program must provide children with regularly scheduled educational or enrichment activities in a supervised environment.  Organized athletic programs engaged in interscholastic sports </a:t>
            </a:r>
            <a:r>
              <a:rPr lang="en-US" b="1"/>
              <a:t>do not</a:t>
            </a:r>
            <a:r>
              <a:rPr lang="en-US"/>
              <a:t> qualify.  However, afterschool programs which include supervised athletic activity may participate provided that they are “open to all” and do not limit membership for reasons other than space, security, or licensing requirements.</a:t>
            </a:r>
            <a:endParaRPr i="1"/>
          </a:p>
          <a:p>
            <a:pPr marL="0" lvl="0" indent="0" algn="l" rtl="0">
              <a:spcBef>
                <a:spcPts val="0"/>
              </a:spcBef>
              <a:spcAft>
                <a:spcPts val="0"/>
              </a:spcAft>
              <a:buNone/>
            </a:pPr>
            <a:endParaRPr/>
          </a:p>
        </p:txBody>
      </p:sp>
      <p:sp>
        <p:nvSpPr>
          <p:cNvPr id="165" name="Google Shape;165;gbfb6fef7d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804574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fb6fef7d6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fb6fef7d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Schools may claim reimbursement for one snack per child per day.  If the site is located in an area served by a school in which at least 50% of the enrolled children are eligible for free or reduced-price meals, all children are eligible to receive reimbursement for snacks at the free rate. Sites located in other areas must count snacks and claim reimbursement by eligibility type of the child (free, reduced-price and paid) and have documentation of eligibility. If there is a charge for snacks, no more than $.15 may be charged for a reduced-price snack.</a:t>
            </a:r>
            <a:endParaRPr/>
          </a:p>
        </p:txBody>
      </p:sp>
      <p:sp>
        <p:nvSpPr>
          <p:cNvPr id="173" name="Google Shape;173;gbfb6fef7d6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716357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bfb6fef7d6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bfb6fef7d6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slide shows the Afterschool Care Program reimbursement rates per snack served for school year 2020-2021. Reimbursement rates are adjusted annually every July 1st. </a:t>
            </a:r>
            <a:endParaRPr/>
          </a:p>
        </p:txBody>
      </p:sp>
      <p:sp>
        <p:nvSpPr>
          <p:cNvPr id="181" name="Google Shape;181;gbfb6fef7d6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256258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924105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fb6fef7d6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fb6fef7d6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order to be reimbursed, the snacks must contain at least two different components of the following four: a serving of fluid milk; a serving of meat or meat alternate; a serving of vegetable(s), fruits(s) or juice; and/or a serving of whole grain or enriched bread and/or cereal.  A reimbursable meal might consist of ¾ cup Kiwi with 1 oz of Wheat crackers, 4 oz of yogurt with ¾ cup Granola cereal or ¾ cup pineapple with ¼ cup cottage cheese.  </a:t>
            </a:r>
            <a:endParaRPr/>
          </a:p>
        </p:txBody>
      </p:sp>
      <p:sp>
        <p:nvSpPr>
          <p:cNvPr id="188" name="Google Shape;188;gbfb6fef7d6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2217512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fb6fef7d6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fb6fef7d6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Meals may only be claimed when served after the school day has ended. Meals served on weekends, holidays, or vacation periods may not be reimbursed under the Afterschool Care Program.</a:t>
            </a:r>
            <a:endParaRPr/>
          </a:p>
        </p:txBody>
      </p:sp>
      <p:sp>
        <p:nvSpPr>
          <p:cNvPr id="197" name="Google Shape;197;gbfb6fef7d6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2435211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bfb6fef7d6_0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bfb6fef7d6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a:t>The following records are required to receive reimbursement.</a:t>
            </a:r>
            <a:endParaRPr/>
          </a:p>
          <a:p>
            <a:pPr marL="457200" lvl="0" indent="-298450" algn="l" rtl="0">
              <a:lnSpc>
                <a:spcPct val="115000"/>
              </a:lnSpc>
              <a:spcBef>
                <a:spcPts val="1200"/>
              </a:spcBef>
              <a:spcAft>
                <a:spcPts val="0"/>
              </a:spcAft>
              <a:buClr>
                <a:schemeClr val="dk1"/>
              </a:buClr>
              <a:buSzPts val="1100"/>
              <a:buChar char="●"/>
            </a:pPr>
            <a:r>
              <a:rPr lang="en-US"/>
              <a:t>For sites that are not area eligible, free and reduced price applications for all children for whom free and reduced price snacks are claimed must be collected, determined and kept on file;</a:t>
            </a:r>
            <a:endParaRPr/>
          </a:p>
          <a:p>
            <a:pPr marL="457200" lvl="0" indent="-298450" algn="l" rtl="0">
              <a:lnSpc>
                <a:spcPct val="115000"/>
              </a:lnSpc>
              <a:spcBef>
                <a:spcPts val="0"/>
              </a:spcBef>
              <a:spcAft>
                <a:spcPts val="0"/>
              </a:spcAft>
              <a:buClr>
                <a:schemeClr val="dk1"/>
              </a:buClr>
              <a:buSzPts val="1100"/>
              <a:buChar char="●"/>
            </a:pPr>
            <a:r>
              <a:rPr lang="en-US"/>
              <a:t>Meal counts for sites qualifying for free reimbursement for all children would be a total meal count and meal counts by type for sites that are not area eligible. </a:t>
            </a:r>
            <a:endParaRPr/>
          </a:p>
          <a:p>
            <a:pPr marL="457200" lvl="0" indent="-298450" algn="l" rtl="0">
              <a:lnSpc>
                <a:spcPct val="115000"/>
              </a:lnSpc>
              <a:spcBef>
                <a:spcPts val="0"/>
              </a:spcBef>
              <a:spcAft>
                <a:spcPts val="0"/>
              </a:spcAft>
              <a:buClr>
                <a:schemeClr val="dk1"/>
              </a:buClr>
              <a:buSzPts val="1100"/>
              <a:buChar char="●"/>
            </a:pPr>
            <a:r>
              <a:rPr lang="en-US"/>
              <a:t>Documentation for each child's attendance; and</a:t>
            </a:r>
            <a:endParaRPr/>
          </a:p>
          <a:p>
            <a:pPr marL="457200" lvl="0" indent="-298450" algn="l" rtl="0">
              <a:lnSpc>
                <a:spcPct val="115000"/>
              </a:lnSpc>
              <a:spcBef>
                <a:spcPts val="0"/>
              </a:spcBef>
              <a:spcAft>
                <a:spcPts val="0"/>
              </a:spcAft>
              <a:buClr>
                <a:schemeClr val="dk1"/>
              </a:buClr>
              <a:buSzPts val="1100"/>
              <a:buChar char="●"/>
            </a:pPr>
            <a:r>
              <a:rPr lang="en-US"/>
              <a:t>Documentation of compliance with meal pattern requirements.  This would be done with menus and food production records.</a:t>
            </a:r>
            <a:endParaRPr/>
          </a:p>
          <a:p>
            <a:pPr marL="0" lvl="0" indent="0" algn="l" rtl="0">
              <a:spcBef>
                <a:spcPts val="1200"/>
              </a:spcBef>
              <a:spcAft>
                <a:spcPts val="0"/>
              </a:spcAft>
              <a:buNone/>
            </a:pPr>
            <a:endParaRPr/>
          </a:p>
        </p:txBody>
      </p:sp>
      <p:sp>
        <p:nvSpPr>
          <p:cNvPr id="205" name="Google Shape;205;gbfb6fef7d6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345830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fb6fef7d6_0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bfb6fef7d6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800"/>
              </a:spcAft>
              <a:buNone/>
            </a:pPr>
            <a:r>
              <a:rPr lang="en-US"/>
              <a:t>Self-monitoring forms must be completed two times per school year. The School must conduct the first review unannounced during the first four weeks of snack service when the Afterschool Care Program is in operation.  The review must assess each site(s) compliance with counting and claiming procedures and the snack meal pattern.</a:t>
            </a:r>
            <a:endParaRPr/>
          </a:p>
        </p:txBody>
      </p:sp>
      <p:sp>
        <p:nvSpPr>
          <p:cNvPr id="213" name="Google Shape;213;gbfb6fef7d6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8369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bfb6fef7d6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bfb6fef7d6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7916"/>
              </a:lnSpc>
              <a:spcBef>
                <a:spcPts val="0"/>
              </a:spcBef>
              <a:spcAft>
                <a:spcPts val="800"/>
              </a:spcAft>
              <a:buNone/>
            </a:pPr>
            <a:r>
              <a:rPr lang="en-US"/>
              <a:t>A school should contact the School Program Administrative Consultant Patti Harding regarding their interest in participation.  Patti can be reached at the email address on the slide.  The State agency will determine whether the eligibility criteria are met.  Also, a Permanent Agreement must be completed prior to operating the Afterschool Care Program and the Afterschool Care Program must be added to the school’s application packet.</a:t>
            </a:r>
            <a:endParaRPr/>
          </a:p>
        </p:txBody>
      </p:sp>
      <p:sp>
        <p:nvSpPr>
          <p:cNvPr id="221" name="Google Shape;221;gbfb6fef7d6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709216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bfb6fef7d6_0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bfb6fef7d6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While learning does not end when school lets out, neither does the need for good nutrition.  The Summer Food Service Program was created to ensure that children in low-income areas could continue to receive nutritious meals during long school vacations, when school is not in session. </a:t>
            </a:r>
            <a:endParaRPr>
              <a:latin typeface="Arial"/>
              <a:ea typeface="Arial"/>
              <a:cs typeface="Arial"/>
              <a:sym typeface="Arial"/>
            </a:endParaRPr>
          </a:p>
        </p:txBody>
      </p:sp>
      <p:sp>
        <p:nvSpPr>
          <p:cNvPr id="229" name="Google Shape;229;gbfb6fef7d6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808556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538cb7411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c538cb7411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A site is the physical location, approved by the State agency, where you serve the SFSP meals during a supervised time period.  Meal service sites may be located in a variety of settings, including schools, recreation centers, playgrounds, parks, churches, community centers, day camps, residential summer camps, housing complexes, migrant centers, and on Indian reservations.</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Although there is no requirement for activities at a summer meals site, we do know that sponsors have ongoing success at sites when they can partner with child serving organizations and activities.</a:t>
            </a:r>
            <a:endParaRPr>
              <a:latin typeface="Arial"/>
              <a:ea typeface="Arial"/>
              <a:cs typeface="Arial"/>
              <a:sym typeface="Arial"/>
            </a:endParaRPr>
          </a:p>
          <a:p>
            <a:pPr marL="0" lvl="0" indent="0" algn="l" rtl="0">
              <a:lnSpc>
                <a:spcPct val="115000"/>
              </a:lnSpc>
              <a:spcBef>
                <a:spcPts val="0"/>
              </a:spcBef>
              <a:spcAft>
                <a:spcPts val="0"/>
              </a:spcAft>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Organizations that provide after school programs often times offer summer enrichment activities during the summer months.  These partner well with summer meals.</a:t>
            </a:r>
            <a:endParaRPr>
              <a:latin typeface="Arial"/>
              <a:ea typeface="Arial"/>
              <a:cs typeface="Arial"/>
              <a:sym typeface="Arial"/>
            </a:endParaRPr>
          </a:p>
          <a:p>
            <a:pPr marL="0" lvl="0" indent="0" algn="l" rtl="0">
              <a:spcBef>
                <a:spcPts val="0"/>
              </a:spcBef>
              <a:spcAft>
                <a:spcPts val="0"/>
              </a:spcAft>
              <a:buNone/>
            </a:pPr>
            <a:endParaRPr/>
          </a:p>
        </p:txBody>
      </p:sp>
      <p:sp>
        <p:nvSpPr>
          <p:cNvPr id="239" name="Google Shape;239;gc538cb7411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4252971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c538cb7411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c538cb7411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It is important to identify where the children are in your community.  Partnering meals with these locations gives you the most likelihood of success with your program.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On this slide you will snapshots from a variety of sites across the state.  From the Ames Public Library to the Boys &amp; Girls Club in Cedar Rapids to the Chapel Ridge Apartments in Johnston to a park in Sioux City.</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As you can see, there is no one-size fits all for a successful program.  It can take on a different look in each community.  You have a great opportunity to make it your own!</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250" name="Google Shape;250;gc538cb7411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3020631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538cb7411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c538cb7411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There are 3 main types of sites.</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The first type of site is an Open site.  If a site is located in a needy area and meals are made available to all children in the area on a first come, first serve basis, these sites are considered to be open.  Need is determined by area eligibility data which is either the free &amp; reduced data from a school or census data.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The site must be located in a school attendance area where 50% or more of the children are eligible for free or reduced price meals.  This can be established with data from October’s site enrollment reporting or any other subsequent claim month.</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The Census Bureau began to annually estimate household income using the American Community Survey.  The ACS is an ongoing survey that provides annual estimates, based on sampling data.  The site must be located within the boundaries of a census block or tract that demonstrates 50% free &amp; reduced price meal eligibility.  This census data is updated annually in October.</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In an open site, reimbursement is provided for all meals/snacks served to children at the site.</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265" name="Google Shape;265;gc538cb7411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2705986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c538cb7411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c538cb7411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The second type of site is an Enrolled site.</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These types of sites are ONLY open to an identified group of children as opposed to the community as a whole.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Closed enrolled sites must establish eligibility either through the individual income eligibility of the children attending the site or through area eligibility.  To establish eligibility based on the income of the individual students, sites must collect income eligibility applications from the household or utilize eligibility data already established during the current school year.</a:t>
            </a: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If the site is serving children that live in the area in which the site is located, the site may be able to use area eligibility data such as the school’s free/reduced percentage or census data.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For example, if ABC Elementary is offering a summer reading program to it’s students and wishes to serve meals to those children and the school has a free/reduced percentage of 62%, this closed, enrolled program can utilize the school’s free/reduced percentage to qualify the site.  However, if ABC Elementary is offering a summer reading program to children from several elementary schools in the community and not all of the elementary schools have a free/reduced percentage of 50% or greater, the site would then have to collect individual eligibility data on each child to qualify the program.</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In a closed, enrolled site, reimbursement is provided for all meals/snacks served to children in the program.</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275" name="Google Shape;275;gc538cb7411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252622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 name="Google Shape;59;p3:notes"/>
          <p:cNvSpPr txBox="1">
            <a:spLocks noGrp="1"/>
          </p:cNvSpPr>
          <p:nvPr>
            <p:ph type="body" idx="1"/>
          </p:nvPr>
        </p:nvSpPr>
        <p:spPr>
          <a:xfrm>
            <a:off x="458030" y="4349342"/>
            <a:ext cx="6259740" cy="4425646"/>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 Special Food Service Program for Children was created as an amendment to the NSLA in 1968.  Under the umbrella of the Special Food Service Program were two categories – Summer and Child Care.  In 1975, the original National School Lunch Act was further amended to establish the two categories as their own separate programs.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2582396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c538cb7411_0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c538cb7411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 3rd type of site is a camp.  Camps can be residential or nonresidential day camps which offer regularly scheduled food service as part of an organized program for enrolled children.  A camp does not need to establish income eligibility at the 50% level.  These sites must collect and maintain individual income eligibility forms or data such as shared school eligibility and are reimbursed only for those enrolled children who meet the free and/or reduced price eligibility standards.  In this scenario, you will need to have a different funding source to cover the cost of the paid status meals or you can charge the paid students for those meals.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284" name="Google Shape;284;gc538cb7411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4248501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c538cb7411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c538cb7411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When participating in the SFSP as an open or closed, enrolled site, you may choose to offer up to 2 meals or 1 meal and 1 snack per day.  When participating as a camp site, you may choose to offer up to 3 meals or 2 meals and 1 snack per day.  You may also choose to offer just 1 meal per day.  It depends on the type of service you feel is needed for your program.</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The SFSP is a congregate program.  With that, meals must be consumed on-site.  Children may not pick up a meal bag and take it home with them.  This requirement is in place to ensure that the children who need these nutritious meals are truly those who are consuming the meals provided. During the pandemic, USDA has issued a waiver to allow for the service of non-congregate meals, up through September 30th.</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Sponsors get to choose the days they wish to operate and the times that meals will be served.  A sponsor can choose to operate Monday through Sunday and can operate just as soon as the day after school releases for summer all the way up to the day before school resumes in the Fall.</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Initial eligibility determinations for open sites guarantee you for five years of operation in the program.</a:t>
            </a:r>
            <a:endParaRPr>
              <a:latin typeface="Arial"/>
              <a:ea typeface="Arial"/>
              <a:cs typeface="Arial"/>
              <a:sym typeface="Arial"/>
            </a:endParaRPr>
          </a:p>
          <a:p>
            <a:pPr marL="0" lvl="0" indent="0" algn="l" rtl="0">
              <a:spcBef>
                <a:spcPts val="0"/>
              </a:spcBef>
              <a:spcAft>
                <a:spcPts val="0"/>
              </a:spcAft>
              <a:buNone/>
            </a:pPr>
            <a:endParaRPr/>
          </a:p>
        </p:txBody>
      </p:sp>
      <p:sp>
        <p:nvSpPr>
          <p:cNvPr id="294" name="Google Shape;294;gc538cb7411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3463416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c538cb7411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c538cb7411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The SFSP has a meal pattern requirement, which is based on four food components – milk, vegetables and/or fruits, bread, and meat/meat alternate.  If you are a school district or an organization vending from a school district, you are also allowed to utilize the NSLP meal pattern that you prepare your school meals with.</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304" name="Google Shape;304;gc538cb7411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3201625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538cb7411_0_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538cb741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Here is a snapshot of the meal reimbursement that will be provided during the summer of 2021.  The administrative component of the rate is higher for sponsors of sites located in rural areas and for self-prep sponsors that prepare their own meal.</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How do you obtain reimbursement for SFSP meals?  Sponsors receive reimbursement on a per-meal basis for meals that meet program requirements that are served to eligible participants.  To receive reimbursement, a claim must be submitted each month via the IowaCNP, our online claim system.</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None/>
            </a:pPr>
            <a:r>
              <a:rPr lang="en-US">
                <a:latin typeface="Arial"/>
                <a:ea typeface="Arial"/>
                <a:cs typeface="Arial"/>
                <a:sym typeface="Arial"/>
              </a:rPr>
              <a:t>Your reimbursement level is driven by the participation at your site locations.  With careful planning, you can cover your costs. Reimbursement is determined by the number of eligible meals served multiplied by the combined rates for food service operations and administration.</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314" name="Google Shape;314;gc538cb741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2582202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921eb15d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c921eb15d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U.S. Department of Agriculture (USDA) recently announced the nationwide extension of several Summer Food Service Program (SFSP) waivers that allow all children to continue to receive nutritious meals this summer when schools are out of session and ease the administrative burden to program operators. </a:t>
            </a:r>
            <a:r>
              <a:rPr lang="en-US" sz="1100" b="1">
                <a:latin typeface="Arial"/>
                <a:ea typeface="Arial"/>
                <a:cs typeface="Arial"/>
                <a:sym typeface="Arial"/>
              </a:rPr>
              <a:t>These flexibilities are now effective through Sept. 30, 2021. </a:t>
            </a:r>
            <a:r>
              <a:rPr lang="en-US" sz="1100">
                <a:latin typeface="Arial"/>
                <a:ea typeface="Arial"/>
                <a:cs typeface="Arial"/>
                <a:sym typeface="Arial"/>
              </a:rPr>
              <a:t>While these memos pertain specifically to summer meals, more guidance on the 2021-2022 school year is forthcoming from USDA.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23" name="Google Shape;323;gc921eb15d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2021838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921eb15d8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921eb15d8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921eb15d8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2527530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c538cb7411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c538cb7411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c538cb7411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2948232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2296219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7: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17: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Clr>
                <a:schemeClr val="dk1"/>
              </a:buClr>
              <a:buSzPts val="1200"/>
              <a:buFont typeface="Calibri"/>
              <a:buNone/>
            </a:pPr>
            <a:r>
              <a:rPr lang="en-US"/>
              <a:t>Thank you for your attention and participation today! </a:t>
            </a:r>
            <a:endParaRPr/>
          </a:p>
        </p:txBody>
      </p:sp>
    </p:spTree>
    <p:extLst>
      <p:ext uri="{BB962C8B-B14F-4D97-AF65-F5344CB8AC3E}">
        <p14:creationId xmlns:p14="http://schemas.microsoft.com/office/powerpoint/2010/main" val="979134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409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4: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 name="Google Shape;67;p4:notes"/>
          <p:cNvSpPr txBox="1">
            <a:spLocks noGrp="1"/>
          </p:cNvSpPr>
          <p:nvPr>
            <p:ph type="body" idx="1"/>
          </p:nvPr>
        </p:nvSpPr>
        <p:spPr>
          <a:xfrm>
            <a:off x="458030" y="4349342"/>
            <a:ext cx="6259740" cy="4425646"/>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SzPts val="1100"/>
              <a:buNone/>
            </a:pPr>
            <a:r>
              <a:rPr lang="en-US">
                <a:latin typeface="Arial"/>
                <a:ea typeface="Arial"/>
                <a:cs typeface="Arial"/>
                <a:sym typeface="Arial"/>
              </a:rPr>
              <a:t>The Child Nutrition Programs are authorized by congress and are administered at the Federal level by the Food and Nutrition Service (FNS), an agency of the United States Department of Agriculture (USDA).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SzPts val="1100"/>
              <a:buNone/>
            </a:pPr>
            <a:r>
              <a:rPr lang="en-US">
                <a:latin typeface="Arial"/>
                <a:ea typeface="Arial"/>
                <a:cs typeface="Arial"/>
                <a:sym typeface="Arial"/>
              </a:rPr>
              <a:t>The Iowa Department of Education administers the CNPs in Iowa. </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SzPts val="1100"/>
              <a:buNone/>
            </a:pPr>
            <a:r>
              <a:rPr lang="en-US">
                <a:latin typeface="Arial"/>
                <a:ea typeface="Arial"/>
                <a:cs typeface="Arial"/>
                <a:sym typeface="Arial"/>
              </a:rPr>
              <a:t>The following types of organizations are eligible to operate a CNP.   These organizations are responsible for overseeing Program operations and receive Federal reimbursement to cover the administrative and operating costs of preparing and serving meals to eligible children.</a:t>
            </a:r>
            <a:endParaRPr sz="1000">
              <a:latin typeface="Arial"/>
              <a:ea typeface="Arial"/>
              <a:cs typeface="Arial"/>
              <a:sym typeface="Arial"/>
            </a:endParaRPr>
          </a:p>
        </p:txBody>
      </p:sp>
    </p:spTree>
    <p:extLst>
      <p:ext uri="{BB962C8B-B14F-4D97-AF65-F5344CB8AC3E}">
        <p14:creationId xmlns:p14="http://schemas.microsoft.com/office/powerpoint/2010/main" val="230047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634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 name="Google Shape;83;p6:notes"/>
          <p:cNvSpPr txBox="1">
            <a:spLocks noGrp="1"/>
          </p:cNvSpPr>
          <p:nvPr>
            <p:ph type="body" idx="1"/>
          </p:nvPr>
        </p:nvSpPr>
        <p:spPr>
          <a:xfrm>
            <a:off x="458030" y="4349342"/>
            <a:ext cx="6259740" cy="4425646"/>
          </a:xfrm>
          <a:prstGeom prst="rect">
            <a:avLst/>
          </a:prstGeom>
          <a:noFill/>
          <a:ln>
            <a:noFill/>
          </a:ln>
        </p:spPr>
        <p:txBody>
          <a:bodyPr spcFirstLastPara="1" wrap="square" lIns="91400" tIns="45700" rIns="91400" bIns="45700" anchor="t" anchorCtr="0">
            <a:noAutofit/>
          </a:bodyPr>
          <a:lstStyle/>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CACFP started as part of several programs in 1960’s with the summer feeding program</a:t>
            </a:r>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CCFP (Child Care Food Program) became own program</a:t>
            </a:r>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CACFP in Iowa since mid 1970’s</a:t>
            </a:r>
            <a:endParaRPr/>
          </a:p>
          <a:p>
            <a:pPr marL="0" lvl="0" indent="0" algn="l" rtl="0">
              <a:spcBef>
                <a:spcPts val="0"/>
              </a:spcBef>
              <a:spcAft>
                <a:spcPts val="0"/>
              </a:spcAft>
              <a:buClr>
                <a:schemeClr val="dk1"/>
              </a:buClr>
              <a:buSzPts val="500"/>
              <a:buFont typeface="Calibri"/>
              <a:buNone/>
            </a:pPr>
            <a:endParaRPr sz="500">
              <a:latin typeface="Arial"/>
              <a:ea typeface="Arial"/>
              <a:cs typeface="Arial"/>
              <a:sym typeface="Arial"/>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Bureau of Nutrition and Health services</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Monitoring programs for compliance with CACFP Regulations</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Workshops  requirements and successful participation</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Outreach</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Pass through for CACFP reimbursement to participants</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Also responsible for School Lunch, Bft, Summer Feeding, Special Milk Programs, F/V program &amp; Team Nutrition</a:t>
            </a:r>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Funds from USDA – same as WIC, no state dollars for reimbursement or administrative efforts.</a:t>
            </a:r>
            <a:endParaRPr/>
          </a:p>
          <a:p>
            <a:pPr marL="0" lvl="0" indent="0" algn="l" rtl="0">
              <a:spcBef>
                <a:spcPts val="0"/>
              </a:spcBef>
              <a:spcAft>
                <a:spcPts val="0"/>
              </a:spcAft>
              <a:buClr>
                <a:srgbClr val="0000FF"/>
              </a:buClr>
              <a:buSzPts val="1000"/>
              <a:buFont typeface="Noto Sans Symbols"/>
              <a:buNone/>
            </a:pPr>
            <a:r>
              <a:rPr lang="en-US" sz="1000">
                <a:latin typeface="Arial"/>
                <a:ea typeface="Arial"/>
                <a:cs typeface="Arial"/>
                <a:sym typeface="Arial"/>
              </a:rPr>
              <a:t>Meals must include CACFP required food components using creditable foods in required quantities.  Foods must be prepared in a safe and sanitary manner.</a:t>
            </a:r>
            <a:endParaRPr/>
          </a:p>
          <a:p>
            <a:pPr marL="0" lvl="0" indent="0" algn="l" rtl="0">
              <a:spcBef>
                <a:spcPts val="0"/>
              </a:spcBef>
              <a:spcAft>
                <a:spcPts val="0"/>
              </a:spcAft>
              <a:buClr>
                <a:srgbClr val="0000FF"/>
              </a:buClr>
              <a:buSzPts val="1000"/>
              <a:buFont typeface="Noto Sans Symbols"/>
              <a:buNone/>
            </a:pPr>
            <a:r>
              <a:rPr lang="en-US" sz="1000">
                <a:latin typeface="Arial"/>
                <a:ea typeface="Arial"/>
                <a:cs typeface="Arial"/>
                <a:sym typeface="Arial"/>
              </a:rPr>
              <a:t>Nutrition education to foster good food habits:</a:t>
            </a:r>
            <a:endParaRPr/>
          </a:p>
          <a:p>
            <a:pPr marL="457200" lvl="1" indent="-63500" algn="l" rtl="0">
              <a:spcBef>
                <a:spcPts val="0"/>
              </a:spcBef>
              <a:spcAft>
                <a:spcPts val="0"/>
              </a:spcAft>
              <a:buClr>
                <a:srgbClr val="0000FF"/>
              </a:buClr>
              <a:buSzPts val="1000"/>
              <a:buFont typeface="Arial"/>
              <a:buChar char="o"/>
            </a:pPr>
            <a:r>
              <a:rPr lang="en-US" sz="1000">
                <a:latin typeface="Arial"/>
                <a:ea typeface="Arial"/>
                <a:cs typeface="Arial"/>
                <a:sym typeface="Arial"/>
              </a:rPr>
              <a:t>Introduce new foods, new methods of preparation</a:t>
            </a:r>
            <a:endParaRPr/>
          </a:p>
          <a:p>
            <a:pPr marL="457200" lvl="1" indent="-63500" algn="l" rtl="0">
              <a:spcBef>
                <a:spcPts val="0"/>
              </a:spcBef>
              <a:spcAft>
                <a:spcPts val="0"/>
              </a:spcAft>
              <a:buClr>
                <a:srgbClr val="0000FF"/>
              </a:buClr>
              <a:buSzPts val="1000"/>
              <a:buFont typeface="Arial"/>
              <a:buChar char="o"/>
            </a:pPr>
            <a:r>
              <a:rPr lang="en-US" sz="1000">
                <a:latin typeface="Arial"/>
                <a:ea typeface="Arial"/>
                <a:cs typeface="Arial"/>
                <a:sym typeface="Arial"/>
              </a:rPr>
              <a:t>Include a variety of foods</a:t>
            </a:r>
            <a:endParaRPr/>
          </a:p>
          <a:p>
            <a:pPr marL="457200" lvl="1" indent="-63500" algn="l" rtl="0">
              <a:spcBef>
                <a:spcPts val="0"/>
              </a:spcBef>
              <a:spcAft>
                <a:spcPts val="0"/>
              </a:spcAft>
              <a:buClr>
                <a:srgbClr val="0000FF"/>
              </a:buClr>
              <a:buSzPts val="1000"/>
              <a:buFont typeface="Arial"/>
              <a:buChar char="o"/>
            </a:pPr>
            <a:r>
              <a:rPr lang="en-US" sz="1000">
                <a:latin typeface="Arial"/>
                <a:ea typeface="Arial"/>
                <a:cs typeface="Arial"/>
                <a:sym typeface="Arial"/>
              </a:rPr>
              <a:t>Include fresh fruits and vegetables (2 or more times a week)</a:t>
            </a:r>
            <a:endParaRPr/>
          </a:p>
          <a:p>
            <a:pPr marL="457200" lvl="1" indent="-63500" algn="l" rtl="0">
              <a:spcBef>
                <a:spcPts val="0"/>
              </a:spcBef>
              <a:spcAft>
                <a:spcPts val="0"/>
              </a:spcAft>
              <a:buClr>
                <a:srgbClr val="0000FF"/>
              </a:buClr>
              <a:buSzPts val="1000"/>
              <a:buFont typeface="Arial"/>
              <a:buChar char="o"/>
            </a:pPr>
            <a:r>
              <a:rPr lang="en-US" sz="1000">
                <a:latin typeface="Arial"/>
                <a:ea typeface="Arial"/>
                <a:cs typeface="Arial"/>
                <a:sym typeface="Arial"/>
              </a:rPr>
              <a:t>Include good food sources of Vitamins A and C, and Iron</a:t>
            </a:r>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Physical activities and healthy foods – aim for a lifetime of good choices.</a:t>
            </a:r>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Encourage use of breast milk for infant feeding</a:t>
            </a:r>
            <a:endParaRPr/>
          </a:p>
          <a:p>
            <a:pPr marL="0" lvl="0" indent="-63500" algn="l" rtl="0">
              <a:spcBef>
                <a:spcPts val="0"/>
              </a:spcBef>
              <a:spcAft>
                <a:spcPts val="0"/>
              </a:spcAft>
              <a:buClr>
                <a:schemeClr val="dk1"/>
              </a:buClr>
              <a:buSzPts val="1000"/>
              <a:buFont typeface="Calibri"/>
              <a:buChar char="•"/>
            </a:pPr>
            <a:r>
              <a:rPr lang="en-US" sz="1000"/>
              <a:t>Accuracy of records</a:t>
            </a:r>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Integrity</a:t>
            </a:r>
            <a:endParaRPr/>
          </a:p>
          <a:p>
            <a:pPr marL="0" lvl="0" indent="-63500" algn="l" rtl="0">
              <a:spcBef>
                <a:spcPts val="0"/>
              </a:spcBef>
              <a:spcAft>
                <a:spcPts val="0"/>
              </a:spcAft>
              <a:buClr>
                <a:schemeClr val="dk1"/>
              </a:buClr>
              <a:buSzPts val="1000"/>
              <a:buFont typeface="Arial"/>
              <a:buChar char="•"/>
            </a:pPr>
            <a:r>
              <a:rPr lang="en-US" sz="1000">
                <a:latin typeface="Arial"/>
                <a:ea typeface="Arial"/>
                <a:cs typeface="Arial"/>
                <a:sym typeface="Arial"/>
              </a:rPr>
              <a:t>Viable, capable &amp; accountable with regard to CACFP operation.</a:t>
            </a:r>
            <a:endParaRPr/>
          </a:p>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356801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7: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 name="Google Shape;91;p7:notes"/>
          <p:cNvSpPr txBox="1">
            <a:spLocks noGrp="1"/>
          </p:cNvSpPr>
          <p:nvPr>
            <p:ph type="body" idx="1"/>
          </p:nvPr>
        </p:nvSpPr>
        <p:spPr>
          <a:xfrm>
            <a:off x="917651" y="4425646"/>
            <a:ext cx="5124208" cy="4198323"/>
          </a:xfrm>
          <a:prstGeom prst="rect">
            <a:avLst/>
          </a:prstGeom>
          <a:noFill/>
          <a:ln>
            <a:noFill/>
          </a:ln>
        </p:spPr>
        <p:txBody>
          <a:bodyPr spcFirstLastPara="1" wrap="square" lIns="91400" tIns="45700" rIns="91400" bIns="45700"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Two age groupings:</a:t>
            </a:r>
            <a:endParaRPr/>
          </a:p>
          <a:p>
            <a:pPr marL="457200" lvl="1" indent="-76200" algn="l" rtl="0">
              <a:spcBef>
                <a:spcPts val="0"/>
              </a:spcBef>
              <a:spcAft>
                <a:spcPts val="0"/>
              </a:spcAft>
              <a:buClr>
                <a:schemeClr val="dk1"/>
              </a:buClr>
              <a:buSzPts val="1200"/>
              <a:buFont typeface="Arial"/>
              <a:buChar char="•"/>
            </a:pPr>
            <a:r>
              <a:rPr lang="en-US">
                <a:latin typeface="Arial"/>
                <a:ea typeface="Arial"/>
                <a:cs typeface="Arial"/>
                <a:sym typeface="Arial"/>
              </a:rPr>
              <a:t>Elderly, mentally, neurologically disabled (not discussed today)</a:t>
            </a:r>
            <a:endParaRPr/>
          </a:p>
          <a:p>
            <a:pPr marL="457200" lvl="1" indent="-76200" algn="l" rtl="0">
              <a:spcBef>
                <a:spcPts val="0"/>
              </a:spcBef>
              <a:spcAft>
                <a:spcPts val="0"/>
              </a:spcAft>
              <a:buClr>
                <a:schemeClr val="dk1"/>
              </a:buClr>
              <a:buSzPts val="1200"/>
              <a:buFont typeface="Arial"/>
              <a:buChar char="•"/>
            </a:pPr>
            <a:r>
              <a:rPr lang="en-US">
                <a:latin typeface="Arial"/>
                <a:ea typeface="Arial"/>
                <a:cs typeface="Arial"/>
                <a:sym typeface="Arial"/>
              </a:rPr>
              <a:t>Children</a:t>
            </a:r>
            <a:endParaRPr/>
          </a:p>
          <a:p>
            <a:pPr marL="914400" lvl="2" indent="-76200" algn="l" rtl="0">
              <a:spcBef>
                <a:spcPts val="0"/>
              </a:spcBef>
              <a:spcAft>
                <a:spcPts val="0"/>
              </a:spcAft>
              <a:buClr>
                <a:schemeClr val="dk1"/>
              </a:buClr>
              <a:buSzPts val="1200"/>
              <a:buFont typeface="Arial"/>
              <a:buChar char="•"/>
            </a:pPr>
            <a:r>
              <a:rPr lang="en-US">
                <a:latin typeface="Arial"/>
                <a:ea typeface="Arial"/>
                <a:cs typeface="Arial"/>
                <a:sym typeface="Arial"/>
              </a:rPr>
              <a:t>Infants until they reach their first birthday.</a:t>
            </a:r>
            <a:endParaRPr/>
          </a:p>
          <a:p>
            <a:pPr marL="914400" lvl="2" indent="-76200" algn="l" rtl="0">
              <a:spcBef>
                <a:spcPts val="0"/>
              </a:spcBef>
              <a:spcAft>
                <a:spcPts val="0"/>
              </a:spcAft>
              <a:buClr>
                <a:schemeClr val="dk1"/>
              </a:buClr>
              <a:buSzPts val="1200"/>
              <a:buFont typeface="Arial"/>
              <a:buChar char="•"/>
            </a:pPr>
            <a:r>
              <a:rPr lang="en-US">
                <a:latin typeface="Arial"/>
                <a:ea typeface="Arial"/>
                <a:cs typeface="Arial"/>
                <a:sym typeface="Arial"/>
              </a:rPr>
              <a:t>Transition to older child meal pattern (13 months).</a:t>
            </a:r>
            <a:endParaRPr/>
          </a:p>
          <a:p>
            <a:pPr marL="914400" lvl="2" indent="-76200" algn="l" rtl="0">
              <a:spcBef>
                <a:spcPts val="0"/>
              </a:spcBef>
              <a:spcAft>
                <a:spcPts val="0"/>
              </a:spcAft>
              <a:buClr>
                <a:schemeClr val="dk1"/>
              </a:buClr>
              <a:buSzPts val="1200"/>
              <a:buFont typeface="Arial"/>
              <a:buChar char="•"/>
            </a:pPr>
            <a:r>
              <a:rPr lang="en-US">
                <a:latin typeface="Arial"/>
                <a:ea typeface="Arial"/>
                <a:cs typeface="Arial"/>
                <a:sym typeface="Arial"/>
              </a:rPr>
              <a:t>1-12 years</a:t>
            </a:r>
            <a:endParaRPr/>
          </a:p>
          <a:p>
            <a:pPr marL="914400" lvl="2" indent="-76200" algn="l" rtl="0">
              <a:spcBef>
                <a:spcPts val="0"/>
              </a:spcBef>
              <a:spcAft>
                <a:spcPts val="0"/>
              </a:spcAft>
              <a:buClr>
                <a:schemeClr val="dk1"/>
              </a:buClr>
              <a:buSzPts val="1200"/>
              <a:buFont typeface="Arial"/>
              <a:buChar char="•"/>
            </a:pPr>
            <a:r>
              <a:rPr lang="en-US">
                <a:latin typeface="Arial"/>
                <a:ea typeface="Arial"/>
                <a:cs typeface="Arial"/>
                <a:sym typeface="Arial"/>
              </a:rPr>
              <a:t>Mentally or physically disabled (no age limit ) if enrolled in child care setting.</a:t>
            </a:r>
            <a:endParaRPr/>
          </a:p>
          <a:p>
            <a:pPr marL="914400" lvl="2" indent="-76200" algn="l" rtl="0">
              <a:spcBef>
                <a:spcPts val="0"/>
              </a:spcBef>
              <a:spcAft>
                <a:spcPts val="0"/>
              </a:spcAft>
              <a:buClr>
                <a:schemeClr val="dk1"/>
              </a:buClr>
              <a:buSzPts val="1200"/>
              <a:buFont typeface="Arial"/>
              <a:buChar char="•"/>
            </a:pPr>
            <a:r>
              <a:rPr lang="en-US">
                <a:latin typeface="Arial"/>
                <a:ea typeface="Arial"/>
                <a:cs typeface="Arial"/>
                <a:sym typeface="Arial"/>
              </a:rPr>
              <a:t>Teenagers until they reach their 19 birthday and still in school (at risk programs) (homeless programs).</a:t>
            </a:r>
            <a:endParaRPr/>
          </a:p>
          <a:p>
            <a:pPr marL="914400" lvl="2" indent="0" algn="l" rtl="0">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WIC and CACFP may be serving the same children.</a:t>
            </a:r>
            <a:endParaRPr/>
          </a:p>
        </p:txBody>
      </p:sp>
    </p:spTree>
    <p:extLst>
      <p:ext uri="{BB962C8B-B14F-4D97-AF65-F5344CB8AC3E}">
        <p14:creationId xmlns:p14="http://schemas.microsoft.com/office/powerpoint/2010/main" val="663154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 name="Google Shape;98;p8:notes"/>
          <p:cNvSpPr txBox="1">
            <a:spLocks noGrp="1"/>
          </p:cNvSpPr>
          <p:nvPr>
            <p:ph type="body" idx="1"/>
          </p:nvPr>
        </p:nvSpPr>
        <p:spPr>
          <a:xfrm>
            <a:off x="917651" y="4425646"/>
            <a:ext cx="5124208" cy="4198323"/>
          </a:xfrm>
          <a:prstGeom prst="rect">
            <a:avLst/>
          </a:prstGeom>
          <a:noFill/>
          <a:ln>
            <a:noFill/>
          </a:ln>
        </p:spPr>
        <p:txBody>
          <a:bodyPr spcFirstLastPara="1" wrap="square" lIns="91400" tIns="45700" rIns="91400" bIns="45700" anchor="t" anchorCtr="0">
            <a:noAutofit/>
          </a:bodyPr>
          <a:lstStyle/>
          <a:p>
            <a:pPr marL="0" lvl="0" indent="-76200" algn="l" rtl="0">
              <a:spcBef>
                <a:spcPts val="0"/>
              </a:spcBef>
              <a:spcAft>
                <a:spcPts val="0"/>
              </a:spcAft>
              <a:buClr>
                <a:schemeClr val="dk1"/>
              </a:buClr>
              <a:buSzPts val="1200"/>
              <a:buFont typeface="Arial"/>
              <a:buChar char="•"/>
            </a:pPr>
            <a:endParaRPr/>
          </a:p>
        </p:txBody>
      </p:sp>
    </p:spTree>
    <p:extLst>
      <p:ext uri="{BB962C8B-B14F-4D97-AF65-F5344CB8AC3E}">
        <p14:creationId xmlns:p14="http://schemas.microsoft.com/office/powerpoint/2010/main" val="84664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9:notes"/>
          <p:cNvSpPr>
            <a:spLocks noGrp="1" noRot="1" noChangeAspect="1"/>
          </p:cNvSpPr>
          <p:nvPr>
            <p:ph type="sldImg" idx="2"/>
          </p:nvPr>
        </p:nvSpPr>
        <p:spPr>
          <a:xfrm>
            <a:off x="1139825" y="687388"/>
            <a:ext cx="4681538"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 name="Google Shape;105;p9:notes"/>
          <p:cNvSpPr txBox="1">
            <a:spLocks noGrp="1"/>
          </p:cNvSpPr>
          <p:nvPr>
            <p:ph type="body" idx="1"/>
          </p:nvPr>
        </p:nvSpPr>
        <p:spPr>
          <a:xfrm>
            <a:off x="917651" y="4425646"/>
            <a:ext cx="5124208" cy="4198323"/>
          </a:xfrm>
          <a:prstGeom prst="rect">
            <a:avLst/>
          </a:prstGeom>
          <a:noFill/>
          <a:ln>
            <a:noFill/>
          </a:ln>
        </p:spPr>
        <p:txBody>
          <a:bodyPr spcFirstLastPara="1" wrap="square" lIns="91400" tIns="45700" rIns="91400" bIns="45700" anchor="t" anchorCtr="0">
            <a:noAutofit/>
          </a:bodyPr>
          <a:lstStyle/>
          <a:p>
            <a:pPr marL="457200" lvl="1" indent="0" algn="l" rtl="0">
              <a:spcBef>
                <a:spcPts val="0"/>
              </a:spcBef>
              <a:spcAft>
                <a:spcPts val="0"/>
              </a:spcAft>
              <a:buNone/>
            </a:pPr>
            <a:endParaRPr sz="1000">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Child care organization must be non-residential.</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Types of child care organizations: Independent (1 ctr) or Sponsor (&gt;1 ctr)</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Public institutions such as public schools, community colleges</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All nonprofits under 501(C)(3)rules of IRS </a:t>
            </a:r>
            <a:endParaRPr/>
          </a:p>
          <a:p>
            <a:pPr marL="457200" lvl="1" indent="-63500" algn="l" rtl="0">
              <a:spcBef>
                <a:spcPts val="0"/>
              </a:spcBef>
              <a:spcAft>
                <a:spcPts val="0"/>
              </a:spcAft>
              <a:buClr>
                <a:schemeClr val="dk1"/>
              </a:buClr>
              <a:buSzPts val="1000"/>
              <a:buFont typeface="Arial"/>
              <a:buChar char="•"/>
            </a:pPr>
            <a:r>
              <a:rPr lang="en-US" sz="1000">
                <a:latin typeface="Arial"/>
                <a:ea typeface="Arial"/>
                <a:cs typeface="Arial"/>
                <a:sym typeface="Arial"/>
              </a:rPr>
              <a:t>Proprietary centers: privately owned center that has 25% or more free or reduced-price eligible based on enrollment or license capacity (determined each month by center).</a:t>
            </a:r>
            <a:endParaRPr/>
          </a:p>
        </p:txBody>
      </p:sp>
    </p:spTree>
    <p:extLst>
      <p:ext uri="{BB962C8B-B14F-4D97-AF65-F5344CB8AC3E}">
        <p14:creationId xmlns:p14="http://schemas.microsoft.com/office/powerpoint/2010/main" val="890303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0"/>
          <p:cNvSpPr txBox="1">
            <a:spLocks noGrp="1"/>
          </p:cNvSpPr>
          <p:nvPr>
            <p:ph type="ctrTitle"/>
          </p:nvPr>
        </p:nvSpPr>
        <p:spPr>
          <a:xfrm>
            <a:off x="2832100" y="4730749"/>
            <a:ext cx="5829300" cy="17192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500"/>
              <a:buFont typeface="Arial"/>
              <a:buNone/>
              <a:defRPr sz="45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6"/>
        <p:cNvGrpSpPr/>
        <p:nvPr/>
      </p:nvGrpSpPr>
      <p:grpSpPr>
        <a:xfrm>
          <a:off x="0" y="0"/>
          <a:ext cx="0" cy="0"/>
          <a:chOff x="0" y="0"/>
          <a:chExt cx="0" cy="0"/>
        </a:xfrm>
      </p:grpSpPr>
      <p:sp>
        <p:nvSpPr>
          <p:cNvPr id="17" name="Google Shape;17;p21"/>
          <p:cNvSpPr/>
          <p:nvPr/>
        </p:nvSpPr>
        <p:spPr>
          <a:xfrm>
            <a:off x="0" y="0"/>
            <a:ext cx="9144000" cy="1427200"/>
          </a:xfrm>
          <a:prstGeom prst="rect">
            <a:avLst/>
          </a:prstGeom>
          <a:solidFill>
            <a:srgbClr val="002A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21"/>
          <p:cNvSpPr/>
          <p:nvPr/>
        </p:nvSpPr>
        <p:spPr>
          <a:xfrm>
            <a:off x="0" y="1404496"/>
            <a:ext cx="9144000" cy="45600"/>
          </a:xfrm>
          <a:prstGeom prst="rect">
            <a:avLst/>
          </a:prstGeom>
          <a:solidFill>
            <a:srgbClr val="FDE2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21"/>
          <p:cNvSpPr txBox="1">
            <a:spLocks noGrp="1"/>
          </p:cNvSpPr>
          <p:nvPr>
            <p:ph type="title"/>
          </p:nvPr>
        </p:nvSpPr>
        <p:spPr>
          <a:xfrm>
            <a:off x="628650" y="118767"/>
            <a:ext cx="7886700" cy="1262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2F2F2"/>
              </a:buClr>
              <a:buSzPts val="3600"/>
              <a:buFont typeface="Arial"/>
              <a:buNone/>
              <a:defRPr sz="36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709853"/>
            <a:ext cx="7886700" cy="44672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228600" algn="l">
              <a:lnSpc>
                <a:spcPct val="90000"/>
              </a:lnSpc>
              <a:spcBef>
                <a:spcPts val="500"/>
              </a:spcBef>
              <a:spcAft>
                <a:spcPts val="0"/>
              </a:spcAft>
              <a:buClr>
                <a:schemeClr val="dk1"/>
              </a:buClr>
              <a:buSzPts val="2000"/>
              <a:buNone/>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1285460" y="0"/>
            <a:ext cx="722988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1285460" y="1778001"/>
            <a:ext cx="7229889" cy="452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24"/>
        <p:cNvGrpSpPr/>
        <p:nvPr/>
      </p:nvGrpSpPr>
      <p:grpSpPr>
        <a:xfrm>
          <a:off x="0" y="0"/>
          <a:ext cx="0" cy="0"/>
          <a:chOff x="0" y="0"/>
          <a:chExt cx="0" cy="0"/>
        </a:xfrm>
      </p:grpSpPr>
      <p:sp>
        <p:nvSpPr>
          <p:cNvPr id="25" name="Google Shape;25;p23"/>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2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2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1285460" y="0"/>
            <a:ext cx="722988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1285460" y="1778001"/>
            <a:ext cx="7229889" cy="452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1166812" y="0"/>
            <a:ext cx="722988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5"/>
          <p:cNvSpPr txBox="1">
            <a:spLocks noGrp="1"/>
          </p:cNvSpPr>
          <p:nvPr>
            <p:ph type="body" idx="1"/>
          </p:nvPr>
        </p:nvSpPr>
        <p:spPr>
          <a:xfrm>
            <a:off x="1166812" y="1927225"/>
            <a:ext cx="290036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25"/>
          <p:cNvSpPr txBox="1">
            <a:spLocks noGrp="1"/>
          </p:cNvSpPr>
          <p:nvPr>
            <p:ph type="body" idx="2"/>
          </p:nvPr>
        </p:nvSpPr>
        <p:spPr>
          <a:xfrm>
            <a:off x="4181475" y="1927225"/>
            <a:ext cx="290036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791076" y="0"/>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6"/>
          <p:cNvSpPr txBox="1">
            <a:spLocks noGrp="1"/>
          </p:cNvSpPr>
          <p:nvPr>
            <p:ph type="body" idx="1"/>
          </p:nvPr>
        </p:nvSpPr>
        <p:spPr>
          <a:xfrm>
            <a:off x="791077" y="182721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26"/>
          <p:cNvSpPr txBox="1">
            <a:spLocks noGrp="1"/>
          </p:cNvSpPr>
          <p:nvPr>
            <p:ph type="body" idx="2"/>
          </p:nvPr>
        </p:nvSpPr>
        <p:spPr>
          <a:xfrm>
            <a:off x="791077" y="265112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26"/>
          <p:cNvSpPr txBox="1">
            <a:spLocks noGrp="1"/>
          </p:cNvSpPr>
          <p:nvPr>
            <p:ph type="body" idx="3"/>
          </p:nvPr>
        </p:nvSpPr>
        <p:spPr>
          <a:xfrm>
            <a:off x="4790385" y="182721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26"/>
          <p:cNvSpPr txBox="1">
            <a:spLocks noGrp="1"/>
          </p:cNvSpPr>
          <p:nvPr>
            <p:ph type="body" idx="4"/>
          </p:nvPr>
        </p:nvSpPr>
        <p:spPr>
          <a:xfrm>
            <a:off x="4790385" y="265112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1310860" y="0"/>
            <a:ext cx="722988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1285460" y="0"/>
            <a:ext cx="7229889"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1285460" y="1778001"/>
            <a:ext cx="7229889" cy="45212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19"/>
          <p:cNvSpPr/>
          <p:nvPr/>
        </p:nvSpPr>
        <p:spPr>
          <a:xfrm>
            <a:off x="0" y="6503432"/>
            <a:ext cx="9144000" cy="361950"/>
          </a:xfrm>
          <a:prstGeom prst="rect">
            <a:avLst/>
          </a:prstGeom>
          <a:solidFill>
            <a:srgbClr val="ACACAC">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3;p19"/>
          <p:cNvSpPr txBox="1"/>
          <p:nvPr/>
        </p:nvSpPr>
        <p:spPr>
          <a:xfrm>
            <a:off x="3724275" y="6496050"/>
            <a:ext cx="5429250"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i="0" u="none" strike="noStrike" cap="none">
                <a:solidFill>
                  <a:schemeClr val="lt1"/>
                </a:solidFill>
                <a:latin typeface="Arial"/>
                <a:ea typeface="Arial"/>
                <a:cs typeface="Arial"/>
                <a:sym typeface="Arial"/>
              </a:rPr>
              <a:t>IOWA DEPARTMENT OF EDUCATION</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hyperlink" Target="mailto:cheryl.tolley@iowa.gov"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educateiowa.gov/pk-12/nutrition-programs/child-and-adult-care-food-progra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mailto:cheryl.tolley@iowa.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mailto:patti.harding@iowa.gov"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hyperlink" Target="https://www.fns.usda.gov/cn/covid-19-child-nutrition-response-73" TargetMode="External"/><Relationship Id="rId7" Type="http://schemas.openxmlformats.org/officeDocument/2006/relationships/hyperlink" Target="https://www.fns.usda.gov/cn/covid-19-child-nutrition-response-78"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www.fns.usda.gov/cn/covid-19-child-nutrition-response-76" TargetMode="External"/><Relationship Id="rId5" Type="http://schemas.openxmlformats.org/officeDocument/2006/relationships/hyperlink" Target="https://www.fns.usda.gov/cn/covid-19-child-nutrition-response-75" TargetMode="External"/><Relationship Id="rId4" Type="http://schemas.openxmlformats.org/officeDocument/2006/relationships/hyperlink" Target="https://www.fns.usda.gov/cn/covid-19-child-nutrition-response-7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ns.usda.gov/cn/covid-19-child-nutrition-response-77"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www.fns.usda.gov/cn/covid-19-child-nutrition-response-81" TargetMode="External"/><Relationship Id="rId4" Type="http://schemas.openxmlformats.org/officeDocument/2006/relationships/hyperlink" Target="https://www.fns.usda.gov/cn/covid-19-child-nutrition-response-7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stephanie.dross@iowa.gov"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hyperlink" Target="https://educateiowa.gov/pk-12/nutrition-programs/"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hyperlink" Target="mailto:robin.holz@iowa.gov"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hyperlink" Target="mailto:stephanie.dross@iowa.gov" TargetMode="External"/><Relationship Id="rId4" Type="http://schemas.openxmlformats.org/officeDocument/2006/relationships/hyperlink" Target="mailto:deb.linderblood@iow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ctrTitle"/>
          </p:nvPr>
        </p:nvSpPr>
        <p:spPr>
          <a:xfrm>
            <a:off x="2102550" y="4719105"/>
            <a:ext cx="6120900" cy="170684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457A"/>
              </a:buClr>
              <a:buSzPct val="100000"/>
              <a:buFont typeface="Arial"/>
              <a:buNone/>
            </a:pPr>
            <a:r>
              <a:rPr lang="en-US" sz="5600">
                <a:solidFill>
                  <a:srgbClr val="00457A"/>
                </a:solidFill>
              </a:rPr>
              <a:t>USDA Afterschool &amp; Summer Meal Programs </a:t>
            </a:r>
            <a:br>
              <a:rPr lang="en-US" sz="5600">
                <a:solidFill>
                  <a:srgbClr val="00457A"/>
                </a:solidFill>
              </a:rPr>
            </a:br>
            <a:r>
              <a:rPr lang="en-US" sz="2700">
                <a:solidFill>
                  <a:schemeClr val="lt1"/>
                </a:solidFill>
              </a:rPr>
              <a:t>Bureau of Nutrition and Health Services</a:t>
            </a:r>
            <a:endParaRPr sz="2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721896" y="0"/>
            <a:ext cx="77934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300"/>
              <a:buFont typeface="Open Sans ExtraBold"/>
              <a:buNone/>
            </a:pPr>
            <a:r>
              <a:rPr lang="en-US"/>
              <a:t>CACFP At-Risk Afterschool Meals Program</a:t>
            </a:r>
            <a:endParaRPr/>
          </a:p>
        </p:txBody>
      </p:sp>
      <p:sp>
        <p:nvSpPr>
          <p:cNvPr id="116" name="Google Shape;116;p10"/>
          <p:cNvSpPr txBox="1">
            <a:spLocks noGrp="1"/>
          </p:cNvSpPr>
          <p:nvPr>
            <p:ph type="body" idx="1"/>
          </p:nvPr>
        </p:nvSpPr>
        <p:spPr>
          <a:xfrm>
            <a:off x="446672" y="1785486"/>
            <a:ext cx="5809749" cy="4278430"/>
          </a:xfrm>
          <a:prstGeom prst="rect">
            <a:avLst/>
          </a:prstGeom>
          <a:noFill/>
          <a:ln>
            <a:noFill/>
          </a:ln>
        </p:spPr>
        <p:txBody>
          <a:bodyPr spcFirstLastPara="1" wrap="square" lIns="91425" tIns="45700" rIns="91425" bIns="45700" anchor="t" anchorCtr="0">
            <a:normAutofit fontScale="47500" lnSpcReduction="20000"/>
          </a:bodyPr>
          <a:lstStyle/>
          <a:p>
            <a:pPr marL="857250" lvl="2" indent="-154304" algn="l" rtl="0">
              <a:lnSpc>
                <a:spcPct val="120000"/>
              </a:lnSpc>
              <a:spcBef>
                <a:spcPts val="0"/>
              </a:spcBef>
              <a:spcAft>
                <a:spcPts val="0"/>
              </a:spcAft>
              <a:buClr>
                <a:schemeClr val="dk1"/>
              </a:buClr>
              <a:buSzPct val="100000"/>
              <a:buChar char="✔"/>
            </a:pPr>
            <a:r>
              <a:rPr lang="en-US" sz="3600"/>
              <a:t>Serves children when school is not in session during the school year only (unless school operates year round)</a:t>
            </a:r>
            <a:endParaRPr/>
          </a:p>
          <a:p>
            <a:pPr marL="857250" lvl="2" indent="-154304" algn="l" rtl="0">
              <a:lnSpc>
                <a:spcPct val="120000"/>
              </a:lnSpc>
              <a:spcBef>
                <a:spcPts val="600"/>
              </a:spcBef>
              <a:spcAft>
                <a:spcPts val="0"/>
              </a:spcAft>
              <a:buClr>
                <a:schemeClr val="dk1"/>
              </a:buClr>
              <a:buSzPct val="100000"/>
              <a:buChar char="✔"/>
            </a:pPr>
            <a:r>
              <a:rPr lang="en-US" sz="3600"/>
              <a:t>May serve children on weekends, holidays and school vacation days</a:t>
            </a:r>
            <a:endParaRPr/>
          </a:p>
          <a:p>
            <a:pPr marL="857250" lvl="2" indent="-154304" algn="l" rtl="0">
              <a:lnSpc>
                <a:spcPct val="120000"/>
              </a:lnSpc>
              <a:spcBef>
                <a:spcPts val="600"/>
              </a:spcBef>
              <a:spcAft>
                <a:spcPts val="0"/>
              </a:spcAft>
              <a:buClr>
                <a:schemeClr val="dk1"/>
              </a:buClr>
              <a:buSzPct val="100000"/>
              <a:buChar char="✔"/>
            </a:pPr>
            <a:r>
              <a:rPr lang="en-US" sz="3600"/>
              <a:t>Must offer enrichment programming</a:t>
            </a:r>
            <a:endParaRPr/>
          </a:p>
          <a:p>
            <a:pPr marL="857250" lvl="2" indent="-154304" algn="l" rtl="0">
              <a:lnSpc>
                <a:spcPct val="120000"/>
              </a:lnSpc>
              <a:spcBef>
                <a:spcPts val="600"/>
              </a:spcBef>
              <a:spcAft>
                <a:spcPts val="0"/>
              </a:spcAft>
              <a:buClr>
                <a:schemeClr val="dk1"/>
              </a:buClr>
              <a:buSzPct val="100000"/>
              <a:buChar char="✔"/>
            </a:pPr>
            <a:r>
              <a:rPr lang="en-US" sz="3600"/>
              <a:t>May or may not be licensed </a:t>
            </a:r>
            <a:endParaRPr/>
          </a:p>
          <a:p>
            <a:pPr marL="857250" lvl="2" indent="-154304" algn="l" rtl="0">
              <a:lnSpc>
                <a:spcPct val="120000"/>
              </a:lnSpc>
              <a:spcBef>
                <a:spcPts val="600"/>
              </a:spcBef>
              <a:spcAft>
                <a:spcPts val="0"/>
              </a:spcAft>
              <a:buClr>
                <a:schemeClr val="dk1"/>
              </a:buClr>
              <a:buSzPct val="100000"/>
              <a:buChar char="✔"/>
            </a:pPr>
            <a:r>
              <a:rPr lang="en-US" sz="3600"/>
              <a:t>Up to one meal and one snack may be served per child per day</a:t>
            </a:r>
            <a:endParaRPr sz="3600"/>
          </a:p>
          <a:p>
            <a:pPr marL="857250" lvl="2" indent="-154304" algn="l" rtl="0">
              <a:lnSpc>
                <a:spcPct val="120000"/>
              </a:lnSpc>
              <a:spcBef>
                <a:spcPts val="600"/>
              </a:spcBef>
              <a:spcAft>
                <a:spcPts val="0"/>
              </a:spcAft>
              <a:buClr>
                <a:schemeClr val="dk1"/>
              </a:buClr>
              <a:buSzPct val="100000"/>
              <a:buChar char="✔"/>
            </a:pPr>
            <a:r>
              <a:rPr lang="en-US" sz="3600"/>
              <a:t>Meals and snacks must be served afterschool unless it’s a non-school day</a:t>
            </a:r>
            <a:endParaRPr sz="3600"/>
          </a:p>
          <a:p>
            <a:pPr marL="857250" lvl="2" indent="-165734" algn="l" rtl="0">
              <a:lnSpc>
                <a:spcPct val="120000"/>
              </a:lnSpc>
              <a:spcBef>
                <a:spcPts val="600"/>
              </a:spcBef>
              <a:spcAft>
                <a:spcPts val="0"/>
              </a:spcAft>
              <a:buSzPct val="100000"/>
              <a:buChar char="✔"/>
            </a:pPr>
            <a:r>
              <a:rPr lang="en-US" sz="3600"/>
              <a:t>Must follow CACFP Meal pattern*</a:t>
            </a:r>
            <a:endParaRPr sz="3600"/>
          </a:p>
          <a:p>
            <a:pPr marL="857250" lvl="0" indent="0" algn="l" rtl="0">
              <a:lnSpc>
                <a:spcPct val="120000"/>
              </a:lnSpc>
              <a:spcBef>
                <a:spcPts val="600"/>
              </a:spcBef>
              <a:spcAft>
                <a:spcPts val="0"/>
              </a:spcAft>
              <a:buNone/>
            </a:pPr>
            <a:endParaRPr sz="3600"/>
          </a:p>
          <a:p>
            <a:pPr marL="0" lvl="0" indent="0" algn="ctr" rtl="0">
              <a:spcBef>
                <a:spcPts val="750"/>
              </a:spcBef>
              <a:spcAft>
                <a:spcPts val="0"/>
              </a:spcAft>
              <a:buNone/>
            </a:pPr>
            <a:r>
              <a:rPr lang="en-US" sz="2836"/>
              <a:t>*School meal pattern allowed if meals are provided by a school</a:t>
            </a:r>
            <a:endParaRPr sz="2652"/>
          </a:p>
        </p:txBody>
      </p:sp>
      <p:pic>
        <p:nvPicPr>
          <p:cNvPr id="117" name="Google Shape;117;p10"/>
          <p:cNvPicPr preferRelativeResize="0"/>
          <p:nvPr/>
        </p:nvPicPr>
        <p:blipFill rotWithShape="1">
          <a:blip r:embed="rId3">
            <a:alphaModFix/>
          </a:blip>
          <a:srcRect b="4871"/>
          <a:stretch/>
        </p:blipFill>
        <p:spPr>
          <a:xfrm>
            <a:off x="6310790" y="2189748"/>
            <a:ext cx="2204560" cy="2208997"/>
          </a:xfrm>
          <a:prstGeom prst="rect">
            <a:avLst/>
          </a:prstGeom>
          <a:noFill/>
          <a:ln>
            <a:noFill/>
          </a:ln>
        </p:spPr>
      </p:pic>
      <p:pic>
        <p:nvPicPr>
          <p:cNvPr id="118" name="Google Shape;118;p10" descr="https://lh4.googleusercontent.com/gWRsf2hm9Xuq-Af4g3dgYMuGOY743wsTqBS5iSkjA8HrSqr_bM5SGaSwXMULu7VM34Ls7HYA_YYmegUfwcneWY180zddlUw6MpTz3vN_itn1Rd-lAGHhNHlZ9zXPeTLf97de-mN13Qc"/>
          <p:cNvPicPr preferRelativeResize="0"/>
          <p:nvPr/>
        </p:nvPicPr>
        <p:blipFill rotWithShape="1">
          <a:blip r:embed="rId4">
            <a:alphaModFix/>
          </a:blip>
          <a:srcRect/>
          <a:stretch/>
        </p:blipFill>
        <p:spPr>
          <a:xfrm>
            <a:off x="7216101" y="5139559"/>
            <a:ext cx="1572049" cy="10326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1"/>
          <p:cNvSpPr txBox="1">
            <a:spLocks noGrp="1"/>
          </p:cNvSpPr>
          <p:nvPr>
            <p:ph type="title"/>
          </p:nvPr>
        </p:nvSpPr>
        <p:spPr>
          <a:xfrm>
            <a:off x="721896" y="0"/>
            <a:ext cx="77934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300"/>
              <a:buFont typeface="Open Sans ExtraBold"/>
              <a:buNone/>
            </a:pPr>
            <a:r>
              <a:rPr lang="en-US"/>
              <a:t>CACFP At-Risk Afterschool Meals Program</a:t>
            </a:r>
            <a:endParaRPr/>
          </a:p>
        </p:txBody>
      </p:sp>
      <p:sp>
        <p:nvSpPr>
          <p:cNvPr id="124" name="Google Shape;124;p11"/>
          <p:cNvSpPr txBox="1">
            <a:spLocks noGrp="1"/>
          </p:cNvSpPr>
          <p:nvPr>
            <p:ph type="body" idx="1"/>
          </p:nvPr>
        </p:nvSpPr>
        <p:spPr>
          <a:xfrm>
            <a:off x="168443" y="1876607"/>
            <a:ext cx="6097500" cy="4446900"/>
          </a:xfrm>
          <a:prstGeom prst="rect">
            <a:avLst/>
          </a:prstGeom>
          <a:noFill/>
          <a:ln>
            <a:noFill/>
          </a:ln>
        </p:spPr>
        <p:txBody>
          <a:bodyPr spcFirstLastPara="1" wrap="square" lIns="91425" tIns="45700" rIns="91425" bIns="45700" anchor="t" anchorCtr="0">
            <a:normAutofit fontScale="55000"/>
          </a:bodyPr>
          <a:lstStyle/>
          <a:p>
            <a:pPr marL="857250" lvl="2" indent="-171450" algn="l" rtl="0">
              <a:lnSpc>
                <a:spcPct val="120000"/>
              </a:lnSpc>
              <a:spcBef>
                <a:spcPts val="0"/>
              </a:spcBef>
              <a:spcAft>
                <a:spcPts val="0"/>
              </a:spcAft>
              <a:buClr>
                <a:schemeClr val="dk1"/>
              </a:buClr>
              <a:buSzPct val="100000"/>
              <a:buChar char="✔"/>
            </a:pPr>
            <a:r>
              <a:rPr lang="en-US" sz="3600"/>
              <a:t>Site must be located in the attendance area of a school with at least 50% of its enrollment eligible for free and reduced-price meals </a:t>
            </a:r>
            <a:endParaRPr/>
          </a:p>
          <a:p>
            <a:pPr marL="857250" lvl="2" indent="-171450" algn="l" rtl="0">
              <a:lnSpc>
                <a:spcPct val="120000"/>
              </a:lnSpc>
              <a:spcBef>
                <a:spcPts val="600"/>
              </a:spcBef>
              <a:spcAft>
                <a:spcPts val="0"/>
              </a:spcAft>
              <a:buClr>
                <a:schemeClr val="dk1"/>
              </a:buClr>
              <a:buSzPct val="100000"/>
              <a:buChar char="✔"/>
            </a:pPr>
            <a:r>
              <a:rPr lang="en-US" sz="3600"/>
              <a:t>All meals are claimed at the free rate without income applications</a:t>
            </a:r>
            <a:endParaRPr/>
          </a:p>
          <a:p>
            <a:pPr marL="857250" lvl="2" indent="-171450" algn="l" rtl="0">
              <a:lnSpc>
                <a:spcPct val="120000"/>
              </a:lnSpc>
              <a:spcBef>
                <a:spcPts val="600"/>
              </a:spcBef>
              <a:spcAft>
                <a:spcPts val="0"/>
              </a:spcAft>
              <a:buClr>
                <a:schemeClr val="dk1"/>
              </a:buClr>
              <a:buSzPct val="100000"/>
              <a:buChar char="✔"/>
            </a:pPr>
            <a:r>
              <a:rPr lang="en-US" sz="3600"/>
              <a:t>Recordkeeping requirements are reduced (no enrollments or FPR)</a:t>
            </a:r>
            <a:endParaRPr/>
          </a:p>
          <a:p>
            <a:pPr marL="857250" lvl="2" indent="-171450" algn="l" rtl="0">
              <a:lnSpc>
                <a:spcPct val="120000"/>
              </a:lnSpc>
              <a:spcBef>
                <a:spcPts val="600"/>
              </a:spcBef>
              <a:spcAft>
                <a:spcPts val="0"/>
              </a:spcAft>
              <a:buClr>
                <a:schemeClr val="dk1"/>
              </a:buClr>
              <a:buSzPct val="100000"/>
              <a:buChar char="✔"/>
            </a:pPr>
            <a:r>
              <a:rPr lang="en-US" sz="3600"/>
              <a:t>Sites may be independent or sponsored</a:t>
            </a:r>
            <a:endParaRPr/>
          </a:p>
          <a:p>
            <a:pPr marL="857250" lvl="2" indent="-171450" algn="l" rtl="0">
              <a:lnSpc>
                <a:spcPct val="120000"/>
              </a:lnSpc>
              <a:spcBef>
                <a:spcPts val="600"/>
              </a:spcBef>
              <a:spcAft>
                <a:spcPts val="0"/>
              </a:spcAft>
              <a:buClr>
                <a:schemeClr val="dk1"/>
              </a:buClr>
              <a:buSzPct val="100000"/>
              <a:buChar char="✔"/>
            </a:pPr>
            <a:r>
              <a:rPr lang="en-US" sz="3600"/>
              <a:t>Sponsors cannot be for-profit organizations</a:t>
            </a:r>
            <a:endParaRPr sz="3600"/>
          </a:p>
          <a:p>
            <a:pPr marL="857250" lvl="2" indent="-171450" algn="l" rtl="0">
              <a:lnSpc>
                <a:spcPct val="120000"/>
              </a:lnSpc>
              <a:spcBef>
                <a:spcPts val="600"/>
              </a:spcBef>
              <a:spcAft>
                <a:spcPts val="0"/>
              </a:spcAft>
              <a:buSzPct val="100000"/>
              <a:buChar char="✔"/>
            </a:pPr>
            <a:r>
              <a:rPr lang="en-US" sz="3600"/>
              <a:t>Self-monitoring reviews are required</a:t>
            </a:r>
            <a:endParaRPr sz="3600"/>
          </a:p>
        </p:txBody>
      </p:sp>
      <p:pic>
        <p:nvPicPr>
          <p:cNvPr id="125" name="Google Shape;125;p11"/>
          <p:cNvPicPr preferRelativeResize="0"/>
          <p:nvPr/>
        </p:nvPicPr>
        <p:blipFill rotWithShape="1">
          <a:blip r:embed="rId3">
            <a:alphaModFix/>
          </a:blip>
          <a:srcRect/>
          <a:stretch/>
        </p:blipFill>
        <p:spPr>
          <a:xfrm>
            <a:off x="6616366" y="2233060"/>
            <a:ext cx="1980798" cy="2622884"/>
          </a:xfrm>
          <a:prstGeom prst="rect">
            <a:avLst/>
          </a:prstGeom>
          <a:noFill/>
          <a:ln>
            <a:noFill/>
          </a:ln>
        </p:spPr>
      </p:pic>
      <p:pic>
        <p:nvPicPr>
          <p:cNvPr id="126" name="Google Shape;126;p11" descr="https://lh4.googleusercontent.com/gWRsf2hm9Xuq-Af4g3dgYMuGOY743wsTqBS5iSkjA8HrSqr_bM5SGaSwXMULu7VM34Ls7HYA_YYmegUfwcneWY180zddlUw6MpTz3vN_itn1Rd-lAGHhNHlZ9zXPeTLf97de-mN13Qc"/>
          <p:cNvPicPr preferRelativeResize="0"/>
          <p:nvPr/>
        </p:nvPicPr>
        <p:blipFill rotWithShape="1">
          <a:blip r:embed="rId4">
            <a:alphaModFix/>
          </a:blip>
          <a:srcRect/>
          <a:stretch/>
        </p:blipFill>
        <p:spPr>
          <a:xfrm>
            <a:off x="7216101" y="5139559"/>
            <a:ext cx="1572049" cy="10326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2"/>
          <p:cNvSpPr txBox="1">
            <a:spLocks noGrp="1"/>
          </p:cNvSpPr>
          <p:nvPr>
            <p:ph type="title"/>
          </p:nvPr>
        </p:nvSpPr>
        <p:spPr>
          <a:xfrm>
            <a:off x="533400" y="304800"/>
            <a:ext cx="7772400" cy="83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Open Sans ExtraBold"/>
              <a:buNone/>
            </a:pPr>
            <a:r>
              <a:rPr lang="en-US" sz="3600"/>
              <a:t>CACFP Center Reimbursement</a:t>
            </a:r>
            <a:endParaRPr/>
          </a:p>
        </p:txBody>
      </p:sp>
      <p:graphicFrame>
        <p:nvGraphicFramePr>
          <p:cNvPr id="132" name="Google Shape;132;p12"/>
          <p:cNvGraphicFramePr/>
          <p:nvPr/>
        </p:nvGraphicFramePr>
        <p:xfrm>
          <a:off x="414098" y="1780875"/>
          <a:ext cx="3000000" cy="3000000"/>
        </p:xfrm>
        <a:graphic>
          <a:graphicData uri="http://schemas.openxmlformats.org/drawingml/2006/table">
            <a:tbl>
              <a:tblPr>
                <a:noFill/>
                <a:tableStyleId>{E1C92AB9-758C-484C-AB4E-0C43737B072F}</a:tableStyleId>
              </a:tblPr>
              <a:tblGrid>
                <a:gridCol w="1563175"/>
                <a:gridCol w="1314850"/>
                <a:gridCol w="1489900"/>
                <a:gridCol w="1294500"/>
                <a:gridCol w="1218525"/>
              </a:tblGrid>
              <a:tr h="389250">
                <a:tc gridSpan="5">
                  <a:txBody>
                    <a:bodyPr/>
                    <a:lstStyle/>
                    <a:p>
                      <a:pPr marL="0" marR="0" lvl="0" indent="0" algn="l" rtl="0">
                        <a:lnSpc>
                          <a:spcPct val="100000"/>
                        </a:lnSpc>
                        <a:spcBef>
                          <a:spcPts val="0"/>
                        </a:spcBef>
                        <a:spcAft>
                          <a:spcPts val="0"/>
                        </a:spcAft>
                        <a:buClr>
                          <a:schemeClr val="accent2"/>
                        </a:buClr>
                        <a:buSzPts val="2400"/>
                        <a:buFont typeface="Arial"/>
                        <a:buNone/>
                      </a:pPr>
                      <a:r>
                        <a:rPr lang="en-US" sz="2400" b="1" i="0" u="none" strike="noStrike" cap="none">
                          <a:solidFill>
                            <a:schemeClr val="dk1"/>
                          </a:solidFill>
                          <a:latin typeface="Arial"/>
                          <a:ea typeface="Arial"/>
                          <a:cs typeface="Arial"/>
                          <a:sym typeface="Arial"/>
                        </a:rPr>
                        <a:t>Effective July 1, 2020– June 30, 2021</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36975">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Meal Type</a:t>
                      </a:r>
                      <a:endParaRPr/>
                    </a:p>
                    <a:p>
                      <a:pPr marL="0" marR="0" lvl="0" indent="0" algn="ctr" rtl="0">
                        <a:lnSpc>
                          <a:spcPct val="100000"/>
                        </a:lnSpc>
                        <a:spcBef>
                          <a:spcPts val="32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Rates</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Breakfast</a:t>
                      </a:r>
                      <a:endParaRPr sz="1600" b="1" i="0" u="none" strike="noStrike" cap="none">
                        <a:solidFill>
                          <a:srgbClr val="00B0F0"/>
                        </a:solidFill>
                        <a:latin typeface="Tahoma"/>
                        <a:ea typeface="Tahoma"/>
                        <a:cs typeface="Tahoma"/>
                        <a:sym typeface="Tahoma"/>
                      </a:endParaRPr>
                    </a:p>
                    <a:p>
                      <a:pPr marL="0" marR="0" lvl="0" indent="0" algn="ctr" rtl="0">
                        <a:lnSpc>
                          <a:spcPct val="100000"/>
                        </a:lnSpc>
                        <a:spcBef>
                          <a:spcPts val="320"/>
                        </a:spcBef>
                        <a:spcAft>
                          <a:spcPts val="0"/>
                        </a:spcAft>
                        <a:buClr>
                          <a:schemeClr val="accent2"/>
                        </a:buClr>
                        <a:buSzPts val="1600"/>
                        <a:buFont typeface="Arial"/>
                        <a:buNone/>
                      </a:pPr>
                      <a:endParaRPr sz="1600" b="1" i="0" u="none" strike="noStrike" cap="none">
                        <a:solidFill>
                          <a:srgbClr val="00B0F0"/>
                        </a:solidFill>
                        <a:latin typeface="Tahoma"/>
                        <a:ea typeface="Tahoma"/>
                        <a:cs typeface="Tahoma"/>
                        <a:sym typeface="Tahoma"/>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Lunch and Supper</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Snack</a:t>
                      </a:r>
                      <a:endParaRPr/>
                    </a:p>
                    <a:p>
                      <a:pPr marL="0" marR="0" lvl="0" indent="0" algn="ctr" rtl="0">
                        <a:lnSpc>
                          <a:spcPct val="100000"/>
                        </a:lnSpc>
                        <a:spcBef>
                          <a:spcPts val="320"/>
                        </a:spcBef>
                        <a:spcAft>
                          <a:spcPts val="0"/>
                        </a:spcAft>
                        <a:buClr>
                          <a:schemeClr val="accent2"/>
                        </a:buClr>
                        <a:buSzPts val="1600"/>
                        <a:buFont typeface="Arial"/>
                        <a:buNone/>
                      </a:pPr>
                      <a:endParaRPr sz="1600" b="1" i="0" u="none" strike="noStrike" cap="none">
                        <a:solidFill>
                          <a:srgbClr val="00B0F0"/>
                        </a:solidFill>
                        <a:latin typeface="Tahoma"/>
                        <a:ea typeface="Tahoma"/>
                        <a:cs typeface="Tahoma"/>
                        <a:sym typeface="Tahoma"/>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Tahoma"/>
                          <a:ea typeface="Tahoma"/>
                          <a:cs typeface="Tahoma"/>
                          <a:sym typeface="Tahoma"/>
                        </a:rPr>
                        <a:t>At-Risk</a:t>
                      </a:r>
                      <a:endParaRPr sz="1600" b="1" i="0" u="none" strike="noStrike" cap="none">
                        <a:solidFill>
                          <a:srgbClr val="00B0F0"/>
                        </a:solidFill>
                        <a:latin typeface="Tahoma"/>
                        <a:ea typeface="Tahoma"/>
                        <a:cs typeface="Tahoma"/>
                        <a:sym typeface="Tahoma"/>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r>
              <a:tr h="762925">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Free</a:t>
                      </a:r>
                      <a:endParaRPr/>
                    </a:p>
                    <a:p>
                      <a:pPr marL="0" marR="0" lvl="0" indent="0" algn="ctr" rtl="0">
                        <a:lnSpc>
                          <a:spcPct val="100000"/>
                        </a:lnSpc>
                        <a:spcBef>
                          <a:spcPts val="32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130%</a:t>
                      </a:r>
                      <a:endParaRPr sz="1600" b="1" i="0" u="none" strike="noStrike" cap="none">
                        <a:solidFill>
                          <a:srgbClr val="00B0F0"/>
                        </a:solidFill>
                        <a:latin typeface="Tahoma"/>
                        <a:ea typeface="Tahoma"/>
                        <a:cs typeface="Tahoma"/>
                        <a:sym typeface="Tahoma"/>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1.89</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rgbClr val="38761D"/>
                          </a:solidFill>
                          <a:latin typeface="Arial"/>
                          <a:ea typeface="Arial"/>
                          <a:cs typeface="Arial"/>
                          <a:sym typeface="Arial"/>
                        </a:rPr>
                        <a:t>$   3.51</a:t>
                      </a:r>
                      <a:endParaRPr sz="2000" b="1" i="0" u="none" strike="noStrike" cap="none">
                        <a:solidFill>
                          <a:srgbClr val="38761D"/>
                        </a:solidFill>
                        <a:latin typeface="Tahoma"/>
                        <a:ea typeface="Tahoma"/>
                        <a:cs typeface="Tahoma"/>
                        <a:sym typeface="Tahom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0.96</a:t>
                      </a:r>
                      <a:endParaRPr sz="2000" b="1" i="0" u="none" strike="noStrike" cap="none">
                        <a:solidFill>
                          <a:schemeClr val="dk1"/>
                        </a:solidFill>
                        <a:latin typeface="Tahoma"/>
                        <a:ea typeface="Tahoma"/>
                        <a:cs typeface="Tahoma"/>
                        <a:sym typeface="Tahoma"/>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400"/>
                        <a:buFont typeface="Arial"/>
                        <a:buNone/>
                      </a:pPr>
                      <a:r>
                        <a:rPr lang="en-US" sz="2400" b="1" i="0" u="none" strike="noStrike" cap="none">
                          <a:solidFill>
                            <a:schemeClr val="dk1"/>
                          </a:solidFill>
                          <a:latin typeface="Arial"/>
                          <a:ea typeface="Arial"/>
                          <a:cs typeface="Arial"/>
                          <a:sym typeface="Arial"/>
                        </a:rPr>
                        <a:t>$   </a:t>
                      </a:r>
                      <a:r>
                        <a:rPr lang="en-US" sz="2400" b="1" i="0" u="none" strike="noStrike" cap="none">
                          <a:solidFill>
                            <a:srgbClr val="38761D"/>
                          </a:solidFill>
                          <a:latin typeface="Arial"/>
                          <a:ea typeface="Arial"/>
                          <a:cs typeface="Arial"/>
                          <a:sym typeface="Arial"/>
                        </a:rPr>
                        <a:t>0.96</a:t>
                      </a:r>
                      <a:endParaRPr sz="2400" b="1" i="0" u="none" strike="noStrike" cap="none">
                        <a:solidFill>
                          <a:srgbClr val="38761D"/>
                        </a:solidFill>
                        <a:latin typeface="Tahoma"/>
                        <a:ea typeface="Tahoma"/>
                        <a:cs typeface="Tahoma"/>
                        <a:sym typeface="Tahoma"/>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62925">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Reduced</a:t>
                      </a:r>
                      <a:endParaRPr/>
                    </a:p>
                    <a:p>
                      <a:pPr marL="0" marR="0" lvl="0" indent="0" algn="ctr" rtl="0">
                        <a:lnSpc>
                          <a:spcPct val="100000"/>
                        </a:lnSpc>
                        <a:spcBef>
                          <a:spcPts val="32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185%</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  1.59</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   3.11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   0.48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endParaRPr sz="2000" b="1" i="0" u="none" strike="noStrike" cap="none">
                        <a:solidFill>
                          <a:srgbClr val="FF6600"/>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762925">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Paid</a:t>
                      </a:r>
                      <a:endParaRPr/>
                    </a:p>
                    <a:p>
                      <a:pPr marL="0" marR="0" lvl="0" indent="0" algn="ctr" rtl="0">
                        <a:lnSpc>
                          <a:spcPct val="100000"/>
                        </a:lnSpc>
                        <a:spcBef>
                          <a:spcPts val="32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&gt; 185%</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  0.32</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   0.33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   0.08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endParaRPr sz="2000" b="1" i="0" u="none" strike="noStrike" cap="none">
                        <a:solidFill>
                          <a:schemeClr val="dk1"/>
                        </a:solidFill>
                        <a:latin typeface="Tahoma"/>
                        <a:ea typeface="Tahoma"/>
                        <a:cs typeface="Tahoma"/>
                        <a:sym typeface="Tahoma"/>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641300">
                <a:tc>
                  <a:txBody>
                    <a:bodyPr/>
                    <a:lstStyle/>
                    <a:p>
                      <a:pPr marL="0" marR="0" lvl="0" indent="0" algn="ctr" rtl="0">
                        <a:lnSpc>
                          <a:spcPct val="100000"/>
                        </a:lnSpc>
                        <a:spcBef>
                          <a:spcPts val="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Cash In Lieu</a:t>
                      </a:r>
                      <a:endParaRPr/>
                    </a:p>
                    <a:p>
                      <a:pPr marL="0" marR="0" lvl="0" indent="0" algn="ctr" rtl="0">
                        <a:lnSpc>
                          <a:spcPct val="100000"/>
                        </a:lnSpc>
                        <a:spcBef>
                          <a:spcPts val="320"/>
                        </a:spcBef>
                        <a:spcAft>
                          <a:spcPts val="0"/>
                        </a:spcAft>
                        <a:buClr>
                          <a:schemeClr val="accent2"/>
                        </a:buClr>
                        <a:buSzPts val="1600"/>
                        <a:buFont typeface="Arial"/>
                        <a:buNone/>
                      </a:pPr>
                      <a:r>
                        <a:rPr lang="en-US" sz="1600" b="1" i="0" u="none" strike="noStrike" cap="none">
                          <a:solidFill>
                            <a:srgbClr val="00B0F0"/>
                          </a:solidFill>
                          <a:latin typeface="Arial"/>
                          <a:ea typeface="Arial"/>
                          <a:cs typeface="Arial"/>
                          <a:sym typeface="Arial"/>
                        </a:rPr>
                        <a:t>Commodities</a:t>
                      </a:r>
                      <a:endParaRPr/>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endParaRPr sz="2000" b="1" i="0" u="none" strike="noStrike" cap="none">
                        <a:solidFill>
                          <a:schemeClr val="dk1"/>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r>
                        <a:rPr lang="en-US" sz="2000" b="1" i="0" u="none" strike="noStrike" cap="none">
                          <a:solidFill>
                            <a:schemeClr val="dk1"/>
                          </a:solidFill>
                          <a:latin typeface="Arial"/>
                          <a:ea typeface="Arial"/>
                          <a:cs typeface="Arial"/>
                          <a:sym typeface="Arial"/>
                        </a:rPr>
                        <a:t>   </a:t>
                      </a:r>
                      <a:r>
                        <a:rPr lang="en-US" sz="2000" b="1" i="0" u="none" strike="noStrike" cap="none">
                          <a:solidFill>
                            <a:srgbClr val="38761D"/>
                          </a:solidFill>
                          <a:latin typeface="Arial"/>
                          <a:ea typeface="Arial"/>
                          <a:cs typeface="Arial"/>
                          <a:sym typeface="Arial"/>
                        </a:rPr>
                        <a:t>$.245</a:t>
                      </a:r>
                      <a:endParaRPr>
                        <a:solidFill>
                          <a:srgbClr val="38761D"/>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endParaRPr sz="2000" b="1" i="0" u="none" strike="noStrike" cap="none">
                        <a:solidFill>
                          <a:schemeClr val="dk1"/>
                        </a:solidFill>
                        <a:latin typeface="Tahoma"/>
                        <a:ea typeface="Tahoma"/>
                        <a:cs typeface="Tahoma"/>
                        <a:sym typeface="Tahoma"/>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accent2"/>
                        </a:buClr>
                        <a:buSzPts val="2000"/>
                        <a:buFont typeface="Arial"/>
                        <a:buNone/>
                      </a:pPr>
                      <a:endParaRPr sz="2000" b="1" i="0" u="none" strike="noStrike" cap="none">
                        <a:solidFill>
                          <a:schemeClr val="dk1"/>
                        </a:solidFill>
                        <a:latin typeface="Tahoma"/>
                        <a:ea typeface="Tahoma"/>
                        <a:cs typeface="Tahoma"/>
                        <a:sym typeface="Tahom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bl>
          </a:graphicData>
        </a:graphic>
      </p:graphicFrame>
      <p:pic>
        <p:nvPicPr>
          <p:cNvPr id="133" name="Google Shape;133;p12"/>
          <p:cNvPicPr preferRelativeResize="0"/>
          <p:nvPr/>
        </p:nvPicPr>
        <p:blipFill rotWithShape="1">
          <a:blip r:embed="rId3">
            <a:alphaModFix/>
          </a:blip>
          <a:srcRect/>
          <a:stretch/>
        </p:blipFill>
        <p:spPr>
          <a:xfrm>
            <a:off x="6176538" y="3814367"/>
            <a:ext cx="1118497" cy="1482855"/>
          </a:xfrm>
          <a:prstGeom prst="rect">
            <a:avLst/>
          </a:prstGeom>
          <a:noFill/>
          <a:ln>
            <a:noFill/>
          </a:ln>
        </p:spPr>
      </p:pic>
      <p:pic>
        <p:nvPicPr>
          <p:cNvPr id="134" name="Google Shape;134;p12" descr="https://lh4.googleusercontent.com/gWRsf2hm9Xuq-Af4g3dgYMuGOY743wsTqBS5iSkjA8HrSqr_bM5SGaSwXMULu7VM34Ls7HYA_YYmegUfwcneWY180zddlUw6MpTz3vN_itn1Rd-lAGHhNHlZ9zXPeTLf97de-mN13Qc"/>
          <p:cNvPicPr preferRelativeResize="0"/>
          <p:nvPr/>
        </p:nvPicPr>
        <p:blipFill rotWithShape="1">
          <a:blip r:embed="rId4">
            <a:alphaModFix/>
          </a:blip>
          <a:srcRect/>
          <a:stretch/>
        </p:blipFill>
        <p:spPr>
          <a:xfrm>
            <a:off x="7216101" y="5139559"/>
            <a:ext cx="1572049" cy="10326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3"/>
          <p:cNvSpPr txBox="1">
            <a:spLocks noGrp="1"/>
          </p:cNvSpPr>
          <p:nvPr>
            <p:ph type="title"/>
          </p:nvPr>
        </p:nvSpPr>
        <p:spPr>
          <a:xfrm>
            <a:off x="691953" y="256925"/>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300"/>
              <a:buFont typeface="Arial"/>
              <a:buNone/>
            </a:pPr>
            <a:r>
              <a:rPr lang="en-US"/>
              <a:t>How to Apply</a:t>
            </a:r>
            <a:endParaRPr/>
          </a:p>
        </p:txBody>
      </p:sp>
      <p:sp>
        <p:nvSpPr>
          <p:cNvPr id="140" name="Google Shape;140;p13"/>
          <p:cNvSpPr txBox="1">
            <a:spLocks noGrp="1"/>
          </p:cNvSpPr>
          <p:nvPr>
            <p:ph type="body" idx="1"/>
          </p:nvPr>
        </p:nvSpPr>
        <p:spPr>
          <a:xfrm>
            <a:off x="448725" y="1797300"/>
            <a:ext cx="6971100" cy="326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100"/>
              <a:buNone/>
            </a:pPr>
            <a:r>
              <a:rPr lang="en-US" b="1"/>
              <a:t>Contact Cheryl Tolley - </a:t>
            </a:r>
            <a:r>
              <a:rPr lang="en-US" b="1" u="sng">
                <a:solidFill>
                  <a:schemeClr val="hlink"/>
                </a:solidFill>
                <a:hlinkClick r:id="rId3"/>
              </a:rPr>
              <a:t>cheryl.tolley@iowa.gov</a:t>
            </a:r>
            <a:r>
              <a:rPr lang="en-US" b="1"/>
              <a:t> </a:t>
            </a:r>
            <a:endParaRPr/>
          </a:p>
          <a:p>
            <a:pPr marL="457200" lvl="0" indent="-381000" algn="l" rtl="0">
              <a:lnSpc>
                <a:spcPct val="100000"/>
              </a:lnSpc>
              <a:spcBef>
                <a:spcPts val="0"/>
              </a:spcBef>
              <a:spcAft>
                <a:spcPts val="0"/>
              </a:spcAft>
              <a:buClr>
                <a:schemeClr val="dk1"/>
              </a:buClr>
              <a:buSzPts val="2400"/>
              <a:buChar char="•"/>
            </a:pPr>
            <a:r>
              <a:rPr lang="en-US"/>
              <a:t>Collect organization’s information</a:t>
            </a:r>
            <a:endParaRPr/>
          </a:p>
          <a:p>
            <a:pPr marL="457200" lvl="0" indent="-381000" algn="l" rtl="0">
              <a:lnSpc>
                <a:spcPct val="100000"/>
              </a:lnSpc>
              <a:spcBef>
                <a:spcPts val="600"/>
              </a:spcBef>
              <a:spcAft>
                <a:spcPts val="0"/>
              </a:spcAft>
              <a:buClr>
                <a:schemeClr val="dk1"/>
              </a:buClr>
              <a:buSzPts val="2400"/>
              <a:buChar char="•"/>
            </a:pPr>
            <a:r>
              <a:rPr lang="en-US"/>
              <a:t>Review of steps to apply</a:t>
            </a:r>
            <a:endParaRPr/>
          </a:p>
          <a:p>
            <a:pPr marL="762000" lvl="1" indent="-342900" algn="l" rtl="0">
              <a:lnSpc>
                <a:spcPct val="100000"/>
              </a:lnSpc>
              <a:spcBef>
                <a:spcPts val="600"/>
              </a:spcBef>
              <a:spcAft>
                <a:spcPts val="0"/>
              </a:spcAft>
              <a:buClr>
                <a:schemeClr val="dk1"/>
              </a:buClr>
              <a:buSzPts val="2400"/>
              <a:buFont typeface="Noto Sans Symbols"/>
              <a:buChar char="✔"/>
            </a:pPr>
            <a:r>
              <a:rPr lang="en-US"/>
              <a:t>Paper Application</a:t>
            </a:r>
            <a:endParaRPr/>
          </a:p>
          <a:p>
            <a:pPr marL="762000" lvl="1" indent="-342900" algn="l" rtl="0">
              <a:lnSpc>
                <a:spcPct val="100000"/>
              </a:lnSpc>
              <a:spcBef>
                <a:spcPts val="600"/>
              </a:spcBef>
              <a:spcAft>
                <a:spcPts val="0"/>
              </a:spcAft>
              <a:buClr>
                <a:schemeClr val="dk1"/>
              </a:buClr>
              <a:buSzPts val="2400"/>
              <a:buFont typeface="Noto Sans Symbols"/>
              <a:buChar char="✔"/>
            </a:pPr>
            <a:r>
              <a:rPr lang="en-US"/>
              <a:t>Pre-Approval Visit</a:t>
            </a:r>
            <a:endParaRPr/>
          </a:p>
          <a:p>
            <a:pPr marL="762000" lvl="1" indent="-342900" algn="l" rtl="0">
              <a:lnSpc>
                <a:spcPct val="100000"/>
              </a:lnSpc>
              <a:spcBef>
                <a:spcPts val="600"/>
              </a:spcBef>
              <a:spcAft>
                <a:spcPts val="0"/>
              </a:spcAft>
              <a:buClr>
                <a:schemeClr val="dk1"/>
              </a:buClr>
              <a:buSzPts val="2400"/>
              <a:buFont typeface="Noto Sans Symbols"/>
              <a:buChar char="✔"/>
            </a:pPr>
            <a:r>
              <a:rPr lang="en-US"/>
              <a:t>Online Application</a:t>
            </a:r>
            <a:endParaRPr/>
          </a:p>
          <a:p>
            <a:pPr marL="457200" lvl="0" indent="-381000" algn="l" rtl="0">
              <a:lnSpc>
                <a:spcPct val="100000"/>
              </a:lnSpc>
              <a:spcBef>
                <a:spcPts val="600"/>
              </a:spcBef>
              <a:spcAft>
                <a:spcPts val="0"/>
              </a:spcAft>
              <a:buClr>
                <a:schemeClr val="dk1"/>
              </a:buClr>
              <a:buSzPts val="2400"/>
              <a:buChar char="•"/>
            </a:pPr>
            <a:r>
              <a:rPr lang="en-US"/>
              <a:t>Answer questions</a:t>
            </a:r>
            <a:endParaRPr/>
          </a:p>
          <a:p>
            <a:pPr marL="762000" lvl="1" indent="-190500" algn="l" rtl="0">
              <a:lnSpc>
                <a:spcPct val="90000"/>
              </a:lnSpc>
              <a:spcBef>
                <a:spcPts val="600"/>
              </a:spcBef>
              <a:spcAft>
                <a:spcPts val="0"/>
              </a:spcAft>
              <a:buClr>
                <a:schemeClr val="dk1"/>
              </a:buClr>
              <a:buSzPts val="2400"/>
              <a:buFont typeface="Noto Sans Symbols"/>
              <a:buNone/>
            </a:pPr>
            <a:endParaRPr/>
          </a:p>
        </p:txBody>
      </p:sp>
      <p:pic>
        <p:nvPicPr>
          <p:cNvPr id="141" name="Google Shape;141;p13"/>
          <p:cNvPicPr preferRelativeResize="0"/>
          <p:nvPr/>
        </p:nvPicPr>
        <p:blipFill rotWithShape="1">
          <a:blip r:embed="rId4">
            <a:alphaModFix/>
          </a:blip>
          <a:srcRect/>
          <a:stretch/>
        </p:blipFill>
        <p:spPr>
          <a:xfrm>
            <a:off x="5839463" y="2686551"/>
            <a:ext cx="2273925" cy="2920324"/>
          </a:xfrm>
          <a:prstGeom prst="rect">
            <a:avLst/>
          </a:prstGeom>
          <a:noFill/>
          <a:ln>
            <a:noFill/>
          </a:ln>
          <a:effectLst>
            <a:outerShdw blurRad="214313" dist="161925" dir="5400000" algn="bl" rotWithShape="0">
              <a:srgbClr val="000000">
                <a:alpha val="4980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4"/>
          <p:cNvSpPr txBox="1">
            <a:spLocks noGrp="1"/>
          </p:cNvSpPr>
          <p:nvPr>
            <p:ph type="title"/>
          </p:nvPr>
        </p:nvSpPr>
        <p:spPr>
          <a:xfrm>
            <a:off x="874095" y="355177"/>
            <a:ext cx="7886700" cy="74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300"/>
              <a:buFont typeface="Arial"/>
              <a:buNone/>
            </a:pPr>
            <a:r>
              <a:rPr lang="en-US"/>
              <a:t>CACFP Ambassador Stipends</a:t>
            </a:r>
            <a:endParaRPr/>
          </a:p>
        </p:txBody>
      </p:sp>
      <p:sp>
        <p:nvSpPr>
          <p:cNvPr id="147" name="Google Shape;147;p14"/>
          <p:cNvSpPr txBox="1">
            <a:spLocks noGrp="1"/>
          </p:cNvSpPr>
          <p:nvPr>
            <p:ph type="body" idx="1"/>
          </p:nvPr>
        </p:nvSpPr>
        <p:spPr>
          <a:xfrm>
            <a:off x="214289" y="1698002"/>
            <a:ext cx="6437700" cy="32172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1200"/>
              </a:spcBef>
              <a:spcAft>
                <a:spcPts val="0"/>
              </a:spcAft>
              <a:buClr>
                <a:schemeClr val="dk1"/>
              </a:buClr>
              <a:buSzPts val="2400"/>
              <a:buChar char="❖"/>
            </a:pPr>
            <a:r>
              <a:rPr lang="en-US"/>
              <a:t>Payment to a current CACFP participant</a:t>
            </a:r>
            <a:endParaRPr/>
          </a:p>
          <a:p>
            <a:pPr marL="457200" lvl="0" indent="-381000" algn="l" rtl="0">
              <a:lnSpc>
                <a:spcPct val="115000"/>
              </a:lnSpc>
              <a:spcBef>
                <a:spcPts val="0"/>
              </a:spcBef>
              <a:spcAft>
                <a:spcPts val="0"/>
              </a:spcAft>
              <a:buClr>
                <a:schemeClr val="dk1"/>
              </a:buClr>
              <a:buSzPts val="2400"/>
              <a:buChar char="❖"/>
            </a:pPr>
            <a:r>
              <a:rPr lang="en-US"/>
              <a:t>Mentor a center or home provider who does not participate in CACFP</a:t>
            </a:r>
            <a:endParaRPr/>
          </a:p>
          <a:p>
            <a:pPr marL="457200" lvl="0" indent="-381000" algn="l" rtl="0">
              <a:lnSpc>
                <a:spcPct val="115000"/>
              </a:lnSpc>
              <a:spcBef>
                <a:spcPts val="0"/>
              </a:spcBef>
              <a:spcAft>
                <a:spcPts val="0"/>
              </a:spcAft>
              <a:buClr>
                <a:schemeClr val="dk1"/>
              </a:buClr>
              <a:buSzPts val="2400"/>
              <a:buChar char="❖"/>
            </a:pPr>
            <a:r>
              <a:rPr lang="en-US"/>
              <a:t>$300 for centers</a:t>
            </a:r>
            <a:endParaRPr/>
          </a:p>
          <a:p>
            <a:pPr marL="457200" lvl="0" indent="-381000" algn="l" rtl="0">
              <a:lnSpc>
                <a:spcPct val="115000"/>
              </a:lnSpc>
              <a:spcBef>
                <a:spcPts val="0"/>
              </a:spcBef>
              <a:spcAft>
                <a:spcPts val="0"/>
              </a:spcAft>
              <a:buClr>
                <a:schemeClr val="dk1"/>
              </a:buClr>
              <a:buSzPts val="2400"/>
              <a:buChar char="❖"/>
            </a:pPr>
            <a:r>
              <a:rPr lang="en-US"/>
              <a:t>Program ends June 30, 2021</a:t>
            </a:r>
            <a:endParaRPr/>
          </a:p>
          <a:p>
            <a:pPr marL="457200" lvl="0" indent="-381000" algn="l" rtl="0">
              <a:lnSpc>
                <a:spcPct val="115000"/>
              </a:lnSpc>
              <a:spcBef>
                <a:spcPts val="0"/>
              </a:spcBef>
              <a:spcAft>
                <a:spcPts val="0"/>
              </a:spcAft>
              <a:buClr>
                <a:schemeClr val="dk1"/>
              </a:buClr>
              <a:buSzPts val="2400"/>
              <a:buChar char="❖"/>
            </a:pPr>
            <a:r>
              <a:rPr lang="en-US"/>
              <a:t>CACFP Peer to Peer Mentoring Flyer</a:t>
            </a:r>
            <a:endParaRPr/>
          </a:p>
          <a:p>
            <a:pPr marL="457200" lvl="0" indent="-381000" algn="l" rtl="0">
              <a:lnSpc>
                <a:spcPct val="115000"/>
              </a:lnSpc>
              <a:spcBef>
                <a:spcPts val="0"/>
              </a:spcBef>
              <a:spcAft>
                <a:spcPts val="0"/>
              </a:spcAft>
              <a:buClr>
                <a:schemeClr val="dk1"/>
              </a:buClr>
              <a:buSzPts val="2400"/>
              <a:buChar char="❖"/>
            </a:pPr>
            <a:r>
              <a:rPr lang="en-US"/>
              <a:t>Applications on </a:t>
            </a:r>
            <a:r>
              <a:rPr lang="en-US" u="sng">
                <a:solidFill>
                  <a:schemeClr val="hlink"/>
                </a:solidFill>
                <a:hlinkClick r:id="rId3"/>
              </a:rPr>
              <a:t>IDOE CACFP Webpage </a:t>
            </a:r>
            <a:endParaRPr/>
          </a:p>
          <a:p>
            <a:pPr marL="0" lvl="0" indent="0" algn="l" rtl="0">
              <a:lnSpc>
                <a:spcPct val="90000"/>
              </a:lnSpc>
              <a:spcBef>
                <a:spcPts val="1200"/>
              </a:spcBef>
              <a:spcAft>
                <a:spcPts val="0"/>
              </a:spcAft>
              <a:buClr>
                <a:schemeClr val="dk1"/>
              </a:buClr>
              <a:buSzPts val="2200"/>
              <a:buNone/>
            </a:pPr>
            <a:r>
              <a:rPr lang="en-US" sz="2200" b="1"/>
              <a:t>Contact Cheryl Tolley - </a:t>
            </a:r>
            <a:r>
              <a:rPr lang="en-US" sz="2200" b="1" u="sng">
                <a:solidFill>
                  <a:schemeClr val="hlink"/>
                </a:solidFill>
                <a:hlinkClick r:id="rId4"/>
              </a:rPr>
              <a:t>cheryl.tolley@iowa.gov</a:t>
            </a:r>
            <a:r>
              <a:rPr lang="en-US" sz="2200" b="1"/>
              <a:t> </a:t>
            </a:r>
            <a:endParaRPr sz="2200"/>
          </a:p>
          <a:p>
            <a:pPr marL="0" lvl="0" indent="0" algn="l" rtl="0">
              <a:lnSpc>
                <a:spcPct val="115000"/>
              </a:lnSpc>
              <a:spcBef>
                <a:spcPts val="1200"/>
              </a:spcBef>
              <a:spcAft>
                <a:spcPts val="0"/>
              </a:spcAft>
              <a:buClr>
                <a:schemeClr val="dk1"/>
              </a:buClr>
              <a:buSzPts val="1100"/>
              <a:buNone/>
            </a:pPr>
            <a:endParaRPr sz="1100"/>
          </a:p>
          <a:p>
            <a:pPr marL="0" lvl="0" indent="0" algn="l" rtl="0">
              <a:lnSpc>
                <a:spcPct val="90000"/>
              </a:lnSpc>
              <a:spcBef>
                <a:spcPts val="1200"/>
              </a:spcBef>
              <a:spcAft>
                <a:spcPts val="0"/>
              </a:spcAft>
              <a:buClr>
                <a:schemeClr val="dk1"/>
              </a:buClr>
              <a:buSzPts val="2100"/>
              <a:buNone/>
            </a:pPr>
            <a:endParaRPr/>
          </a:p>
        </p:txBody>
      </p:sp>
      <p:pic>
        <p:nvPicPr>
          <p:cNvPr id="148" name="Google Shape;148;p14"/>
          <p:cNvPicPr preferRelativeResize="0"/>
          <p:nvPr/>
        </p:nvPicPr>
        <p:blipFill rotWithShape="1">
          <a:blip r:embed="rId5">
            <a:alphaModFix/>
          </a:blip>
          <a:srcRect/>
          <a:stretch/>
        </p:blipFill>
        <p:spPr>
          <a:xfrm>
            <a:off x="6652000" y="2504250"/>
            <a:ext cx="2370426" cy="2403250"/>
          </a:xfrm>
          <a:prstGeom prst="rect">
            <a:avLst/>
          </a:prstGeom>
          <a:noFill/>
          <a:ln>
            <a:noFill/>
          </a:ln>
          <a:effectLst>
            <a:outerShdw blurRad="214313" dist="123825" dir="5400000" algn="bl" rotWithShape="0">
              <a:srgbClr val="000000">
                <a:alpha val="49803"/>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c961d6d03c_1_3"/>
          <p:cNvPicPr preferRelativeResize="0"/>
          <p:nvPr/>
        </p:nvPicPr>
        <p:blipFill rotWithShape="1">
          <a:blip r:embed="rId3">
            <a:alphaModFix/>
          </a:blip>
          <a:srcRect r="21525" b="52157"/>
          <a:stretch/>
        </p:blipFill>
        <p:spPr>
          <a:xfrm>
            <a:off x="1733667" y="2455475"/>
            <a:ext cx="5961600" cy="1569175"/>
          </a:xfrm>
          <a:prstGeom prst="rect">
            <a:avLst/>
          </a:prstGeom>
          <a:noFill/>
          <a:ln>
            <a:noFill/>
          </a:ln>
        </p:spPr>
      </p:pic>
      <p:pic>
        <p:nvPicPr>
          <p:cNvPr id="154" name="Google Shape;154;gc961d6d03c_1_3"/>
          <p:cNvPicPr preferRelativeResize="0"/>
          <p:nvPr/>
        </p:nvPicPr>
        <p:blipFill rotWithShape="1">
          <a:blip r:embed="rId4">
            <a:alphaModFix/>
          </a:blip>
          <a:srcRect/>
          <a:stretch/>
        </p:blipFill>
        <p:spPr>
          <a:xfrm>
            <a:off x="3964131" y="4913895"/>
            <a:ext cx="1500683" cy="15006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a:off x="667152" y="0"/>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300"/>
              <a:buFont typeface="Arial"/>
              <a:buNone/>
            </a:pPr>
            <a:r>
              <a:rPr lang="en-US"/>
              <a:t>NSLP Afterschool Care Program</a:t>
            </a:r>
            <a:endParaRPr/>
          </a:p>
        </p:txBody>
      </p:sp>
      <p:sp>
        <p:nvSpPr>
          <p:cNvPr id="160" name="Google Shape;160;p15"/>
          <p:cNvSpPr txBox="1">
            <a:spLocks noGrp="1"/>
          </p:cNvSpPr>
          <p:nvPr>
            <p:ph type="body" idx="1"/>
          </p:nvPr>
        </p:nvSpPr>
        <p:spPr>
          <a:xfrm>
            <a:off x="1285460" y="1778001"/>
            <a:ext cx="7229889" cy="4521200"/>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SzPts val="2800"/>
              <a:buChar char="❖"/>
            </a:pPr>
            <a:r>
              <a:rPr lang="en-US" sz="2400"/>
              <a:t>The Afterschool Care Program (ASCP) component of the National School Lunch Program is a federally assisted snack service that fills the afternoon hunger gap for school children</a:t>
            </a:r>
            <a:endParaRPr sz="2400"/>
          </a:p>
          <a:p>
            <a:pPr marL="171450" lvl="0" indent="0" algn="l" rtl="0">
              <a:spcBef>
                <a:spcPts val="0"/>
              </a:spcBef>
              <a:spcAft>
                <a:spcPts val="0"/>
              </a:spcAft>
              <a:buNone/>
            </a:pPr>
            <a:endParaRPr sz="2400"/>
          </a:p>
          <a:p>
            <a:pPr marL="171450" lvl="0" indent="-152400" algn="l" rtl="0">
              <a:spcBef>
                <a:spcPts val="0"/>
              </a:spcBef>
              <a:spcAft>
                <a:spcPts val="0"/>
              </a:spcAft>
              <a:buSzPts val="2400"/>
              <a:buChar char="❖"/>
            </a:pPr>
            <a:r>
              <a:rPr lang="en-US" sz="2400"/>
              <a:t>Offers cash reimbursement to help School Food Authorities (SFAs) provide a nutritional boost to children enrolled in afterschool activities</a:t>
            </a:r>
            <a:endParaRPr sz="2400"/>
          </a:p>
        </p:txBody>
      </p:sp>
      <p:pic>
        <p:nvPicPr>
          <p:cNvPr id="161" name="Google Shape;161;p15"/>
          <p:cNvPicPr preferRelativeResize="0"/>
          <p:nvPr/>
        </p:nvPicPr>
        <p:blipFill>
          <a:blip r:embed="rId3">
            <a:alphaModFix/>
          </a:blip>
          <a:stretch>
            <a:fillRect/>
          </a:stretch>
        </p:blipFill>
        <p:spPr>
          <a:xfrm>
            <a:off x="7622075" y="145975"/>
            <a:ext cx="1325700" cy="132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bfb6fef7d6_0_0"/>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3300"/>
              <a:buFont typeface="Open Sans ExtraBold"/>
              <a:buNone/>
            </a:pPr>
            <a:r>
              <a:rPr lang="en-US"/>
              <a:t>Eligibility for the ASCP</a:t>
            </a:r>
            <a:endParaRPr/>
          </a:p>
        </p:txBody>
      </p:sp>
      <p:sp>
        <p:nvSpPr>
          <p:cNvPr id="168" name="Google Shape;168;gbfb6fef7d6_0_0"/>
          <p:cNvSpPr txBox="1">
            <a:spLocks noGrp="1"/>
          </p:cNvSpPr>
          <p:nvPr>
            <p:ph type="body" idx="1"/>
          </p:nvPr>
        </p:nvSpPr>
        <p:spPr>
          <a:xfrm>
            <a:off x="637910" y="1836876"/>
            <a:ext cx="7230000" cy="4521300"/>
          </a:xfrm>
          <a:prstGeom prst="rect">
            <a:avLst/>
          </a:prstGeom>
        </p:spPr>
        <p:txBody>
          <a:bodyPr spcFirstLastPara="1" wrap="square" lIns="91425" tIns="45700" rIns="91425" bIns="45700" anchor="t" anchorCtr="0">
            <a:normAutofit/>
          </a:bodyPr>
          <a:lstStyle/>
          <a:p>
            <a:pPr marL="171450" lvl="0" indent="-159385" algn="l" rtl="0">
              <a:spcBef>
                <a:spcPts val="0"/>
              </a:spcBef>
              <a:spcAft>
                <a:spcPts val="0"/>
              </a:spcAft>
              <a:buSzPts val="2400"/>
              <a:buChar char="❖"/>
            </a:pPr>
            <a:r>
              <a:rPr lang="en-US" sz="2400"/>
              <a:t>Must operate the National School Lunch Program</a:t>
            </a:r>
            <a:endParaRPr sz="2400"/>
          </a:p>
          <a:p>
            <a:pPr marL="171450" lvl="0" indent="0" algn="l" rtl="0">
              <a:spcBef>
                <a:spcPts val="0"/>
              </a:spcBef>
              <a:spcAft>
                <a:spcPts val="0"/>
              </a:spcAft>
              <a:buNone/>
            </a:pPr>
            <a:endParaRPr sz="2400"/>
          </a:p>
          <a:p>
            <a:pPr marL="171450" lvl="0" indent="-159385" algn="l" rtl="0">
              <a:spcBef>
                <a:spcPts val="0"/>
              </a:spcBef>
              <a:spcAft>
                <a:spcPts val="0"/>
              </a:spcAft>
              <a:buSzPts val="2400"/>
              <a:buChar char="❖"/>
            </a:pPr>
            <a:r>
              <a:rPr lang="en-US" sz="2400"/>
              <a:t>Must provide children with regularly scheduled educational or enrichment activities in a supervised environment</a:t>
            </a:r>
            <a:endParaRPr sz="2400"/>
          </a:p>
        </p:txBody>
      </p:sp>
      <p:pic>
        <p:nvPicPr>
          <p:cNvPr id="169" name="Google Shape;169;gbfb6fef7d6_0_0"/>
          <p:cNvPicPr preferRelativeResize="0"/>
          <p:nvPr/>
        </p:nvPicPr>
        <p:blipFill>
          <a:blip r:embed="rId3">
            <a:alphaModFix/>
          </a:blip>
          <a:stretch>
            <a:fillRect/>
          </a:stretch>
        </p:blipFill>
        <p:spPr>
          <a:xfrm>
            <a:off x="2791275" y="3720150"/>
            <a:ext cx="3561449" cy="23744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bfb6fef7d6_0_7"/>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ASCP Reimbursement</a:t>
            </a:r>
            <a:endParaRPr/>
          </a:p>
        </p:txBody>
      </p:sp>
      <p:sp>
        <p:nvSpPr>
          <p:cNvPr id="176" name="Google Shape;176;gbfb6fef7d6_0_7"/>
          <p:cNvSpPr txBox="1">
            <a:spLocks noGrp="1"/>
          </p:cNvSpPr>
          <p:nvPr>
            <p:ph type="body" idx="1"/>
          </p:nvPr>
        </p:nvSpPr>
        <p:spPr>
          <a:xfrm>
            <a:off x="1285460" y="1778001"/>
            <a:ext cx="7230000" cy="4521300"/>
          </a:xfrm>
          <a:prstGeom prst="rect">
            <a:avLst/>
          </a:prstGeom>
        </p:spPr>
        <p:txBody>
          <a:bodyPr spcFirstLastPara="1" wrap="square" lIns="91425" tIns="45700" rIns="91425" bIns="45700" anchor="t" anchorCtr="0">
            <a:normAutofit lnSpcReduction="10000"/>
          </a:bodyPr>
          <a:lstStyle/>
          <a:p>
            <a:pPr marL="171450" lvl="0" indent="-152400" algn="l" rtl="0">
              <a:spcBef>
                <a:spcPts val="0"/>
              </a:spcBef>
              <a:spcAft>
                <a:spcPts val="0"/>
              </a:spcAft>
              <a:buSzPts val="2400"/>
              <a:buFont typeface="Noto Sans Symbols"/>
              <a:buChar char="❖"/>
            </a:pPr>
            <a:r>
              <a:rPr lang="en-US" sz="2800" b="1">
                <a:latin typeface="Helvetica Neue"/>
                <a:ea typeface="Helvetica Neue"/>
                <a:cs typeface="Helvetica Neue"/>
                <a:sym typeface="Helvetica Neue"/>
              </a:rPr>
              <a:t> </a:t>
            </a:r>
            <a:r>
              <a:rPr lang="en-US" sz="2400"/>
              <a:t>Schools may claim reimbursement for one snack per child per day</a:t>
            </a:r>
            <a:endParaRPr sz="2400"/>
          </a:p>
          <a:p>
            <a:pPr marL="171450" lvl="0" indent="-152400" algn="l" rtl="0">
              <a:spcBef>
                <a:spcPts val="0"/>
              </a:spcBef>
              <a:spcAft>
                <a:spcPts val="0"/>
              </a:spcAft>
              <a:buSzPts val="2400"/>
              <a:buChar char="❖"/>
            </a:pPr>
            <a:r>
              <a:rPr lang="en-US" sz="2400"/>
              <a:t>Site Eligible:  </a:t>
            </a:r>
            <a:endParaRPr sz="2400"/>
          </a:p>
          <a:p>
            <a:pPr marL="914400" lvl="1" indent="-171450" algn="l" rtl="0">
              <a:spcBef>
                <a:spcPts val="0"/>
              </a:spcBef>
              <a:spcAft>
                <a:spcPts val="0"/>
              </a:spcAft>
              <a:buSzPts val="1800"/>
              <a:buChar char="o"/>
            </a:pPr>
            <a:r>
              <a:rPr lang="en-US" sz="2400"/>
              <a:t>50% of enrolled children are eligible for free or reduced price meals</a:t>
            </a:r>
            <a:endParaRPr sz="2400"/>
          </a:p>
          <a:p>
            <a:pPr marL="914400" lvl="1" indent="-171450" algn="l" rtl="0">
              <a:spcBef>
                <a:spcPts val="0"/>
              </a:spcBef>
              <a:spcAft>
                <a:spcPts val="0"/>
              </a:spcAft>
              <a:buSzPts val="1800"/>
              <a:buChar char="o"/>
            </a:pPr>
            <a:r>
              <a:rPr lang="en-US" sz="2400"/>
              <a:t>receive reimbursement for all snacks at the free rate</a:t>
            </a:r>
            <a:endParaRPr sz="2400"/>
          </a:p>
          <a:p>
            <a:pPr marL="171450" lvl="0" indent="-152400" algn="l" rtl="0">
              <a:spcBef>
                <a:spcPts val="0"/>
              </a:spcBef>
              <a:spcAft>
                <a:spcPts val="0"/>
              </a:spcAft>
              <a:buSzPts val="2400"/>
              <a:buChar char="❖"/>
            </a:pPr>
            <a:r>
              <a:rPr lang="en-US" sz="2400"/>
              <a:t>Sites Located in Other Areas:  must claim reimbursement by eligibility type of the child</a:t>
            </a:r>
            <a:endParaRPr sz="2400"/>
          </a:p>
          <a:p>
            <a:pPr marL="914400" lvl="1" indent="-209550" algn="l" rtl="0">
              <a:spcBef>
                <a:spcPts val="0"/>
              </a:spcBef>
              <a:spcAft>
                <a:spcPts val="0"/>
              </a:spcAft>
              <a:buSzPts val="2400"/>
              <a:buChar char="o"/>
            </a:pPr>
            <a:r>
              <a:rPr lang="en-US" sz="2400"/>
              <a:t>free</a:t>
            </a:r>
            <a:endParaRPr sz="2400"/>
          </a:p>
          <a:p>
            <a:pPr marL="914400" lvl="1" indent="-209550" algn="l" rtl="0">
              <a:spcBef>
                <a:spcPts val="0"/>
              </a:spcBef>
              <a:spcAft>
                <a:spcPts val="0"/>
              </a:spcAft>
              <a:buSzPts val="2400"/>
              <a:buChar char="o"/>
            </a:pPr>
            <a:r>
              <a:rPr lang="en-US" sz="2400"/>
              <a:t>reduced</a:t>
            </a:r>
            <a:endParaRPr sz="2400"/>
          </a:p>
          <a:p>
            <a:pPr marL="914400" lvl="1" indent="-209550" algn="l" rtl="0">
              <a:spcBef>
                <a:spcPts val="0"/>
              </a:spcBef>
              <a:spcAft>
                <a:spcPts val="0"/>
              </a:spcAft>
              <a:buSzPts val="2400"/>
              <a:buChar char="o"/>
            </a:pPr>
            <a:r>
              <a:rPr lang="en-US" sz="2400"/>
              <a:t>paid</a:t>
            </a:r>
            <a:endParaRPr sz="2400"/>
          </a:p>
          <a:p>
            <a:pPr marL="171450" lvl="0" indent="-152400" algn="l" rtl="0">
              <a:spcBef>
                <a:spcPts val="0"/>
              </a:spcBef>
              <a:spcAft>
                <a:spcPts val="0"/>
              </a:spcAft>
              <a:buSzPts val="2400"/>
              <a:buChar char="❖"/>
            </a:pPr>
            <a:r>
              <a:rPr lang="en-US" sz="2400"/>
              <a:t> No more than $.15 may be charged for a reduced-price snack</a:t>
            </a:r>
            <a:endParaRPr sz="2400"/>
          </a:p>
        </p:txBody>
      </p:sp>
      <p:pic>
        <p:nvPicPr>
          <p:cNvPr id="177" name="Google Shape;177;gbfb6fef7d6_0_7"/>
          <p:cNvPicPr preferRelativeResize="0"/>
          <p:nvPr/>
        </p:nvPicPr>
        <p:blipFill>
          <a:blip r:embed="rId3">
            <a:alphaModFix/>
          </a:blip>
          <a:stretch>
            <a:fillRect/>
          </a:stretch>
        </p:blipFill>
        <p:spPr>
          <a:xfrm>
            <a:off x="6720000" y="129473"/>
            <a:ext cx="1795450" cy="1196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bfb6fef7d6_0_14"/>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ASCP Reimbursement Rates</a:t>
            </a:r>
            <a:endParaRPr/>
          </a:p>
        </p:txBody>
      </p:sp>
      <p:pic>
        <p:nvPicPr>
          <p:cNvPr id="184" name="Google Shape;184;gbfb6fef7d6_0_14"/>
          <p:cNvPicPr preferRelativeResize="0"/>
          <p:nvPr/>
        </p:nvPicPr>
        <p:blipFill>
          <a:blip r:embed="rId3">
            <a:alphaModFix/>
          </a:blip>
          <a:stretch>
            <a:fillRect/>
          </a:stretch>
        </p:blipFill>
        <p:spPr>
          <a:xfrm>
            <a:off x="1285450" y="2529580"/>
            <a:ext cx="7230000" cy="25266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2"/>
          <p:cNvSpPr txBox="1">
            <a:spLocks noGrp="1"/>
          </p:cNvSpPr>
          <p:nvPr>
            <p:ph type="title"/>
          </p:nvPr>
        </p:nvSpPr>
        <p:spPr>
          <a:xfrm>
            <a:off x="773029" y="266648"/>
            <a:ext cx="7886700" cy="94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F2F2"/>
              </a:buClr>
              <a:buSzPts val="3600"/>
              <a:buFont typeface="Arial"/>
              <a:buNone/>
            </a:pPr>
            <a:r>
              <a:rPr lang="en-US"/>
              <a:t>Speakers</a:t>
            </a:r>
            <a:endParaRPr/>
          </a:p>
        </p:txBody>
      </p:sp>
      <p:sp>
        <p:nvSpPr>
          <p:cNvPr id="55" name="Google Shape;55;p2"/>
          <p:cNvSpPr txBox="1">
            <a:spLocks noGrp="1"/>
          </p:cNvSpPr>
          <p:nvPr>
            <p:ph type="body" idx="1"/>
          </p:nvPr>
        </p:nvSpPr>
        <p:spPr>
          <a:xfrm>
            <a:off x="1876927" y="2043476"/>
            <a:ext cx="5933973" cy="3350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b="1">
                <a:solidFill>
                  <a:schemeClr val="accent1"/>
                </a:solidFill>
              </a:rPr>
              <a:t>March 23, 2021</a:t>
            </a:r>
            <a:endParaRPr>
              <a:solidFill>
                <a:schemeClr val="accent1"/>
              </a:solidFill>
            </a:endParaRPr>
          </a:p>
          <a:p>
            <a:pPr marL="0" lvl="0" indent="0" algn="ctr" rtl="0">
              <a:lnSpc>
                <a:spcPct val="90000"/>
              </a:lnSpc>
              <a:spcBef>
                <a:spcPts val="1000"/>
              </a:spcBef>
              <a:spcAft>
                <a:spcPts val="0"/>
              </a:spcAft>
              <a:buSzPts val="2400"/>
              <a:buNone/>
            </a:pPr>
            <a:endParaRPr b="1"/>
          </a:p>
          <a:p>
            <a:pPr marL="0" lvl="0" indent="0" algn="ctr" rtl="0">
              <a:lnSpc>
                <a:spcPct val="90000"/>
              </a:lnSpc>
              <a:spcBef>
                <a:spcPts val="1000"/>
              </a:spcBef>
              <a:spcAft>
                <a:spcPts val="0"/>
              </a:spcAft>
              <a:buSzPts val="2400"/>
              <a:buNone/>
            </a:pPr>
            <a:r>
              <a:rPr lang="en-US" b="1"/>
              <a:t>Robin Holz, CACFP Lead Consultant</a:t>
            </a:r>
            <a:endParaRPr/>
          </a:p>
          <a:p>
            <a:pPr marL="0" lvl="0" indent="0" algn="ctr" rtl="0">
              <a:lnSpc>
                <a:spcPct val="90000"/>
              </a:lnSpc>
              <a:spcBef>
                <a:spcPts val="1000"/>
              </a:spcBef>
              <a:spcAft>
                <a:spcPts val="0"/>
              </a:spcAft>
              <a:buSzPts val="2400"/>
              <a:buNone/>
            </a:pPr>
            <a:endParaRPr b="1"/>
          </a:p>
          <a:p>
            <a:pPr marL="0" lvl="0" indent="0" algn="ctr" rtl="0">
              <a:lnSpc>
                <a:spcPct val="90000"/>
              </a:lnSpc>
              <a:spcBef>
                <a:spcPts val="1000"/>
              </a:spcBef>
              <a:spcAft>
                <a:spcPts val="0"/>
              </a:spcAft>
              <a:buSzPts val="2400"/>
              <a:buNone/>
            </a:pPr>
            <a:r>
              <a:rPr lang="en-US" b="1"/>
              <a:t>Deb Linderblood, NSLP Consultant</a:t>
            </a:r>
            <a:endParaRPr/>
          </a:p>
          <a:p>
            <a:pPr marL="0" lvl="0" indent="0" algn="ctr" rtl="0">
              <a:lnSpc>
                <a:spcPct val="90000"/>
              </a:lnSpc>
              <a:spcBef>
                <a:spcPts val="1000"/>
              </a:spcBef>
              <a:spcAft>
                <a:spcPts val="0"/>
              </a:spcAft>
              <a:buSzPts val="2400"/>
              <a:buNone/>
            </a:pPr>
            <a:endParaRPr b="1"/>
          </a:p>
          <a:p>
            <a:pPr marL="0" lvl="0" indent="0" algn="ctr" rtl="0">
              <a:lnSpc>
                <a:spcPct val="90000"/>
              </a:lnSpc>
              <a:spcBef>
                <a:spcPts val="1000"/>
              </a:spcBef>
              <a:spcAft>
                <a:spcPts val="0"/>
              </a:spcAft>
              <a:buSzPts val="2400"/>
              <a:buNone/>
            </a:pPr>
            <a:r>
              <a:rPr lang="en-US" b="1"/>
              <a:t>Stephanie Dross, SFSP Consultant</a:t>
            </a:r>
            <a:endParaRPr/>
          </a:p>
          <a:p>
            <a:pPr marL="457200" lvl="0" indent="-228600" algn="l" rtl="0">
              <a:lnSpc>
                <a:spcPct val="115000"/>
              </a:lnSpc>
              <a:spcBef>
                <a:spcPts val="0"/>
              </a:spcBef>
              <a:spcAft>
                <a:spcPts val="0"/>
              </a:spcAft>
              <a:buSzPts val="2400"/>
              <a:buNone/>
            </a:pPr>
            <a:endParaRPr/>
          </a:p>
        </p:txBody>
      </p:sp>
      <p:sp>
        <p:nvSpPr>
          <p:cNvPr id="56" name="Google Shape;56;p2"/>
          <p:cNvSpPr txBox="1"/>
          <p:nvPr/>
        </p:nvSpPr>
        <p:spPr>
          <a:xfrm>
            <a:off x="1008850" y="5602300"/>
            <a:ext cx="7523400" cy="55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700" b="1">
                <a:solidFill>
                  <a:schemeClr val="accent1"/>
                </a:solidFill>
              </a:rPr>
              <a:t>Bureau of Nutrition and Health Services</a:t>
            </a:r>
            <a:endParaRPr>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bfb6fef7d6_0_21"/>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Snack Types</a:t>
            </a:r>
            <a:endParaRPr/>
          </a:p>
        </p:txBody>
      </p:sp>
      <p:sp>
        <p:nvSpPr>
          <p:cNvPr id="191" name="Google Shape;191;gbfb6fef7d6_0_21"/>
          <p:cNvSpPr txBox="1">
            <a:spLocks noGrp="1"/>
          </p:cNvSpPr>
          <p:nvPr>
            <p:ph type="body" idx="1"/>
          </p:nvPr>
        </p:nvSpPr>
        <p:spPr>
          <a:xfrm>
            <a:off x="1285460" y="1778001"/>
            <a:ext cx="7230000" cy="4521300"/>
          </a:xfrm>
          <a:prstGeom prst="rect">
            <a:avLst/>
          </a:prstGeom>
        </p:spPr>
        <p:txBody>
          <a:bodyPr spcFirstLastPara="1" wrap="square" lIns="91425" tIns="45700" rIns="91425" bIns="45700" anchor="t" anchorCtr="0">
            <a:normAutofit/>
          </a:bodyPr>
          <a:lstStyle/>
          <a:p>
            <a:pPr marL="171450" lvl="0" indent="-152400" algn="l" rtl="0">
              <a:spcBef>
                <a:spcPts val="0"/>
              </a:spcBef>
              <a:spcAft>
                <a:spcPts val="0"/>
              </a:spcAft>
              <a:buSzPts val="2400"/>
              <a:buFont typeface="Noto Sans Symbols"/>
              <a:buChar char="❖"/>
            </a:pPr>
            <a:r>
              <a:rPr lang="en-US" sz="2800" b="1">
                <a:latin typeface="Helvetica Neue"/>
                <a:ea typeface="Helvetica Neue"/>
                <a:cs typeface="Helvetica Neue"/>
                <a:sym typeface="Helvetica Neue"/>
              </a:rPr>
              <a:t> </a:t>
            </a:r>
            <a:r>
              <a:rPr lang="en-US" sz="2400"/>
              <a:t>In order to be reimbursed:</a:t>
            </a:r>
            <a:endParaRPr sz="2400"/>
          </a:p>
          <a:p>
            <a:pPr marL="914400" lvl="1" indent="-209550" algn="l" rtl="0">
              <a:spcBef>
                <a:spcPts val="0"/>
              </a:spcBef>
              <a:spcAft>
                <a:spcPts val="0"/>
              </a:spcAft>
              <a:buSzPts val="2400"/>
              <a:buChar char="o"/>
            </a:pPr>
            <a:r>
              <a:rPr lang="en-US" sz="2400"/>
              <a:t>Snacks must contain at least two different components of the following four:</a:t>
            </a:r>
            <a:endParaRPr sz="2400"/>
          </a:p>
          <a:p>
            <a:pPr marL="1543050" lvl="2" indent="-209550" algn="l" rtl="0">
              <a:spcBef>
                <a:spcPts val="0"/>
              </a:spcBef>
              <a:spcAft>
                <a:spcPts val="0"/>
              </a:spcAft>
              <a:buSzPts val="2400"/>
              <a:buChar char="•"/>
            </a:pPr>
            <a:r>
              <a:rPr lang="en-US" sz="2400"/>
              <a:t>A serving of fluid milk</a:t>
            </a:r>
            <a:endParaRPr sz="2400"/>
          </a:p>
          <a:p>
            <a:pPr marL="1543050" lvl="2" indent="-209550" algn="l" rtl="0">
              <a:spcBef>
                <a:spcPts val="0"/>
              </a:spcBef>
              <a:spcAft>
                <a:spcPts val="0"/>
              </a:spcAft>
              <a:buSzPts val="2400"/>
              <a:buChar char="•"/>
            </a:pPr>
            <a:r>
              <a:rPr lang="en-US" sz="2400"/>
              <a:t>A serving of meat or meat alternate</a:t>
            </a:r>
            <a:endParaRPr sz="2400"/>
          </a:p>
          <a:p>
            <a:pPr marL="1543050" lvl="2" indent="-209550" algn="l" rtl="0">
              <a:spcBef>
                <a:spcPts val="0"/>
              </a:spcBef>
              <a:spcAft>
                <a:spcPts val="0"/>
              </a:spcAft>
              <a:buSzPts val="2400"/>
              <a:buChar char="•"/>
            </a:pPr>
            <a:r>
              <a:rPr lang="en-US" sz="2400"/>
              <a:t>A serving of vegetables, fruits or juice</a:t>
            </a:r>
            <a:endParaRPr sz="2400"/>
          </a:p>
          <a:p>
            <a:pPr marL="1543050" lvl="2" indent="-209550" algn="l" rtl="0">
              <a:spcBef>
                <a:spcPts val="0"/>
              </a:spcBef>
              <a:spcAft>
                <a:spcPts val="0"/>
              </a:spcAft>
              <a:buSzPts val="2400"/>
              <a:buChar char="•"/>
            </a:pPr>
            <a:r>
              <a:rPr lang="en-US" sz="2400"/>
              <a:t>A serving of whole grain or enriched bread and/or cereal</a:t>
            </a:r>
            <a:endParaRPr sz="2400"/>
          </a:p>
        </p:txBody>
      </p:sp>
      <p:pic>
        <p:nvPicPr>
          <p:cNvPr id="192" name="Google Shape;192;gbfb6fef7d6_0_21"/>
          <p:cNvPicPr preferRelativeResize="0"/>
          <p:nvPr/>
        </p:nvPicPr>
        <p:blipFill>
          <a:blip r:embed="rId3">
            <a:alphaModFix/>
          </a:blip>
          <a:stretch>
            <a:fillRect/>
          </a:stretch>
        </p:blipFill>
        <p:spPr>
          <a:xfrm>
            <a:off x="0" y="4573625"/>
            <a:ext cx="2464250" cy="1903374"/>
          </a:xfrm>
          <a:prstGeom prst="rect">
            <a:avLst/>
          </a:prstGeom>
          <a:noFill/>
          <a:ln>
            <a:noFill/>
          </a:ln>
        </p:spPr>
      </p:pic>
      <p:pic>
        <p:nvPicPr>
          <p:cNvPr id="193" name="Google Shape;193;gbfb6fef7d6_0_21"/>
          <p:cNvPicPr preferRelativeResize="0"/>
          <p:nvPr/>
        </p:nvPicPr>
        <p:blipFill>
          <a:blip r:embed="rId4">
            <a:alphaModFix/>
          </a:blip>
          <a:stretch>
            <a:fillRect/>
          </a:stretch>
        </p:blipFill>
        <p:spPr>
          <a:xfrm>
            <a:off x="6909814" y="4573625"/>
            <a:ext cx="2234189" cy="1725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bfb6fef7d6_0_28"/>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Day/Year</a:t>
            </a:r>
            <a:endParaRPr/>
          </a:p>
        </p:txBody>
      </p:sp>
      <p:sp>
        <p:nvSpPr>
          <p:cNvPr id="200" name="Google Shape;200;gbfb6fef7d6_0_28"/>
          <p:cNvSpPr txBox="1">
            <a:spLocks noGrp="1"/>
          </p:cNvSpPr>
          <p:nvPr>
            <p:ph type="body" idx="1"/>
          </p:nvPr>
        </p:nvSpPr>
        <p:spPr>
          <a:xfrm>
            <a:off x="1285460" y="1778001"/>
            <a:ext cx="7230000" cy="4521300"/>
          </a:xfrm>
          <a:prstGeom prst="rect">
            <a:avLst/>
          </a:prstGeom>
        </p:spPr>
        <p:txBody>
          <a:bodyPr spcFirstLastPara="1" wrap="square" lIns="91425" tIns="45700" rIns="91425" bIns="45700" anchor="t" anchorCtr="0">
            <a:normAutofit/>
          </a:bodyPr>
          <a:lstStyle/>
          <a:p>
            <a:pPr marL="171450" lvl="0" indent="-152400" algn="l" rtl="0">
              <a:spcBef>
                <a:spcPts val="0"/>
              </a:spcBef>
              <a:spcAft>
                <a:spcPts val="0"/>
              </a:spcAft>
              <a:buSzPts val="2400"/>
              <a:buChar char="❖"/>
            </a:pPr>
            <a:r>
              <a:rPr lang="en-US" sz="2400"/>
              <a:t>Snacks may only be claimed when served after the school day has ended</a:t>
            </a:r>
            <a:endParaRPr sz="2400"/>
          </a:p>
          <a:p>
            <a:pPr marL="171450" lvl="0" indent="-152400" algn="l" rtl="0">
              <a:spcBef>
                <a:spcPts val="0"/>
              </a:spcBef>
              <a:spcAft>
                <a:spcPts val="0"/>
              </a:spcAft>
              <a:buSzPts val="2400"/>
              <a:buChar char="❖"/>
            </a:pPr>
            <a:r>
              <a:rPr lang="en-US" sz="2400"/>
              <a:t>Meal served on the following days may not be reimbursed under the NSLP</a:t>
            </a:r>
            <a:endParaRPr sz="2400"/>
          </a:p>
          <a:p>
            <a:pPr marL="914400" lvl="1" indent="-209550" algn="l" rtl="0">
              <a:spcBef>
                <a:spcPts val="0"/>
              </a:spcBef>
              <a:spcAft>
                <a:spcPts val="0"/>
              </a:spcAft>
              <a:buSzPts val="2400"/>
              <a:buChar char="o"/>
            </a:pPr>
            <a:r>
              <a:rPr lang="en-US" sz="2400"/>
              <a:t>Weekends</a:t>
            </a:r>
            <a:endParaRPr sz="2400"/>
          </a:p>
          <a:p>
            <a:pPr marL="914400" lvl="1" indent="-209550" algn="l" rtl="0">
              <a:spcBef>
                <a:spcPts val="0"/>
              </a:spcBef>
              <a:spcAft>
                <a:spcPts val="0"/>
              </a:spcAft>
              <a:buSzPts val="2400"/>
              <a:buChar char="o"/>
            </a:pPr>
            <a:r>
              <a:rPr lang="en-US" sz="2400"/>
              <a:t>Holidays</a:t>
            </a:r>
            <a:endParaRPr sz="2400"/>
          </a:p>
          <a:p>
            <a:pPr marL="914400" lvl="1" indent="-209550" algn="l" rtl="0">
              <a:spcBef>
                <a:spcPts val="0"/>
              </a:spcBef>
              <a:spcAft>
                <a:spcPts val="0"/>
              </a:spcAft>
              <a:buSzPts val="2400"/>
              <a:buChar char="o"/>
            </a:pPr>
            <a:r>
              <a:rPr lang="en-US" sz="2400"/>
              <a:t>Vacation Periods</a:t>
            </a:r>
            <a:endParaRPr sz="2400"/>
          </a:p>
        </p:txBody>
      </p:sp>
      <p:pic>
        <p:nvPicPr>
          <p:cNvPr id="201" name="Google Shape;201;gbfb6fef7d6_0_28"/>
          <p:cNvPicPr preferRelativeResize="0"/>
          <p:nvPr/>
        </p:nvPicPr>
        <p:blipFill>
          <a:blip r:embed="rId3">
            <a:alphaModFix/>
          </a:blip>
          <a:stretch>
            <a:fillRect/>
          </a:stretch>
        </p:blipFill>
        <p:spPr>
          <a:xfrm>
            <a:off x="6264425" y="3704250"/>
            <a:ext cx="2595049" cy="2595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bfb6fef7d6_0_37"/>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Records</a:t>
            </a:r>
            <a:endParaRPr/>
          </a:p>
        </p:txBody>
      </p:sp>
      <p:sp>
        <p:nvSpPr>
          <p:cNvPr id="208" name="Google Shape;208;gbfb6fef7d6_0_37"/>
          <p:cNvSpPr txBox="1">
            <a:spLocks noGrp="1"/>
          </p:cNvSpPr>
          <p:nvPr>
            <p:ph type="body" idx="1"/>
          </p:nvPr>
        </p:nvSpPr>
        <p:spPr>
          <a:xfrm>
            <a:off x="314160" y="1778001"/>
            <a:ext cx="7230000" cy="4521300"/>
          </a:xfrm>
          <a:prstGeom prst="rect">
            <a:avLst/>
          </a:prstGeom>
        </p:spPr>
        <p:txBody>
          <a:bodyPr spcFirstLastPara="1" wrap="square" lIns="91425" tIns="45700" rIns="91425" bIns="45700" anchor="t" anchorCtr="0">
            <a:normAutofit/>
          </a:bodyPr>
          <a:lstStyle/>
          <a:p>
            <a:pPr marL="171450" lvl="0" indent="-152400" algn="l" rtl="0">
              <a:spcBef>
                <a:spcPts val="0"/>
              </a:spcBef>
              <a:spcAft>
                <a:spcPts val="0"/>
              </a:spcAft>
              <a:buSzPts val="2400"/>
              <a:buChar char="❖"/>
            </a:pPr>
            <a:r>
              <a:rPr lang="en-US" sz="2400"/>
              <a:t>The following records are required to receive reimbursement:</a:t>
            </a:r>
            <a:endParaRPr sz="2400"/>
          </a:p>
          <a:p>
            <a:pPr marL="914400" lvl="1" indent="-209550" algn="l" rtl="0">
              <a:spcBef>
                <a:spcPts val="0"/>
              </a:spcBef>
              <a:spcAft>
                <a:spcPts val="0"/>
              </a:spcAft>
              <a:buSzPts val="2400"/>
              <a:buChar char="o"/>
            </a:pPr>
            <a:r>
              <a:rPr lang="en-US" sz="2400"/>
              <a:t>For sites that are not area eligible</a:t>
            </a:r>
            <a:endParaRPr sz="2400"/>
          </a:p>
          <a:p>
            <a:pPr marL="1543050" lvl="2" indent="-209550" algn="l" rtl="0">
              <a:spcBef>
                <a:spcPts val="0"/>
              </a:spcBef>
              <a:spcAft>
                <a:spcPts val="0"/>
              </a:spcAft>
              <a:buSzPts val="2400"/>
              <a:buChar char="•"/>
            </a:pPr>
            <a:r>
              <a:rPr lang="en-US" sz="2400"/>
              <a:t>Free and reduced price applications</a:t>
            </a:r>
            <a:endParaRPr sz="2400"/>
          </a:p>
          <a:p>
            <a:pPr marL="914400" lvl="1" indent="-209550" algn="l" rtl="0">
              <a:spcBef>
                <a:spcPts val="0"/>
              </a:spcBef>
              <a:spcAft>
                <a:spcPts val="0"/>
              </a:spcAft>
              <a:buSzPts val="2400"/>
              <a:buChar char="o"/>
            </a:pPr>
            <a:r>
              <a:rPr lang="en-US" sz="2400"/>
              <a:t>Meal Counts</a:t>
            </a:r>
            <a:endParaRPr sz="2400"/>
          </a:p>
          <a:p>
            <a:pPr marL="914400" lvl="1" indent="-209550" algn="l" rtl="0">
              <a:spcBef>
                <a:spcPts val="0"/>
              </a:spcBef>
              <a:spcAft>
                <a:spcPts val="0"/>
              </a:spcAft>
              <a:buSzPts val="2400"/>
              <a:buChar char="o"/>
            </a:pPr>
            <a:r>
              <a:rPr lang="en-US" sz="2400"/>
              <a:t>Documentation for each child’s attendance</a:t>
            </a:r>
            <a:endParaRPr sz="2400"/>
          </a:p>
          <a:p>
            <a:pPr marL="914400" lvl="1" indent="-209550" algn="l" rtl="0">
              <a:spcBef>
                <a:spcPts val="0"/>
              </a:spcBef>
              <a:spcAft>
                <a:spcPts val="0"/>
              </a:spcAft>
              <a:buSzPts val="2400"/>
              <a:buChar char="o"/>
            </a:pPr>
            <a:r>
              <a:rPr lang="en-US" sz="2400"/>
              <a:t>Documentation of compliance with meal pattern requirements</a:t>
            </a:r>
            <a:endParaRPr sz="2400"/>
          </a:p>
          <a:p>
            <a:pPr marL="1543050" lvl="2" indent="-209550" algn="l" rtl="0">
              <a:spcBef>
                <a:spcPts val="0"/>
              </a:spcBef>
              <a:spcAft>
                <a:spcPts val="0"/>
              </a:spcAft>
              <a:buSzPts val="2400"/>
              <a:buChar char="•"/>
            </a:pPr>
            <a:r>
              <a:rPr lang="en-US" sz="2400"/>
              <a:t>Menus</a:t>
            </a:r>
            <a:endParaRPr sz="2400"/>
          </a:p>
          <a:p>
            <a:pPr marL="1543050" lvl="2" indent="-209550" algn="l" rtl="0">
              <a:spcBef>
                <a:spcPts val="0"/>
              </a:spcBef>
              <a:spcAft>
                <a:spcPts val="0"/>
              </a:spcAft>
              <a:buSzPts val="2400"/>
              <a:buChar char="•"/>
            </a:pPr>
            <a:r>
              <a:rPr lang="en-US" sz="2400"/>
              <a:t>Food Production Records</a:t>
            </a:r>
            <a:endParaRPr sz="2400"/>
          </a:p>
          <a:p>
            <a:pPr marL="1543050" lvl="0" indent="0" algn="l" rtl="0">
              <a:spcBef>
                <a:spcPts val="0"/>
              </a:spcBef>
              <a:spcAft>
                <a:spcPts val="0"/>
              </a:spcAft>
              <a:buNone/>
            </a:pPr>
            <a:endParaRPr sz="2400">
              <a:latin typeface="Helvetica Neue"/>
              <a:ea typeface="Helvetica Neue"/>
              <a:cs typeface="Helvetica Neue"/>
              <a:sym typeface="Helvetica Neue"/>
            </a:endParaRPr>
          </a:p>
          <a:p>
            <a:pPr marL="0" lvl="0" indent="0" algn="l" rtl="0">
              <a:spcBef>
                <a:spcPts val="0"/>
              </a:spcBef>
              <a:spcAft>
                <a:spcPts val="0"/>
              </a:spcAft>
              <a:buNone/>
            </a:pPr>
            <a:endParaRPr sz="2400">
              <a:latin typeface="Helvetica Neue"/>
              <a:ea typeface="Helvetica Neue"/>
              <a:cs typeface="Helvetica Neue"/>
              <a:sym typeface="Helvetica Neue"/>
            </a:endParaRPr>
          </a:p>
        </p:txBody>
      </p:sp>
      <p:pic>
        <p:nvPicPr>
          <p:cNvPr id="209" name="Google Shape;209;gbfb6fef7d6_0_37"/>
          <p:cNvPicPr preferRelativeResize="0"/>
          <p:nvPr/>
        </p:nvPicPr>
        <p:blipFill>
          <a:blip r:embed="rId3">
            <a:alphaModFix/>
          </a:blip>
          <a:stretch>
            <a:fillRect/>
          </a:stretch>
        </p:blipFill>
        <p:spPr>
          <a:xfrm>
            <a:off x="5798375" y="4326725"/>
            <a:ext cx="3227874" cy="2148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bfb6fef7d6_0_45"/>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Monitoring Reviews</a:t>
            </a:r>
            <a:endParaRPr/>
          </a:p>
        </p:txBody>
      </p:sp>
      <p:sp>
        <p:nvSpPr>
          <p:cNvPr id="216" name="Google Shape;216;gbfb6fef7d6_0_45"/>
          <p:cNvSpPr txBox="1">
            <a:spLocks noGrp="1"/>
          </p:cNvSpPr>
          <p:nvPr>
            <p:ph type="body" idx="1"/>
          </p:nvPr>
        </p:nvSpPr>
        <p:spPr>
          <a:xfrm>
            <a:off x="1285460" y="1778001"/>
            <a:ext cx="7230000" cy="4521300"/>
          </a:xfrm>
          <a:prstGeom prst="rect">
            <a:avLst/>
          </a:prstGeom>
        </p:spPr>
        <p:txBody>
          <a:bodyPr spcFirstLastPara="1" wrap="square" lIns="91425" tIns="45700" rIns="91425" bIns="45700" anchor="t" anchorCtr="0">
            <a:normAutofit/>
          </a:bodyPr>
          <a:lstStyle/>
          <a:p>
            <a:pPr marL="171450" lvl="0" indent="-152400" algn="l" rtl="0">
              <a:spcBef>
                <a:spcPts val="0"/>
              </a:spcBef>
              <a:spcAft>
                <a:spcPts val="0"/>
              </a:spcAft>
              <a:buSzPts val="2400"/>
              <a:buChar char="❖"/>
            </a:pPr>
            <a:r>
              <a:rPr lang="en-US" sz="2400"/>
              <a:t>Documentation of two monitoring reviews each year must be maintained</a:t>
            </a:r>
            <a:endParaRPr sz="2400"/>
          </a:p>
          <a:p>
            <a:pPr marL="914400" lvl="1" indent="-209550" algn="l" rtl="0">
              <a:spcBef>
                <a:spcPts val="0"/>
              </a:spcBef>
              <a:spcAft>
                <a:spcPts val="0"/>
              </a:spcAft>
              <a:buSzPts val="2400"/>
              <a:buChar char="o"/>
            </a:pPr>
            <a:r>
              <a:rPr lang="en-US" sz="2400"/>
              <a:t>The first review must be done within the first four week of program operations</a:t>
            </a:r>
            <a:endParaRPr sz="2400"/>
          </a:p>
          <a:p>
            <a:pPr marL="914400" lvl="1" indent="-209550" algn="l" rtl="0">
              <a:spcBef>
                <a:spcPts val="0"/>
              </a:spcBef>
              <a:spcAft>
                <a:spcPts val="0"/>
              </a:spcAft>
              <a:buSzPts val="2400"/>
              <a:buChar char="o"/>
            </a:pPr>
            <a:r>
              <a:rPr lang="en-US" sz="2400"/>
              <a:t>The review is to be unannounced</a:t>
            </a:r>
            <a:endParaRPr sz="2400"/>
          </a:p>
          <a:p>
            <a:pPr marL="914400" lvl="1" indent="-209550" algn="l" rtl="0">
              <a:spcBef>
                <a:spcPts val="0"/>
              </a:spcBef>
              <a:spcAft>
                <a:spcPts val="0"/>
              </a:spcAft>
              <a:buSzPts val="2400"/>
              <a:buChar char="o"/>
            </a:pPr>
            <a:r>
              <a:rPr lang="en-US" sz="2400"/>
              <a:t>Must assess each sites compliance with counting and claiming procedures and the snack meal pattern</a:t>
            </a:r>
            <a:endParaRPr sz="2400"/>
          </a:p>
        </p:txBody>
      </p:sp>
      <p:pic>
        <p:nvPicPr>
          <p:cNvPr id="217" name="Google Shape;217;gbfb6fef7d6_0_45"/>
          <p:cNvPicPr preferRelativeResize="0"/>
          <p:nvPr/>
        </p:nvPicPr>
        <p:blipFill>
          <a:blip r:embed="rId3">
            <a:alphaModFix/>
          </a:blip>
          <a:stretch>
            <a:fillRect/>
          </a:stretch>
        </p:blipFill>
        <p:spPr>
          <a:xfrm>
            <a:off x="5629150" y="4398344"/>
            <a:ext cx="3142024" cy="1900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bfb6fef7d6_0_53"/>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Apply</a:t>
            </a:r>
            <a:endParaRPr/>
          </a:p>
        </p:txBody>
      </p:sp>
      <p:sp>
        <p:nvSpPr>
          <p:cNvPr id="224" name="Google Shape;224;gbfb6fef7d6_0_53"/>
          <p:cNvSpPr txBox="1">
            <a:spLocks noGrp="1"/>
          </p:cNvSpPr>
          <p:nvPr>
            <p:ph type="body" idx="1"/>
          </p:nvPr>
        </p:nvSpPr>
        <p:spPr>
          <a:xfrm>
            <a:off x="1285460" y="1778001"/>
            <a:ext cx="7230000" cy="4521300"/>
          </a:xfrm>
          <a:prstGeom prst="rect">
            <a:avLst/>
          </a:prstGeom>
        </p:spPr>
        <p:txBody>
          <a:bodyPr spcFirstLastPara="1" wrap="square" lIns="91425" tIns="45700" rIns="91425" bIns="45700" anchor="t" anchorCtr="0">
            <a:normAutofit/>
          </a:bodyPr>
          <a:lstStyle/>
          <a:p>
            <a:pPr marL="171450" lvl="0" indent="-152400" algn="l" rtl="0">
              <a:spcBef>
                <a:spcPts val="0"/>
              </a:spcBef>
              <a:spcAft>
                <a:spcPts val="0"/>
              </a:spcAft>
              <a:buSzPts val="2400"/>
              <a:buChar char="❖"/>
            </a:pPr>
            <a:r>
              <a:rPr lang="en-US" sz="2400"/>
              <a:t>To apply the school should:</a:t>
            </a:r>
            <a:endParaRPr sz="2400"/>
          </a:p>
          <a:p>
            <a:pPr marL="914400" lvl="1" indent="-209550" algn="l" rtl="0">
              <a:spcBef>
                <a:spcPts val="0"/>
              </a:spcBef>
              <a:spcAft>
                <a:spcPts val="0"/>
              </a:spcAft>
              <a:buSzPts val="2400"/>
              <a:buChar char="o"/>
            </a:pPr>
            <a:r>
              <a:rPr lang="en-US" sz="2400"/>
              <a:t>Contact Patti Harding at </a:t>
            </a:r>
            <a:r>
              <a:rPr lang="en-US" sz="2400" u="sng">
                <a:solidFill>
                  <a:schemeClr val="hlink"/>
                </a:solidFill>
                <a:hlinkClick r:id="rId3"/>
              </a:rPr>
              <a:t>patti.harding@iowa.gov</a:t>
            </a:r>
            <a:endParaRPr sz="2400"/>
          </a:p>
          <a:p>
            <a:pPr marL="1543050" lvl="2" indent="-209550" algn="l" rtl="0">
              <a:spcBef>
                <a:spcPts val="0"/>
              </a:spcBef>
              <a:spcAft>
                <a:spcPts val="0"/>
              </a:spcAft>
              <a:buSzPts val="2400"/>
              <a:buChar char="•"/>
            </a:pPr>
            <a:r>
              <a:rPr lang="en-US" sz="2400"/>
              <a:t>will determine whether eligibility criteria are met</a:t>
            </a:r>
            <a:endParaRPr sz="2400"/>
          </a:p>
          <a:p>
            <a:pPr marL="914400" lvl="1" indent="-209550" algn="l" rtl="0">
              <a:spcBef>
                <a:spcPts val="0"/>
              </a:spcBef>
              <a:spcAft>
                <a:spcPts val="0"/>
              </a:spcAft>
              <a:buSzPts val="2400"/>
              <a:buChar char="o"/>
            </a:pPr>
            <a:r>
              <a:rPr lang="en-US" sz="2400"/>
              <a:t>A Permanent Agreement must be completed</a:t>
            </a:r>
            <a:endParaRPr sz="2400"/>
          </a:p>
          <a:p>
            <a:pPr marL="914400" lvl="1" indent="-209550" algn="l" rtl="0">
              <a:spcBef>
                <a:spcPts val="0"/>
              </a:spcBef>
              <a:spcAft>
                <a:spcPts val="0"/>
              </a:spcAft>
              <a:buSzPts val="2400"/>
              <a:buChar char="o"/>
            </a:pPr>
            <a:r>
              <a:rPr lang="en-US" sz="2400"/>
              <a:t>Add ASCP to the school’s application packet</a:t>
            </a:r>
            <a:endParaRPr sz="2400"/>
          </a:p>
        </p:txBody>
      </p:sp>
      <p:pic>
        <p:nvPicPr>
          <p:cNvPr id="225" name="Google Shape;225;gbfb6fef7d6_0_53"/>
          <p:cNvPicPr preferRelativeResize="0"/>
          <p:nvPr/>
        </p:nvPicPr>
        <p:blipFill>
          <a:blip r:embed="rId4">
            <a:alphaModFix/>
          </a:blip>
          <a:stretch>
            <a:fillRect/>
          </a:stretch>
        </p:blipFill>
        <p:spPr>
          <a:xfrm>
            <a:off x="3648825" y="4306375"/>
            <a:ext cx="2989380" cy="19929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bfb6fef7d6_0_60"/>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Summer Food Service Program</a:t>
            </a:r>
            <a:endParaRPr/>
          </a:p>
        </p:txBody>
      </p:sp>
      <p:sp>
        <p:nvSpPr>
          <p:cNvPr id="232" name="Google Shape;232;gbfb6fef7d6_0_60"/>
          <p:cNvSpPr txBox="1">
            <a:spLocks noGrp="1"/>
          </p:cNvSpPr>
          <p:nvPr>
            <p:ph type="body" idx="1"/>
          </p:nvPr>
        </p:nvSpPr>
        <p:spPr>
          <a:xfrm>
            <a:off x="1364275" y="1686900"/>
            <a:ext cx="7230000" cy="4612500"/>
          </a:xfrm>
          <a:prstGeom prst="rect">
            <a:avLst/>
          </a:prstGeom>
        </p:spPr>
        <p:txBody>
          <a:bodyPr spcFirstLastPara="1" wrap="square" lIns="91425" tIns="45700" rIns="91425" bIns="45700" anchor="t" anchorCtr="0">
            <a:normAutofit/>
          </a:bodyPr>
          <a:lstStyle/>
          <a:p>
            <a:pPr marL="457200" lvl="0" indent="-381000" algn="l" rtl="0">
              <a:spcBef>
                <a:spcPts val="750"/>
              </a:spcBef>
              <a:spcAft>
                <a:spcPts val="0"/>
              </a:spcAft>
              <a:buSzPts val="2400"/>
              <a:buChar char="❖"/>
            </a:pPr>
            <a:r>
              <a:rPr lang="en-US" sz="2400"/>
              <a:t>Established to ensure that children in low-income areas continue to receive nutritious meals when school is not in session</a:t>
            </a:r>
            <a:endParaRPr sz="2400"/>
          </a:p>
          <a:p>
            <a:pPr marL="457200" lvl="0" indent="-381000" algn="l" rtl="0">
              <a:spcBef>
                <a:spcPts val="0"/>
              </a:spcBef>
              <a:spcAft>
                <a:spcPts val="0"/>
              </a:spcAft>
              <a:buSzPts val="2400"/>
              <a:buChar char="❖"/>
            </a:pPr>
            <a:r>
              <a:rPr lang="en-US" sz="2400"/>
              <a:t>Who is eligible?  Children aged 18 and under</a:t>
            </a:r>
            <a:endParaRPr sz="2400"/>
          </a:p>
          <a:p>
            <a:pPr marL="457200" lvl="0" indent="-381000" algn="l" rtl="0">
              <a:spcBef>
                <a:spcPts val="0"/>
              </a:spcBef>
              <a:spcAft>
                <a:spcPts val="0"/>
              </a:spcAft>
              <a:buSzPts val="2400"/>
              <a:buChar char="❖"/>
            </a:pPr>
            <a:r>
              <a:rPr lang="en-US" sz="2400"/>
              <a:t>Operates during school vacations, primarily in the summer months</a:t>
            </a:r>
            <a:endParaRPr sz="2400"/>
          </a:p>
          <a:p>
            <a:pPr marL="914400" lvl="1" indent="-381000" algn="l" rtl="0">
              <a:spcBef>
                <a:spcPts val="0"/>
              </a:spcBef>
              <a:spcAft>
                <a:spcPts val="0"/>
              </a:spcAft>
              <a:buSzPts val="2400"/>
              <a:buChar char="➢"/>
            </a:pPr>
            <a:r>
              <a:rPr lang="en-US" sz="2400"/>
              <a:t>May through August</a:t>
            </a:r>
            <a:endParaRPr sz="2400"/>
          </a:p>
          <a:p>
            <a:pPr marL="457200" lvl="0" indent="-381000" algn="l" rtl="0">
              <a:spcBef>
                <a:spcPts val="0"/>
              </a:spcBef>
              <a:spcAft>
                <a:spcPts val="0"/>
              </a:spcAft>
              <a:buSzPts val="2400"/>
              <a:buChar char="❖"/>
            </a:pPr>
            <a:r>
              <a:rPr lang="en-US" sz="2400"/>
              <a:t>May operate during emergency school closures</a:t>
            </a:r>
            <a:endParaRPr sz="2400"/>
          </a:p>
          <a:p>
            <a:pPr marL="0" lvl="0" indent="0" algn="l" rtl="0">
              <a:spcBef>
                <a:spcPts val="750"/>
              </a:spcBef>
              <a:spcAft>
                <a:spcPts val="0"/>
              </a:spcAft>
              <a:buNone/>
            </a:pPr>
            <a:endParaRPr sz="2400"/>
          </a:p>
        </p:txBody>
      </p:sp>
      <p:pic>
        <p:nvPicPr>
          <p:cNvPr id="233" name="Google Shape;233;gbfb6fef7d6_0_60"/>
          <p:cNvPicPr preferRelativeResize="0"/>
          <p:nvPr/>
        </p:nvPicPr>
        <p:blipFill>
          <a:blip r:embed="rId3">
            <a:alphaModFix/>
          </a:blip>
          <a:stretch>
            <a:fillRect/>
          </a:stretch>
        </p:blipFill>
        <p:spPr>
          <a:xfrm>
            <a:off x="378375" y="5852450"/>
            <a:ext cx="2096825" cy="910950"/>
          </a:xfrm>
          <a:prstGeom prst="rect">
            <a:avLst/>
          </a:prstGeom>
          <a:noFill/>
          <a:ln>
            <a:noFill/>
          </a:ln>
        </p:spPr>
      </p:pic>
      <p:pic>
        <p:nvPicPr>
          <p:cNvPr id="234" name="Google Shape;234;gbfb6fef7d6_0_60"/>
          <p:cNvPicPr preferRelativeResize="0"/>
          <p:nvPr/>
        </p:nvPicPr>
        <p:blipFill>
          <a:blip r:embed="rId4">
            <a:alphaModFix/>
          </a:blip>
          <a:stretch>
            <a:fillRect/>
          </a:stretch>
        </p:blipFill>
        <p:spPr>
          <a:xfrm>
            <a:off x="4345838" y="4546800"/>
            <a:ext cx="2333625" cy="1752600"/>
          </a:xfrm>
          <a:prstGeom prst="rect">
            <a:avLst/>
          </a:prstGeom>
          <a:noFill/>
          <a:ln>
            <a:noFill/>
          </a:ln>
        </p:spPr>
      </p:pic>
      <p:sp>
        <p:nvSpPr>
          <p:cNvPr id="235" name="Google Shape;235;gbfb6fef7d6_0_60"/>
          <p:cNvSpPr txBox="1"/>
          <p:nvPr/>
        </p:nvSpPr>
        <p:spPr>
          <a:xfrm>
            <a:off x="6779175" y="5628300"/>
            <a:ext cx="209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Dubuque Dream Center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c538cb7411_0_1"/>
          <p:cNvSpPr txBox="1">
            <a:spLocks noGrp="1"/>
          </p:cNvSpPr>
          <p:nvPr>
            <p:ph type="title"/>
          </p:nvPr>
        </p:nvSpPr>
        <p:spPr>
          <a:xfrm>
            <a:off x="1166812"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Potential Site Locations</a:t>
            </a:r>
            <a:endParaRPr/>
          </a:p>
        </p:txBody>
      </p:sp>
      <p:sp>
        <p:nvSpPr>
          <p:cNvPr id="242" name="Google Shape;242;gc538cb7411_0_1"/>
          <p:cNvSpPr txBox="1">
            <a:spLocks noGrp="1"/>
          </p:cNvSpPr>
          <p:nvPr>
            <p:ph type="body" idx="1"/>
          </p:nvPr>
        </p:nvSpPr>
        <p:spPr>
          <a:xfrm>
            <a:off x="1166812" y="1927225"/>
            <a:ext cx="2900400" cy="43512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Clr>
                <a:schemeClr val="dk1"/>
              </a:buClr>
              <a:buSzPts val="1100"/>
              <a:buFont typeface="Arial"/>
              <a:buNone/>
            </a:pPr>
            <a:r>
              <a:rPr lang="en-US" sz="2400"/>
              <a:t>•School</a:t>
            </a:r>
            <a:endParaRPr sz="2400"/>
          </a:p>
          <a:p>
            <a:pPr marL="0" lvl="0" indent="0" algn="l" rtl="0">
              <a:spcBef>
                <a:spcPts val="800"/>
              </a:spcBef>
              <a:spcAft>
                <a:spcPts val="0"/>
              </a:spcAft>
              <a:buClr>
                <a:schemeClr val="dk1"/>
              </a:buClr>
              <a:buSzPts val="1100"/>
              <a:buFont typeface="Arial"/>
              <a:buNone/>
            </a:pPr>
            <a:r>
              <a:rPr lang="en-US" sz="2400"/>
              <a:t>•Library</a:t>
            </a:r>
            <a:endParaRPr sz="2400"/>
          </a:p>
          <a:p>
            <a:pPr marL="0" lvl="0" indent="0" algn="l" rtl="0">
              <a:spcBef>
                <a:spcPts val="800"/>
              </a:spcBef>
              <a:spcAft>
                <a:spcPts val="0"/>
              </a:spcAft>
              <a:buClr>
                <a:schemeClr val="dk1"/>
              </a:buClr>
              <a:buSzPts val="1100"/>
              <a:buFont typeface="Arial"/>
              <a:buNone/>
            </a:pPr>
            <a:r>
              <a:rPr lang="en-US" sz="2400"/>
              <a:t>•Housing Complex</a:t>
            </a:r>
            <a:endParaRPr sz="2400"/>
          </a:p>
          <a:p>
            <a:pPr marL="0" lvl="0" indent="0" algn="l" rtl="0">
              <a:spcBef>
                <a:spcPts val="800"/>
              </a:spcBef>
              <a:spcAft>
                <a:spcPts val="0"/>
              </a:spcAft>
              <a:buClr>
                <a:schemeClr val="dk1"/>
              </a:buClr>
              <a:buSzPts val="1100"/>
              <a:buFont typeface="Arial"/>
              <a:buNone/>
            </a:pPr>
            <a:r>
              <a:rPr lang="en-US" sz="2400"/>
              <a:t>•Park/Playground</a:t>
            </a:r>
            <a:endParaRPr sz="2400"/>
          </a:p>
          <a:p>
            <a:pPr marL="0" lvl="0" indent="0" algn="l" rtl="0">
              <a:spcBef>
                <a:spcPts val="800"/>
              </a:spcBef>
              <a:spcAft>
                <a:spcPts val="0"/>
              </a:spcAft>
              <a:buClr>
                <a:schemeClr val="dk1"/>
              </a:buClr>
              <a:buSzPts val="1100"/>
              <a:buFont typeface="Arial"/>
              <a:buNone/>
            </a:pPr>
            <a:r>
              <a:rPr lang="en-US" sz="2400"/>
              <a:t>•Swimming Pool</a:t>
            </a:r>
            <a:endParaRPr sz="2400"/>
          </a:p>
          <a:p>
            <a:pPr marL="0" lvl="0" indent="0" algn="l" rtl="0">
              <a:spcBef>
                <a:spcPts val="800"/>
              </a:spcBef>
              <a:spcAft>
                <a:spcPts val="0"/>
              </a:spcAft>
              <a:buClr>
                <a:schemeClr val="dk1"/>
              </a:buClr>
              <a:buSzPts val="1100"/>
              <a:buFont typeface="Arial"/>
              <a:buNone/>
            </a:pPr>
            <a:r>
              <a:rPr lang="en-US" sz="2400"/>
              <a:t>•Splash Pad</a:t>
            </a:r>
            <a:endParaRPr sz="2400"/>
          </a:p>
          <a:p>
            <a:pPr marL="0" lvl="0" indent="0" algn="l" rtl="0">
              <a:spcBef>
                <a:spcPts val="800"/>
              </a:spcBef>
              <a:spcAft>
                <a:spcPts val="0"/>
              </a:spcAft>
              <a:buClr>
                <a:schemeClr val="dk1"/>
              </a:buClr>
              <a:buSzPts val="1100"/>
              <a:buFont typeface="Arial"/>
              <a:buNone/>
            </a:pPr>
            <a:r>
              <a:rPr lang="en-US" sz="2400"/>
              <a:t>•Church</a:t>
            </a:r>
            <a:endParaRPr sz="2400"/>
          </a:p>
          <a:p>
            <a:pPr marL="0" lvl="0" indent="0" algn="l" rtl="0">
              <a:spcBef>
                <a:spcPts val="800"/>
              </a:spcBef>
              <a:spcAft>
                <a:spcPts val="0"/>
              </a:spcAft>
              <a:buClr>
                <a:schemeClr val="dk1"/>
              </a:buClr>
              <a:buSzPts val="1100"/>
              <a:buFont typeface="Arial"/>
              <a:buNone/>
            </a:pPr>
            <a:r>
              <a:rPr lang="en-US" sz="2400"/>
              <a:t>•WIC Office/Clinic</a:t>
            </a:r>
            <a:endParaRPr sz="2400"/>
          </a:p>
          <a:p>
            <a:pPr marL="0" lvl="0" indent="0" algn="l" rtl="0">
              <a:spcBef>
                <a:spcPts val="750"/>
              </a:spcBef>
              <a:spcAft>
                <a:spcPts val="0"/>
              </a:spcAft>
              <a:buNone/>
            </a:pPr>
            <a:endParaRPr/>
          </a:p>
        </p:txBody>
      </p:sp>
      <p:sp>
        <p:nvSpPr>
          <p:cNvPr id="243" name="Google Shape;243;gc538cb7411_0_1"/>
          <p:cNvSpPr txBox="1">
            <a:spLocks noGrp="1"/>
          </p:cNvSpPr>
          <p:nvPr>
            <p:ph type="body" idx="2"/>
          </p:nvPr>
        </p:nvSpPr>
        <p:spPr>
          <a:xfrm>
            <a:off x="4181475" y="1927225"/>
            <a:ext cx="2900400" cy="43512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Clr>
                <a:schemeClr val="dk1"/>
              </a:buClr>
              <a:buSzPts val="1100"/>
              <a:buFont typeface="Arial"/>
              <a:buNone/>
            </a:pPr>
            <a:r>
              <a:rPr lang="en-US" sz="2400"/>
              <a:t>•Community Center</a:t>
            </a:r>
            <a:endParaRPr sz="2400"/>
          </a:p>
          <a:p>
            <a:pPr marL="0" lvl="0" indent="0" algn="l" rtl="0">
              <a:spcBef>
                <a:spcPts val="800"/>
              </a:spcBef>
              <a:spcAft>
                <a:spcPts val="0"/>
              </a:spcAft>
              <a:buClr>
                <a:schemeClr val="dk1"/>
              </a:buClr>
              <a:buSzPts val="1100"/>
              <a:buFont typeface="Arial"/>
              <a:buNone/>
            </a:pPr>
            <a:r>
              <a:rPr lang="en-US" sz="2400"/>
              <a:t>•Parks &amp; Rec Site</a:t>
            </a:r>
            <a:endParaRPr sz="2400"/>
          </a:p>
          <a:p>
            <a:pPr marL="0" lvl="0" indent="0" algn="l" rtl="0">
              <a:spcBef>
                <a:spcPts val="800"/>
              </a:spcBef>
              <a:spcAft>
                <a:spcPts val="0"/>
              </a:spcAft>
              <a:buClr>
                <a:schemeClr val="dk1"/>
              </a:buClr>
              <a:buSzPts val="1100"/>
              <a:buFont typeface="Arial"/>
              <a:buNone/>
            </a:pPr>
            <a:r>
              <a:rPr lang="en-US" sz="2400"/>
              <a:t>•Mobile Site</a:t>
            </a:r>
            <a:endParaRPr sz="2400"/>
          </a:p>
          <a:p>
            <a:pPr marL="0" lvl="0" indent="0" algn="l" rtl="0">
              <a:spcBef>
                <a:spcPts val="800"/>
              </a:spcBef>
              <a:spcAft>
                <a:spcPts val="0"/>
              </a:spcAft>
              <a:buClr>
                <a:schemeClr val="dk1"/>
              </a:buClr>
              <a:buSzPts val="1100"/>
              <a:buFont typeface="Arial"/>
              <a:buNone/>
            </a:pPr>
            <a:r>
              <a:rPr lang="en-US" sz="2400"/>
              <a:t>•Tribal Organization</a:t>
            </a:r>
            <a:endParaRPr sz="2400"/>
          </a:p>
          <a:p>
            <a:pPr marL="0" lvl="0" indent="0" algn="l" rtl="0">
              <a:spcBef>
                <a:spcPts val="800"/>
              </a:spcBef>
              <a:spcAft>
                <a:spcPts val="0"/>
              </a:spcAft>
              <a:buClr>
                <a:schemeClr val="dk1"/>
              </a:buClr>
              <a:buSzPts val="1100"/>
              <a:buFont typeface="Arial"/>
              <a:buNone/>
            </a:pPr>
            <a:r>
              <a:rPr lang="en-US" sz="2400"/>
              <a:t>•Summer Camp</a:t>
            </a:r>
            <a:endParaRPr sz="2400"/>
          </a:p>
          <a:p>
            <a:pPr marL="0" lvl="0" indent="0" algn="l" rtl="0">
              <a:spcBef>
                <a:spcPts val="800"/>
              </a:spcBef>
              <a:spcAft>
                <a:spcPts val="0"/>
              </a:spcAft>
              <a:buClr>
                <a:schemeClr val="dk1"/>
              </a:buClr>
              <a:buSzPts val="1100"/>
              <a:buFont typeface="Arial"/>
              <a:buNone/>
            </a:pPr>
            <a:r>
              <a:rPr lang="en-US" sz="2400"/>
              <a:t>•Migrant Center</a:t>
            </a:r>
            <a:endParaRPr sz="2400"/>
          </a:p>
          <a:p>
            <a:pPr marL="0" lvl="0" indent="0" algn="l" rtl="0">
              <a:spcBef>
                <a:spcPts val="800"/>
              </a:spcBef>
              <a:spcAft>
                <a:spcPts val="0"/>
              </a:spcAft>
              <a:buClr>
                <a:schemeClr val="dk1"/>
              </a:buClr>
              <a:buSzPts val="1100"/>
              <a:buFont typeface="Arial"/>
              <a:buNone/>
            </a:pPr>
            <a:r>
              <a:rPr lang="en-US" sz="2400"/>
              <a:t>•Emergency Shelter</a:t>
            </a:r>
            <a:endParaRPr sz="2400"/>
          </a:p>
          <a:p>
            <a:pPr marL="0" lvl="0" indent="0" algn="l" rtl="0">
              <a:spcBef>
                <a:spcPts val="800"/>
              </a:spcBef>
              <a:spcAft>
                <a:spcPts val="0"/>
              </a:spcAft>
              <a:buClr>
                <a:schemeClr val="dk1"/>
              </a:buClr>
              <a:buSzPts val="1100"/>
              <a:buFont typeface="Arial"/>
              <a:buNone/>
            </a:pPr>
            <a:r>
              <a:rPr lang="en-US" sz="2400"/>
              <a:t>•Trailer Park</a:t>
            </a:r>
            <a:endParaRPr sz="2400"/>
          </a:p>
          <a:p>
            <a:pPr marL="0" lvl="0" indent="0" algn="l" rtl="0">
              <a:spcBef>
                <a:spcPts val="750"/>
              </a:spcBef>
              <a:spcAft>
                <a:spcPts val="0"/>
              </a:spcAft>
              <a:buNone/>
            </a:pPr>
            <a:endParaRPr/>
          </a:p>
        </p:txBody>
      </p:sp>
      <p:pic>
        <p:nvPicPr>
          <p:cNvPr id="244" name="Google Shape;244;gc538cb7411_0_1"/>
          <p:cNvPicPr preferRelativeResize="0"/>
          <p:nvPr/>
        </p:nvPicPr>
        <p:blipFill>
          <a:blip r:embed="rId3">
            <a:alphaModFix/>
          </a:blip>
          <a:stretch>
            <a:fillRect/>
          </a:stretch>
        </p:blipFill>
        <p:spPr>
          <a:xfrm>
            <a:off x="6574225" y="271475"/>
            <a:ext cx="2096824" cy="910950"/>
          </a:xfrm>
          <a:prstGeom prst="rect">
            <a:avLst/>
          </a:prstGeom>
          <a:noFill/>
          <a:ln>
            <a:noFill/>
          </a:ln>
        </p:spPr>
      </p:pic>
      <p:pic>
        <p:nvPicPr>
          <p:cNvPr id="245" name="Google Shape;245;gc538cb7411_0_1"/>
          <p:cNvPicPr preferRelativeResize="0"/>
          <p:nvPr/>
        </p:nvPicPr>
        <p:blipFill>
          <a:blip r:embed="rId4">
            <a:alphaModFix/>
          </a:blip>
          <a:stretch>
            <a:fillRect/>
          </a:stretch>
        </p:blipFill>
        <p:spPr>
          <a:xfrm>
            <a:off x="7386675" y="2250600"/>
            <a:ext cx="1757325" cy="2635987"/>
          </a:xfrm>
          <a:prstGeom prst="rect">
            <a:avLst/>
          </a:prstGeom>
          <a:noFill/>
          <a:ln>
            <a:noFill/>
          </a:ln>
        </p:spPr>
      </p:pic>
      <p:sp>
        <p:nvSpPr>
          <p:cNvPr id="246" name="Google Shape;246;gc538cb7411_0_1"/>
          <p:cNvSpPr txBox="1"/>
          <p:nvPr/>
        </p:nvSpPr>
        <p:spPr>
          <a:xfrm>
            <a:off x="7457100" y="4886575"/>
            <a:ext cx="1403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Sioux City Comm Schools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gc538cb7411_0_7"/>
          <p:cNvPicPr preferRelativeResize="0"/>
          <p:nvPr/>
        </p:nvPicPr>
        <p:blipFill>
          <a:blip r:embed="rId3">
            <a:alphaModFix/>
          </a:blip>
          <a:stretch>
            <a:fillRect/>
          </a:stretch>
        </p:blipFill>
        <p:spPr>
          <a:xfrm>
            <a:off x="720675" y="1321174"/>
            <a:ext cx="3053100" cy="1719501"/>
          </a:xfrm>
          <a:prstGeom prst="rect">
            <a:avLst/>
          </a:prstGeom>
          <a:noFill/>
          <a:ln>
            <a:noFill/>
          </a:ln>
        </p:spPr>
      </p:pic>
      <p:pic>
        <p:nvPicPr>
          <p:cNvPr id="253" name="Google Shape;253;gc538cb7411_0_7"/>
          <p:cNvPicPr preferRelativeResize="0"/>
          <p:nvPr/>
        </p:nvPicPr>
        <p:blipFill>
          <a:blip r:embed="rId4">
            <a:alphaModFix/>
          </a:blip>
          <a:stretch>
            <a:fillRect/>
          </a:stretch>
        </p:blipFill>
        <p:spPr>
          <a:xfrm>
            <a:off x="5643083" y="1197350"/>
            <a:ext cx="2457767" cy="1843325"/>
          </a:xfrm>
          <a:prstGeom prst="rect">
            <a:avLst/>
          </a:prstGeom>
          <a:noFill/>
          <a:ln>
            <a:noFill/>
          </a:ln>
        </p:spPr>
      </p:pic>
      <p:pic>
        <p:nvPicPr>
          <p:cNvPr id="254" name="Google Shape;254;gc538cb7411_0_7"/>
          <p:cNvPicPr preferRelativeResize="0"/>
          <p:nvPr/>
        </p:nvPicPr>
        <p:blipFill>
          <a:blip r:embed="rId5">
            <a:alphaModFix/>
          </a:blip>
          <a:stretch>
            <a:fillRect/>
          </a:stretch>
        </p:blipFill>
        <p:spPr>
          <a:xfrm>
            <a:off x="982263" y="3713575"/>
            <a:ext cx="2890350" cy="2163275"/>
          </a:xfrm>
          <a:prstGeom prst="rect">
            <a:avLst/>
          </a:prstGeom>
          <a:noFill/>
          <a:ln>
            <a:noFill/>
          </a:ln>
        </p:spPr>
      </p:pic>
      <p:pic>
        <p:nvPicPr>
          <p:cNvPr id="255" name="Google Shape;255;gc538cb7411_0_7"/>
          <p:cNvPicPr preferRelativeResize="0"/>
          <p:nvPr/>
        </p:nvPicPr>
        <p:blipFill>
          <a:blip r:embed="rId6">
            <a:alphaModFix/>
          </a:blip>
          <a:stretch>
            <a:fillRect/>
          </a:stretch>
        </p:blipFill>
        <p:spPr>
          <a:xfrm>
            <a:off x="5307726" y="3713575"/>
            <a:ext cx="3240403" cy="2163275"/>
          </a:xfrm>
          <a:prstGeom prst="rect">
            <a:avLst/>
          </a:prstGeom>
          <a:noFill/>
          <a:ln>
            <a:noFill/>
          </a:ln>
        </p:spPr>
      </p:pic>
      <p:sp>
        <p:nvSpPr>
          <p:cNvPr id="256" name="Google Shape;256;gc538cb7411_0_7"/>
          <p:cNvSpPr txBox="1"/>
          <p:nvPr/>
        </p:nvSpPr>
        <p:spPr>
          <a:xfrm>
            <a:off x="814063" y="3626325"/>
            <a:ext cx="270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57" name="Google Shape;257;gc538cb7411_0_7"/>
          <p:cNvSpPr txBox="1"/>
          <p:nvPr/>
        </p:nvSpPr>
        <p:spPr>
          <a:xfrm>
            <a:off x="772500" y="3177025"/>
            <a:ext cx="330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Chapel Ridge Apartments - Johnston</a:t>
            </a:r>
            <a:endParaRPr/>
          </a:p>
        </p:txBody>
      </p:sp>
      <p:sp>
        <p:nvSpPr>
          <p:cNvPr id="258" name="Google Shape;258;gc538cb7411_0_7"/>
          <p:cNvSpPr txBox="1"/>
          <p:nvPr/>
        </p:nvSpPr>
        <p:spPr>
          <a:xfrm>
            <a:off x="5397250" y="3177025"/>
            <a:ext cx="305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Boys &amp; Girls Club - Cedar Rapids</a:t>
            </a:r>
            <a:endParaRPr/>
          </a:p>
        </p:txBody>
      </p:sp>
      <p:sp>
        <p:nvSpPr>
          <p:cNvPr id="259" name="Google Shape;259;gc538cb7411_0_7"/>
          <p:cNvSpPr txBox="1"/>
          <p:nvPr/>
        </p:nvSpPr>
        <p:spPr>
          <a:xfrm>
            <a:off x="961700" y="6013200"/>
            <a:ext cx="305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Ames Public LIbrary</a:t>
            </a:r>
            <a:endParaRPr/>
          </a:p>
        </p:txBody>
      </p:sp>
      <p:sp>
        <p:nvSpPr>
          <p:cNvPr id="260" name="Google Shape;260;gc538cb7411_0_7"/>
          <p:cNvSpPr txBox="1"/>
          <p:nvPr/>
        </p:nvSpPr>
        <p:spPr>
          <a:xfrm>
            <a:off x="5307725" y="5876850"/>
            <a:ext cx="330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Sioux City park</a:t>
            </a:r>
            <a:endParaRPr/>
          </a:p>
        </p:txBody>
      </p:sp>
      <p:pic>
        <p:nvPicPr>
          <p:cNvPr id="261" name="Google Shape;261;gc538cb7411_0_7"/>
          <p:cNvPicPr preferRelativeResize="0"/>
          <p:nvPr/>
        </p:nvPicPr>
        <p:blipFill>
          <a:blip r:embed="rId7">
            <a:alphaModFix/>
          </a:blip>
          <a:stretch>
            <a:fillRect/>
          </a:stretch>
        </p:blipFill>
        <p:spPr>
          <a:xfrm>
            <a:off x="6520800" y="150050"/>
            <a:ext cx="2096824" cy="910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c538cb7411_0_13"/>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Open Sites</a:t>
            </a:r>
            <a:endParaRPr/>
          </a:p>
        </p:txBody>
      </p:sp>
      <p:sp>
        <p:nvSpPr>
          <p:cNvPr id="268" name="Google Shape;268;gc538cb7411_0_13"/>
          <p:cNvSpPr txBox="1">
            <a:spLocks noGrp="1"/>
          </p:cNvSpPr>
          <p:nvPr>
            <p:ph type="body" idx="1"/>
          </p:nvPr>
        </p:nvSpPr>
        <p:spPr>
          <a:xfrm>
            <a:off x="2670927" y="1778000"/>
            <a:ext cx="5844600" cy="4521300"/>
          </a:xfrm>
          <a:prstGeom prst="rect">
            <a:avLst/>
          </a:prstGeom>
        </p:spPr>
        <p:txBody>
          <a:bodyPr spcFirstLastPara="1" wrap="square" lIns="91425" tIns="45700" rIns="91425" bIns="45700" anchor="t" anchorCtr="0">
            <a:normAutofit lnSpcReduction="10000"/>
          </a:bodyPr>
          <a:lstStyle/>
          <a:p>
            <a:pPr marL="0" lvl="0" indent="0" algn="l" rtl="0">
              <a:spcBef>
                <a:spcPts val="400"/>
              </a:spcBef>
              <a:spcAft>
                <a:spcPts val="0"/>
              </a:spcAft>
              <a:buNone/>
            </a:pPr>
            <a:r>
              <a:rPr lang="en-US" sz="2600" b="1"/>
              <a:t>Open site</a:t>
            </a:r>
            <a:r>
              <a:rPr lang="en-US" sz="2600"/>
              <a:t> </a:t>
            </a:r>
            <a:r>
              <a:rPr lang="en-US" sz="2000"/>
              <a:t>– </a:t>
            </a:r>
            <a:r>
              <a:rPr lang="en-US" sz="2200"/>
              <a:t>All children eat free.</a:t>
            </a:r>
            <a:endParaRPr sz="2200"/>
          </a:p>
          <a:p>
            <a:pPr marL="457200" lvl="0" indent="-368300" algn="l" rtl="0">
              <a:spcBef>
                <a:spcPts val="400"/>
              </a:spcBef>
              <a:spcAft>
                <a:spcPts val="0"/>
              </a:spcAft>
              <a:buSzPts val="2200"/>
              <a:buChar char="❖"/>
            </a:pPr>
            <a:r>
              <a:rPr lang="en-US" sz="2200" b="1"/>
              <a:t>Area eligible </a:t>
            </a:r>
            <a:r>
              <a:rPr lang="en-US" sz="2200"/>
              <a:t>- </a:t>
            </a:r>
            <a:endParaRPr sz="2200"/>
          </a:p>
          <a:p>
            <a:pPr marL="914400" lvl="1" indent="-355600" algn="l" rtl="0">
              <a:spcBef>
                <a:spcPts val="0"/>
              </a:spcBef>
              <a:spcAft>
                <a:spcPts val="0"/>
              </a:spcAft>
              <a:buSzPts val="2000"/>
              <a:buChar char="➢"/>
            </a:pPr>
            <a:r>
              <a:rPr lang="en-US" sz="2000"/>
              <a:t>Located in a school attendance area where 50% or more of the children are eligible for free or reduced price meals OR</a:t>
            </a:r>
            <a:endParaRPr sz="2000"/>
          </a:p>
          <a:p>
            <a:pPr marL="914400" lvl="1" indent="-355600" algn="l" rtl="0">
              <a:spcBef>
                <a:spcPts val="0"/>
              </a:spcBef>
              <a:spcAft>
                <a:spcPts val="0"/>
              </a:spcAft>
              <a:buSzPts val="2000"/>
              <a:buChar char="➢"/>
            </a:pPr>
            <a:r>
              <a:rPr lang="en-US" sz="2000"/>
              <a:t>Located within the boundaries of a census block or tract that demonstrates 50% free &amp; reduced price meal eligibility</a:t>
            </a:r>
            <a:endParaRPr sz="2000"/>
          </a:p>
          <a:p>
            <a:pPr marL="914400" lvl="1" indent="-355600" algn="l" rtl="0">
              <a:spcBef>
                <a:spcPts val="0"/>
              </a:spcBef>
              <a:spcAft>
                <a:spcPts val="0"/>
              </a:spcAft>
              <a:buSzPts val="2000"/>
              <a:buChar char="➢"/>
            </a:pPr>
            <a:r>
              <a:rPr lang="en-US" sz="2000"/>
              <a:t>Area Eligibility Waiver in place through September 30th</a:t>
            </a:r>
            <a:endParaRPr sz="2000"/>
          </a:p>
          <a:p>
            <a:pPr marL="457200" lvl="0" indent="-342900" algn="l" rtl="0">
              <a:spcBef>
                <a:spcPts val="0"/>
              </a:spcBef>
              <a:spcAft>
                <a:spcPts val="0"/>
              </a:spcAft>
              <a:buSzPts val="1800"/>
              <a:buChar char="❖"/>
            </a:pPr>
            <a:r>
              <a:rPr lang="en-US" sz="2200" b="1"/>
              <a:t>Alternative Sources </a:t>
            </a:r>
            <a:r>
              <a:rPr lang="en-US" sz="2000" b="1"/>
              <a:t>–</a:t>
            </a:r>
            <a:endParaRPr sz="2000" b="1"/>
          </a:p>
          <a:p>
            <a:pPr marL="914400" lvl="1" indent="-355600" algn="l" rtl="0">
              <a:spcBef>
                <a:spcPts val="0"/>
              </a:spcBef>
              <a:spcAft>
                <a:spcPts val="0"/>
              </a:spcAft>
              <a:buSzPts val="2000"/>
              <a:buChar char="➢"/>
            </a:pPr>
            <a:r>
              <a:rPr lang="en-US" sz="2000"/>
              <a:t>Housing authority data</a:t>
            </a:r>
            <a:endParaRPr sz="2000"/>
          </a:p>
          <a:p>
            <a:pPr marL="914400" lvl="1" indent="-355600" algn="l" rtl="0">
              <a:spcBef>
                <a:spcPts val="0"/>
              </a:spcBef>
              <a:spcAft>
                <a:spcPts val="0"/>
              </a:spcAft>
              <a:buSzPts val="2000"/>
              <a:buChar char="➢"/>
            </a:pPr>
            <a:r>
              <a:rPr lang="en-US" sz="2000"/>
              <a:t>Migrant data</a:t>
            </a:r>
            <a:endParaRPr sz="2000"/>
          </a:p>
        </p:txBody>
      </p:sp>
      <p:pic>
        <p:nvPicPr>
          <p:cNvPr id="269" name="Google Shape;269;gc538cb7411_0_13"/>
          <p:cNvPicPr preferRelativeResize="0"/>
          <p:nvPr/>
        </p:nvPicPr>
        <p:blipFill>
          <a:blip r:embed="rId3">
            <a:alphaModFix/>
          </a:blip>
          <a:stretch>
            <a:fillRect/>
          </a:stretch>
        </p:blipFill>
        <p:spPr>
          <a:xfrm>
            <a:off x="6574225" y="271475"/>
            <a:ext cx="2096824" cy="910950"/>
          </a:xfrm>
          <a:prstGeom prst="rect">
            <a:avLst/>
          </a:prstGeom>
          <a:noFill/>
          <a:ln>
            <a:noFill/>
          </a:ln>
        </p:spPr>
      </p:pic>
      <p:pic>
        <p:nvPicPr>
          <p:cNvPr id="270" name="Google Shape;270;gc538cb7411_0_13"/>
          <p:cNvPicPr preferRelativeResize="0"/>
          <p:nvPr/>
        </p:nvPicPr>
        <p:blipFill>
          <a:blip r:embed="rId4">
            <a:alphaModFix/>
          </a:blip>
          <a:stretch>
            <a:fillRect/>
          </a:stretch>
        </p:blipFill>
        <p:spPr>
          <a:xfrm>
            <a:off x="156325" y="2015350"/>
            <a:ext cx="2414100" cy="3218800"/>
          </a:xfrm>
          <a:prstGeom prst="rect">
            <a:avLst/>
          </a:prstGeom>
          <a:noFill/>
          <a:ln>
            <a:noFill/>
          </a:ln>
        </p:spPr>
      </p:pic>
      <p:sp>
        <p:nvSpPr>
          <p:cNvPr id="271" name="Google Shape;271;gc538cb7411_0_13"/>
          <p:cNvSpPr txBox="1"/>
          <p:nvPr/>
        </p:nvSpPr>
        <p:spPr>
          <a:xfrm>
            <a:off x="204950" y="5502175"/>
            <a:ext cx="272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Glenwood Comm Schools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c538cb7411_0_19"/>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Enrolled Sites</a:t>
            </a:r>
            <a:endParaRPr/>
          </a:p>
        </p:txBody>
      </p:sp>
      <p:sp>
        <p:nvSpPr>
          <p:cNvPr id="278" name="Google Shape;278;gc538cb7411_0_19"/>
          <p:cNvSpPr txBox="1">
            <a:spLocks noGrp="1"/>
          </p:cNvSpPr>
          <p:nvPr>
            <p:ph type="body" idx="1"/>
          </p:nvPr>
        </p:nvSpPr>
        <p:spPr>
          <a:xfrm>
            <a:off x="1285450" y="1686900"/>
            <a:ext cx="7230000" cy="4612500"/>
          </a:xfrm>
          <a:prstGeom prst="rect">
            <a:avLst/>
          </a:prstGeom>
        </p:spPr>
        <p:txBody>
          <a:bodyPr spcFirstLastPara="1" wrap="square" lIns="91425" tIns="45700" rIns="91425" bIns="45700" anchor="t" anchorCtr="0">
            <a:normAutofit fontScale="92500" lnSpcReduction="10000"/>
          </a:bodyPr>
          <a:lstStyle/>
          <a:p>
            <a:pPr marL="0" lvl="0" indent="0" algn="l" rtl="0">
              <a:spcBef>
                <a:spcPts val="1800"/>
              </a:spcBef>
              <a:spcAft>
                <a:spcPts val="0"/>
              </a:spcAft>
              <a:buNone/>
            </a:pPr>
            <a:r>
              <a:rPr lang="en-US" sz="2600" b="1"/>
              <a:t>Enrolled site</a:t>
            </a:r>
            <a:r>
              <a:rPr lang="en-US" sz="2600"/>
              <a:t> </a:t>
            </a:r>
            <a:r>
              <a:rPr lang="en-US" sz="2200"/>
              <a:t>– All children eat free</a:t>
            </a:r>
            <a:endParaRPr sz="2200"/>
          </a:p>
          <a:p>
            <a:pPr marL="457200" lvl="0" indent="-357822" algn="l" rtl="0">
              <a:spcBef>
                <a:spcPts val="1800"/>
              </a:spcBef>
              <a:spcAft>
                <a:spcPts val="0"/>
              </a:spcAft>
              <a:buSzPct val="100000"/>
              <a:buChar char="❖"/>
            </a:pPr>
            <a:r>
              <a:rPr lang="en-US" sz="2200"/>
              <a:t>50% or more of children </a:t>
            </a:r>
            <a:r>
              <a:rPr lang="en-US" sz="2200" b="1" i="1"/>
              <a:t>enrolled</a:t>
            </a:r>
            <a:r>
              <a:rPr lang="en-US" sz="2200"/>
              <a:t> at the site must be eligible for free or reduced price meals.</a:t>
            </a:r>
            <a:endParaRPr sz="2200"/>
          </a:p>
          <a:p>
            <a:pPr marL="0" lvl="0" indent="0" algn="l" rtl="0">
              <a:spcBef>
                <a:spcPts val="1800"/>
              </a:spcBef>
              <a:spcAft>
                <a:spcPts val="0"/>
              </a:spcAft>
              <a:buNone/>
            </a:pPr>
            <a:endParaRPr sz="2200"/>
          </a:p>
          <a:p>
            <a:pPr marL="0" lvl="0" indent="0" algn="l" rtl="0">
              <a:spcBef>
                <a:spcPts val="1800"/>
              </a:spcBef>
              <a:spcAft>
                <a:spcPts val="0"/>
              </a:spcAft>
              <a:buNone/>
            </a:pPr>
            <a:endParaRPr sz="2200"/>
          </a:p>
          <a:p>
            <a:pPr marL="0" lvl="0" indent="0" algn="l" rtl="0">
              <a:spcBef>
                <a:spcPts val="1800"/>
              </a:spcBef>
              <a:spcAft>
                <a:spcPts val="0"/>
              </a:spcAft>
              <a:buClr>
                <a:schemeClr val="dk1"/>
              </a:buClr>
              <a:buSzPct val="50000"/>
              <a:buFont typeface="Arial"/>
              <a:buNone/>
            </a:pPr>
            <a:endParaRPr sz="2200"/>
          </a:p>
          <a:p>
            <a:pPr marL="0" lvl="0" indent="0" algn="l" rtl="0">
              <a:spcBef>
                <a:spcPts val="1800"/>
              </a:spcBef>
              <a:spcAft>
                <a:spcPts val="0"/>
              </a:spcAft>
              <a:buClr>
                <a:schemeClr val="dk1"/>
              </a:buClr>
              <a:buSzPct val="50000"/>
              <a:buFont typeface="Arial"/>
              <a:buNone/>
            </a:pPr>
            <a:r>
              <a:rPr lang="en-US" sz="2200" b="1"/>
              <a:t>Closed sites must establish eligibility either through:</a:t>
            </a:r>
            <a:endParaRPr sz="2200" b="1"/>
          </a:p>
          <a:p>
            <a:pPr marL="457200" lvl="0" indent="-357822" algn="l" rtl="0">
              <a:spcBef>
                <a:spcPts val="1800"/>
              </a:spcBef>
              <a:spcAft>
                <a:spcPts val="0"/>
              </a:spcAft>
              <a:buSzPct val="100000"/>
              <a:buChar char="❖"/>
            </a:pPr>
            <a:r>
              <a:rPr lang="en-US" sz="2200"/>
              <a:t>individual income eligibility of the children attending </a:t>
            </a:r>
            <a:r>
              <a:rPr lang="en-US" sz="2200" b="1"/>
              <a:t>OR</a:t>
            </a:r>
            <a:endParaRPr sz="2200" b="1"/>
          </a:p>
          <a:p>
            <a:pPr marL="457200" lvl="0" indent="-357822" algn="l" rtl="0">
              <a:spcBef>
                <a:spcPts val="0"/>
              </a:spcBef>
              <a:spcAft>
                <a:spcPts val="0"/>
              </a:spcAft>
              <a:buSzPct val="100000"/>
              <a:buChar char="❖"/>
            </a:pPr>
            <a:r>
              <a:rPr lang="en-US" sz="2200"/>
              <a:t>area eligibility</a:t>
            </a:r>
            <a:endParaRPr sz="2200"/>
          </a:p>
          <a:p>
            <a:pPr marL="914400" lvl="1" indent="-357822" algn="l" rtl="0">
              <a:spcBef>
                <a:spcPts val="0"/>
              </a:spcBef>
              <a:spcAft>
                <a:spcPts val="0"/>
              </a:spcAft>
              <a:buSzPct val="100000"/>
              <a:buChar char="➢"/>
            </a:pPr>
            <a:r>
              <a:rPr lang="en-US" sz="2200"/>
              <a:t>Area eligibility waiver in place through September 30th</a:t>
            </a:r>
            <a:endParaRPr sz="2200"/>
          </a:p>
        </p:txBody>
      </p:sp>
      <p:pic>
        <p:nvPicPr>
          <p:cNvPr id="279" name="Google Shape;279;gc538cb7411_0_19"/>
          <p:cNvPicPr preferRelativeResize="0"/>
          <p:nvPr/>
        </p:nvPicPr>
        <p:blipFill>
          <a:blip r:embed="rId3">
            <a:alphaModFix/>
          </a:blip>
          <a:stretch>
            <a:fillRect/>
          </a:stretch>
        </p:blipFill>
        <p:spPr>
          <a:xfrm>
            <a:off x="2166750" y="3051950"/>
            <a:ext cx="5060050" cy="1183400"/>
          </a:xfrm>
          <a:prstGeom prst="rect">
            <a:avLst/>
          </a:prstGeom>
          <a:noFill/>
          <a:ln>
            <a:noFill/>
          </a:ln>
        </p:spPr>
      </p:pic>
      <p:pic>
        <p:nvPicPr>
          <p:cNvPr id="280" name="Google Shape;280;gc538cb7411_0_19"/>
          <p:cNvPicPr preferRelativeResize="0"/>
          <p:nvPr/>
        </p:nvPicPr>
        <p:blipFill>
          <a:blip r:embed="rId4">
            <a:alphaModFix/>
          </a:blip>
          <a:stretch>
            <a:fillRect/>
          </a:stretch>
        </p:blipFill>
        <p:spPr>
          <a:xfrm>
            <a:off x="6574225" y="271475"/>
            <a:ext cx="2096824" cy="910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3"/>
          <p:cNvSpPr txBox="1">
            <a:spLocks noGrp="1"/>
          </p:cNvSpPr>
          <p:nvPr>
            <p:ph type="title"/>
          </p:nvPr>
        </p:nvSpPr>
        <p:spPr>
          <a:xfrm>
            <a:off x="0" y="228600"/>
            <a:ext cx="9144000" cy="87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300"/>
              <a:buFont typeface="Open Sans ExtraBold"/>
              <a:buNone/>
            </a:pPr>
            <a:r>
              <a:rPr lang="en-US"/>
              <a:t>USDA Child Nutrition Programs</a:t>
            </a:r>
            <a:endParaRPr sz="3600"/>
          </a:p>
        </p:txBody>
      </p:sp>
      <p:sp>
        <p:nvSpPr>
          <p:cNvPr id="62" name="Google Shape;62;p3"/>
          <p:cNvSpPr txBox="1">
            <a:spLocks noGrp="1"/>
          </p:cNvSpPr>
          <p:nvPr>
            <p:ph type="body" idx="1"/>
          </p:nvPr>
        </p:nvSpPr>
        <p:spPr>
          <a:xfrm>
            <a:off x="826400" y="1838225"/>
            <a:ext cx="7712400" cy="4204200"/>
          </a:xfrm>
          <a:prstGeom prst="rect">
            <a:avLst/>
          </a:prstGeom>
          <a:noFill/>
          <a:ln>
            <a:noFill/>
          </a:ln>
        </p:spPr>
        <p:txBody>
          <a:bodyPr spcFirstLastPara="1" wrap="square" lIns="91425" tIns="45700" rIns="91425" bIns="45700" anchor="t" anchorCtr="0">
            <a:noAutofit/>
          </a:bodyPr>
          <a:lstStyle/>
          <a:p>
            <a:pPr marL="171450" lvl="0" indent="-177800" algn="l" rtl="0">
              <a:lnSpc>
                <a:spcPct val="90000"/>
              </a:lnSpc>
              <a:spcBef>
                <a:spcPts val="0"/>
              </a:spcBef>
              <a:spcAft>
                <a:spcPts val="0"/>
              </a:spcAft>
              <a:buClr>
                <a:srgbClr val="00457A"/>
              </a:buClr>
              <a:buSzPts val="2800"/>
              <a:buChar char="❖"/>
            </a:pPr>
            <a:r>
              <a:rPr lang="en-US" sz="2800" b="1">
                <a:solidFill>
                  <a:srgbClr val="00457A"/>
                </a:solidFill>
              </a:rPr>
              <a:t>Child and Adult Care Food Program (CACFP)</a:t>
            </a:r>
            <a:endParaRPr/>
          </a:p>
          <a:p>
            <a:pPr marL="171450" lvl="0" indent="-177800" algn="l" rtl="0">
              <a:lnSpc>
                <a:spcPct val="90000"/>
              </a:lnSpc>
              <a:spcBef>
                <a:spcPts val="750"/>
              </a:spcBef>
              <a:spcAft>
                <a:spcPts val="0"/>
              </a:spcAft>
              <a:buClr>
                <a:srgbClr val="000000"/>
              </a:buClr>
              <a:buSzPts val="2800"/>
              <a:buChar char="❖"/>
            </a:pPr>
            <a:r>
              <a:rPr lang="en-US" sz="2800" b="1">
                <a:solidFill>
                  <a:srgbClr val="000000"/>
                </a:solidFill>
              </a:rPr>
              <a:t>National School Lunch Program (NLSP)</a:t>
            </a:r>
            <a:endParaRPr sz="2800" b="1">
              <a:solidFill>
                <a:srgbClr val="000000"/>
              </a:solidFill>
            </a:endParaRPr>
          </a:p>
          <a:p>
            <a:pPr marL="171450" lvl="0" indent="-177800" algn="l" rtl="0">
              <a:lnSpc>
                <a:spcPct val="90000"/>
              </a:lnSpc>
              <a:spcBef>
                <a:spcPts val="750"/>
              </a:spcBef>
              <a:spcAft>
                <a:spcPts val="0"/>
              </a:spcAft>
              <a:buClr>
                <a:srgbClr val="00457A"/>
              </a:buClr>
              <a:buSzPts val="2800"/>
              <a:buChar char="❖"/>
            </a:pPr>
            <a:r>
              <a:rPr lang="en-US" sz="2800" b="1">
                <a:solidFill>
                  <a:srgbClr val="00457A"/>
                </a:solidFill>
              </a:rPr>
              <a:t>Afterschool Snack Program</a:t>
            </a:r>
            <a:endParaRPr sz="2800" b="1">
              <a:solidFill>
                <a:srgbClr val="00457A"/>
              </a:solidFill>
            </a:endParaRPr>
          </a:p>
          <a:p>
            <a:pPr marL="171450" lvl="0" indent="-177800" algn="l" rtl="0">
              <a:lnSpc>
                <a:spcPct val="90000"/>
              </a:lnSpc>
              <a:spcBef>
                <a:spcPts val="750"/>
              </a:spcBef>
              <a:spcAft>
                <a:spcPts val="0"/>
              </a:spcAft>
              <a:buClr>
                <a:schemeClr val="dk1"/>
              </a:buClr>
              <a:buSzPts val="2800"/>
              <a:buChar char="❖"/>
            </a:pPr>
            <a:r>
              <a:rPr lang="en-US" sz="2800" b="1"/>
              <a:t>School Breakfast Program </a:t>
            </a:r>
            <a:endParaRPr/>
          </a:p>
          <a:p>
            <a:pPr marL="171450" lvl="0" indent="-177800" algn="l" rtl="0">
              <a:lnSpc>
                <a:spcPct val="90000"/>
              </a:lnSpc>
              <a:spcBef>
                <a:spcPts val="750"/>
              </a:spcBef>
              <a:spcAft>
                <a:spcPts val="0"/>
              </a:spcAft>
              <a:buClr>
                <a:schemeClr val="dk1"/>
              </a:buClr>
              <a:buSzPts val="2800"/>
              <a:buChar char="❖"/>
            </a:pPr>
            <a:r>
              <a:rPr lang="en-US" sz="2800" b="1"/>
              <a:t>Special Milk Program</a:t>
            </a:r>
            <a:endParaRPr/>
          </a:p>
          <a:p>
            <a:pPr marL="171450" lvl="0" indent="-177800" algn="l" rtl="0">
              <a:lnSpc>
                <a:spcPct val="90000"/>
              </a:lnSpc>
              <a:spcBef>
                <a:spcPts val="750"/>
              </a:spcBef>
              <a:spcAft>
                <a:spcPts val="0"/>
              </a:spcAft>
              <a:buClr>
                <a:schemeClr val="dk1"/>
              </a:buClr>
              <a:buSzPts val="2800"/>
              <a:buChar char="❖"/>
            </a:pPr>
            <a:r>
              <a:rPr lang="en-US" sz="2800" b="1"/>
              <a:t>Fruit and Vegetable Program</a:t>
            </a:r>
            <a:endParaRPr/>
          </a:p>
          <a:p>
            <a:pPr marL="171450" lvl="0" indent="-177800" algn="l" rtl="0">
              <a:lnSpc>
                <a:spcPct val="90000"/>
              </a:lnSpc>
              <a:spcBef>
                <a:spcPts val="750"/>
              </a:spcBef>
              <a:spcAft>
                <a:spcPts val="0"/>
              </a:spcAft>
              <a:buClr>
                <a:srgbClr val="00457A"/>
              </a:buClr>
              <a:buSzPts val="2800"/>
              <a:buChar char="❖"/>
            </a:pPr>
            <a:r>
              <a:rPr lang="en-US" sz="2800" b="1">
                <a:solidFill>
                  <a:srgbClr val="00457A"/>
                </a:solidFill>
              </a:rPr>
              <a:t>Summer Food Service Program (SFSP)</a:t>
            </a:r>
            <a:endParaRPr/>
          </a:p>
          <a:p>
            <a:pPr marL="171450" lvl="0" indent="-177800" algn="l" rtl="0">
              <a:lnSpc>
                <a:spcPct val="90000"/>
              </a:lnSpc>
              <a:spcBef>
                <a:spcPts val="750"/>
              </a:spcBef>
              <a:spcAft>
                <a:spcPts val="0"/>
              </a:spcAft>
              <a:buClr>
                <a:schemeClr val="dk1"/>
              </a:buClr>
              <a:buSzPts val="2800"/>
              <a:buChar char="❖"/>
            </a:pPr>
            <a:r>
              <a:rPr lang="en-US" sz="2800" b="1"/>
              <a:t> USDA Foods (Commodities)</a:t>
            </a:r>
            <a:endParaRPr/>
          </a:p>
          <a:p>
            <a:pPr marL="0" lvl="0" indent="0" algn="l" rtl="0">
              <a:lnSpc>
                <a:spcPct val="90000"/>
              </a:lnSpc>
              <a:spcBef>
                <a:spcPts val="750"/>
              </a:spcBef>
              <a:spcAft>
                <a:spcPts val="0"/>
              </a:spcAft>
              <a:buClr>
                <a:schemeClr val="dk1"/>
              </a:buClr>
              <a:buSzPts val="2400"/>
              <a:buNone/>
            </a:pPr>
            <a:endParaRPr sz="2400">
              <a:latin typeface="Arial"/>
              <a:ea typeface="Arial"/>
              <a:cs typeface="Arial"/>
              <a:sym typeface="Arial"/>
            </a:endParaRPr>
          </a:p>
        </p:txBody>
      </p:sp>
      <p:sp>
        <p:nvSpPr>
          <p:cNvPr id="63" name="Google Shape;63;p3"/>
          <p:cNvSpPr/>
          <p:nvPr/>
        </p:nvSpPr>
        <p:spPr>
          <a:xfrm>
            <a:off x="3886200" y="2895600"/>
            <a:ext cx="9144000" cy="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4" name="Google Shape;64;p3"/>
          <p:cNvPicPr preferRelativeResize="0"/>
          <p:nvPr/>
        </p:nvPicPr>
        <p:blipFill rotWithShape="1">
          <a:blip r:embed="rId3">
            <a:alphaModFix/>
          </a:blip>
          <a:srcRect/>
          <a:stretch/>
        </p:blipFill>
        <p:spPr>
          <a:xfrm>
            <a:off x="7940841" y="5431920"/>
            <a:ext cx="931303" cy="935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c538cb7411_0_60"/>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Camp sites</a:t>
            </a:r>
            <a:endParaRPr/>
          </a:p>
        </p:txBody>
      </p:sp>
      <p:sp>
        <p:nvSpPr>
          <p:cNvPr id="287" name="Google Shape;287;gc538cb7411_0_60"/>
          <p:cNvSpPr txBox="1">
            <a:spLocks noGrp="1"/>
          </p:cNvSpPr>
          <p:nvPr>
            <p:ph type="body" idx="1"/>
          </p:nvPr>
        </p:nvSpPr>
        <p:spPr>
          <a:xfrm>
            <a:off x="1285450" y="1686900"/>
            <a:ext cx="7230000" cy="4612500"/>
          </a:xfrm>
          <a:prstGeom prst="rect">
            <a:avLst/>
          </a:prstGeom>
        </p:spPr>
        <p:txBody>
          <a:bodyPr spcFirstLastPara="1" wrap="square" lIns="91425" tIns="45700" rIns="91425" bIns="45700" anchor="t" anchorCtr="0">
            <a:normAutofit/>
          </a:bodyPr>
          <a:lstStyle/>
          <a:p>
            <a:pPr marL="0" lvl="0" indent="0" algn="l" rtl="0">
              <a:spcBef>
                <a:spcPts val="800"/>
              </a:spcBef>
              <a:spcAft>
                <a:spcPts val="0"/>
              </a:spcAft>
              <a:buClr>
                <a:schemeClr val="dk1"/>
              </a:buClr>
              <a:buSzPts val="1100"/>
              <a:buFont typeface="Arial"/>
              <a:buNone/>
            </a:pPr>
            <a:r>
              <a:rPr lang="en-US" sz="2600" b="1"/>
              <a:t>Camps</a:t>
            </a:r>
            <a:r>
              <a:rPr lang="en-US"/>
              <a:t> – offer regularly scheduled food service as part of an organized program for enrolled children</a:t>
            </a:r>
            <a:endParaRPr/>
          </a:p>
          <a:p>
            <a:pPr marL="457200" lvl="0" indent="-355600" algn="l" rtl="0">
              <a:spcBef>
                <a:spcPts val="800"/>
              </a:spcBef>
              <a:spcAft>
                <a:spcPts val="0"/>
              </a:spcAft>
              <a:buSzPts val="2000"/>
              <a:buChar char="❖"/>
            </a:pPr>
            <a:r>
              <a:rPr lang="en-US" sz="2000"/>
              <a:t>Residential or nonresidential </a:t>
            </a:r>
            <a:endParaRPr sz="2000"/>
          </a:p>
          <a:p>
            <a:pPr marL="457200" lvl="0" indent="-355600" algn="l" rtl="0">
              <a:spcBef>
                <a:spcPts val="0"/>
              </a:spcBef>
              <a:spcAft>
                <a:spcPts val="0"/>
              </a:spcAft>
              <a:buSzPts val="2000"/>
              <a:buChar char="❖"/>
            </a:pPr>
            <a:r>
              <a:rPr lang="en-US" sz="2000"/>
              <a:t>Do not have to establish 50%+ free/reduced eligibility</a:t>
            </a:r>
            <a:endParaRPr sz="2000"/>
          </a:p>
          <a:p>
            <a:pPr marL="457200" lvl="0" indent="-355600" algn="l" rtl="0">
              <a:spcBef>
                <a:spcPts val="0"/>
              </a:spcBef>
              <a:spcAft>
                <a:spcPts val="0"/>
              </a:spcAft>
              <a:buSzPts val="2000"/>
              <a:buChar char="❖"/>
            </a:pPr>
            <a:r>
              <a:rPr lang="en-US" sz="2000"/>
              <a:t>Must collect individual eligibility data</a:t>
            </a:r>
            <a:endParaRPr sz="2000"/>
          </a:p>
          <a:p>
            <a:pPr marL="914400" lvl="1" indent="-355600" algn="l" rtl="0">
              <a:spcBef>
                <a:spcPts val="0"/>
              </a:spcBef>
              <a:spcAft>
                <a:spcPts val="0"/>
              </a:spcAft>
              <a:buSzPts val="2000"/>
              <a:buChar char="➢"/>
            </a:pPr>
            <a:r>
              <a:rPr lang="en-US" sz="2000"/>
              <a:t>Via income eligibility applications or shared school data</a:t>
            </a:r>
            <a:endParaRPr sz="2000"/>
          </a:p>
          <a:p>
            <a:pPr marL="457200" lvl="0" indent="-355600" algn="l" rtl="0">
              <a:spcBef>
                <a:spcPts val="0"/>
              </a:spcBef>
              <a:spcAft>
                <a:spcPts val="0"/>
              </a:spcAft>
              <a:buSzPts val="2000"/>
              <a:buChar char="❖"/>
            </a:pPr>
            <a:r>
              <a:rPr lang="en-US" sz="2000"/>
              <a:t>Reimbursed only for meals served to children eligible for free and/or reduced price meals</a:t>
            </a:r>
            <a:endParaRPr sz="2000"/>
          </a:p>
          <a:p>
            <a:pPr marL="0" lvl="0" indent="0" algn="l" rtl="0">
              <a:spcBef>
                <a:spcPts val="750"/>
              </a:spcBef>
              <a:spcAft>
                <a:spcPts val="0"/>
              </a:spcAft>
              <a:buNone/>
            </a:pPr>
            <a:endParaRPr/>
          </a:p>
        </p:txBody>
      </p:sp>
      <p:pic>
        <p:nvPicPr>
          <p:cNvPr id="288" name="Google Shape;288;gc538cb7411_0_60"/>
          <p:cNvPicPr preferRelativeResize="0"/>
          <p:nvPr/>
        </p:nvPicPr>
        <p:blipFill>
          <a:blip r:embed="rId3">
            <a:alphaModFix/>
          </a:blip>
          <a:stretch>
            <a:fillRect/>
          </a:stretch>
        </p:blipFill>
        <p:spPr>
          <a:xfrm>
            <a:off x="6574225" y="271475"/>
            <a:ext cx="2096824" cy="910950"/>
          </a:xfrm>
          <a:prstGeom prst="rect">
            <a:avLst/>
          </a:prstGeom>
          <a:noFill/>
          <a:ln>
            <a:noFill/>
          </a:ln>
        </p:spPr>
      </p:pic>
      <p:pic>
        <p:nvPicPr>
          <p:cNvPr id="289" name="Google Shape;289;gc538cb7411_0_60"/>
          <p:cNvPicPr preferRelativeResize="0"/>
          <p:nvPr/>
        </p:nvPicPr>
        <p:blipFill>
          <a:blip r:embed="rId4">
            <a:alphaModFix/>
          </a:blip>
          <a:stretch>
            <a:fillRect/>
          </a:stretch>
        </p:blipFill>
        <p:spPr>
          <a:xfrm>
            <a:off x="4256700" y="4877159"/>
            <a:ext cx="2743200" cy="1543342"/>
          </a:xfrm>
          <a:prstGeom prst="rect">
            <a:avLst/>
          </a:prstGeom>
          <a:noFill/>
          <a:ln>
            <a:noFill/>
          </a:ln>
        </p:spPr>
      </p:pic>
      <p:sp>
        <p:nvSpPr>
          <p:cNvPr id="290" name="Google Shape;290;gc538cb7411_0_60"/>
          <p:cNvSpPr txBox="1"/>
          <p:nvPr/>
        </p:nvSpPr>
        <p:spPr>
          <a:xfrm>
            <a:off x="1781500" y="5864775"/>
            <a:ext cx="238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Saydel Comm Schools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c538cb7411_0_48"/>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Meal Service</a:t>
            </a:r>
            <a:endParaRPr/>
          </a:p>
        </p:txBody>
      </p:sp>
      <p:sp>
        <p:nvSpPr>
          <p:cNvPr id="297" name="Google Shape;297;gc538cb7411_0_48"/>
          <p:cNvSpPr txBox="1">
            <a:spLocks noGrp="1"/>
          </p:cNvSpPr>
          <p:nvPr>
            <p:ph type="body" idx="1"/>
          </p:nvPr>
        </p:nvSpPr>
        <p:spPr>
          <a:xfrm>
            <a:off x="2554027" y="1778000"/>
            <a:ext cx="5961300" cy="4521300"/>
          </a:xfrm>
          <a:prstGeom prst="rect">
            <a:avLst/>
          </a:prstGeom>
        </p:spPr>
        <p:txBody>
          <a:bodyPr spcFirstLastPara="1" wrap="square" lIns="91425" tIns="45700" rIns="91425" bIns="45700" anchor="t" anchorCtr="0">
            <a:normAutofit fontScale="77500" lnSpcReduction="20000"/>
          </a:bodyPr>
          <a:lstStyle/>
          <a:p>
            <a:pPr marL="457200" lvl="0" indent="-346710" algn="l" rtl="0">
              <a:spcBef>
                <a:spcPts val="800"/>
              </a:spcBef>
              <a:spcAft>
                <a:spcPts val="0"/>
              </a:spcAft>
              <a:buSzPct val="100000"/>
              <a:buChar char="❖"/>
            </a:pPr>
            <a:r>
              <a:rPr lang="en-US" sz="2400"/>
              <a:t>Open/Closed Enrolled Sites:  </a:t>
            </a:r>
            <a:endParaRPr sz="2400"/>
          </a:p>
          <a:p>
            <a:pPr marL="914400" lvl="1" indent="-346710" algn="l" rtl="0">
              <a:spcBef>
                <a:spcPts val="0"/>
              </a:spcBef>
              <a:spcAft>
                <a:spcPts val="0"/>
              </a:spcAft>
              <a:buSzPct val="100000"/>
              <a:buChar char="➢"/>
            </a:pPr>
            <a:r>
              <a:rPr lang="en-US" sz="2400"/>
              <a:t>Can provide up to 2 meals or 1 meal &amp; 1 snack per day</a:t>
            </a:r>
            <a:endParaRPr sz="2400"/>
          </a:p>
          <a:p>
            <a:pPr marL="914400" lvl="1" indent="-346710" algn="l" rtl="0">
              <a:spcBef>
                <a:spcPts val="0"/>
              </a:spcBef>
              <a:spcAft>
                <a:spcPts val="0"/>
              </a:spcAft>
              <a:buSzPct val="100000"/>
              <a:buChar char="➢"/>
            </a:pPr>
            <a:r>
              <a:rPr lang="en-US" sz="2400"/>
              <a:t>Lunch &amp; supper cannot be combined</a:t>
            </a:r>
            <a:endParaRPr sz="2400"/>
          </a:p>
          <a:p>
            <a:pPr marL="457200" lvl="0" indent="-346710" algn="l" rtl="0">
              <a:spcBef>
                <a:spcPts val="0"/>
              </a:spcBef>
              <a:spcAft>
                <a:spcPts val="0"/>
              </a:spcAft>
              <a:buSzPct val="100000"/>
              <a:buChar char="❖"/>
            </a:pPr>
            <a:r>
              <a:rPr lang="en-US" sz="2400"/>
              <a:t>Camp Sites:  </a:t>
            </a:r>
            <a:endParaRPr sz="2400"/>
          </a:p>
          <a:p>
            <a:pPr marL="914400" lvl="1" indent="-346710" algn="l" rtl="0">
              <a:spcBef>
                <a:spcPts val="0"/>
              </a:spcBef>
              <a:spcAft>
                <a:spcPts val="0"/>
              </a:spcAft>
              <a:buSzPct val="100000"/>
              <a:buChar char="➢"/>
            </a:pPr>
            <a:r>
              <a:rPr lang="en-US" sz="2400"/>
              <a:t>Can provide up to 3 meals or 2 meals and 1 snack per day.</a:t>
            </a:r>
            <a:endParaRPr sz="2400"/>
          </a:p>
          <a:p>
            <a:pPr marL="457200" lvl="0" indent="-346710" algn="l" rtl="0">
              <a:spcBef>
                <a:spcPts val="0"/>
              </a:spcBef>
              <a:spcAft>
                <a:spcPts val="0"/>
              </a:spcAft>
              <a:buSzPct val="100000"/>
              <a:buChar char="❖"/>
            </a:pPr>
            <a:r>
              <a:rPr lang="en-US" sz="2400"/>
              <a:t>Congregate meal service – onsite</a:t>
            </a:r>
            <a:endParaRPr sz="2400"/>
          </a:p>
          <a:p>
            <a:pPr marL="914400" lvl="1" indent="-346710" algn="l" rtl="0">
              <a:spcBef>
                <a:spcPts val="0"/>
              </a:spcBef>
              <a:spcAft>
                <a:spcPts val="0"/>
              </a:spcAft>
              <a:buSzPct val="100000"/>
              <a:buChar char="➢"/>
            </a:pPr>
            <a:r>
              <a:rPr lang="en-US" sz="2400"/>
              <a:t>Non-congregate waiver through September 30th</a:t>
            </a:r>
            <a:endParaRPr sz="2400"/>
          </a:p>
          <a:p>
            <a:pPr marL="1371600" lvl="2" indent="-346710" algn="l" rtl="0">
              <a:spcBef>
                <a:spcPts val="0"/>
              </a:spcBef>
              <a:spcAft>
                <a:spcPts val="0"/>
              </a:spcAft>
              <a:buSzPct val="100000"/>
              <a:buChar char="■"/>
            </a:pPr>
            <a:r>
              <a:rPr lang="en-US" sz="2400"/>
              <a:t>Can provide grab ‘n go meals</a:t>
            </a:r>
            <a:endParaRPr sz="2400"/>
          </a:p>
          <a:p>
            <a:pPr marL="457200" lvl="0" indent="-346710" algn="l" rtl="0">
              <a:spcBef>
                <a:spcPts val="0"/>
              </a:spcBef>
              <a:spcAft>
                <a:spcPts val="0"/>
              </a:spcAft>
              <a:buSzPct val="100000"/>
              <a:buChar char="❖"/>
            </a:pPr>
            <a:r>
              <a:rPr lang="en-US" sz="2400"/>
              <a:t>Sponsor chooses day(s) &amp; time of service</a:t>
            </a:r>
            <a:endParaRPr sz="2400"/>
          </a:p>
          <a:p>
            <a:pPr marL="914400" lvl="1" indent="-346710" algn="l" rtl="0">
              <a:spcBef>
                <a:spcPts val="0"/>
              </a:spcBef>
              <a:spcAft>
                <a:spcPts val="0"/>
              </a:spcAft>
              <a:buSzPct val="100000"/>
              <a:buChar char="➢"/>
            </a:pPr>
            <a:r>
              <a:rPr lang="en-US" sz="2400"/>
              <a:t>Can operate Monday-Sunday</a:t>
            </a:r>
            <a:endParaRPr sz="2400"/>
          </a:p>
          <a:p>
            <a:pPr marL="914400" lvl="1" indent="-346710" algn="l" rtl="0">
              <a:spcBef>
                <a:spcPts val="0"/>
              </a:spcBef>
              <a:spcAft>
                <a:spcPts val="0"/>
              </a:spcAft>
              <a:buSzPct val="100000"/>
              <a:buChar char="➢"/>
            </a:pPr>
            <a:r>
              <a:rPr lang="en-US" sz="2400"/>
              <a:t>Can operate any period of time within summer break</a:t>
            </a:r>
            <a:endParaRPr sz="2400"/>
          </a:p>
          <a:p>
            <a:pPr marL="914400" lvl="1" indent="-346710" algn="l" rtl="0">
              <a:spcBef>
                <a:spcPts val="0"/>
              </a:spcBef>
              <a:spcAft>
                <a:spcPts val="0"/>
              </a:spcAft>
              <a:buSzPct val="100000"/>
              <a:buChar char="➢"/>
            </a:pPr>
            <a:r>
              <a:rPr lang="en-US" sz="2400"/>
              <a:t>Meal service time waiver through September 30th</a:t>
            </a:r>
            <a:endParaRPr sz="2400"/>
          </a:p>
          <a:p>
            <a:pPr marL="1371600" lvl="2" indent="-346710" algn="l" rtl="0">
              <a:spcBef>
                <a:spcPts val="0"/>
              </a:spcBef>
              <a:spcAft>
                <a:spcPts val="0"/>
              </a:spcAft>
              <a:buSzPct val="100000"/>
              <a:buChar char="■"/>
            </a:pPr>
            <a:r>
              <a:rPr lang="en-US" sz="2400"/>
              <a:t>Can provide multiple days worth of meals</a:t>
            </a:r>
            <a:endParaRPr sz="2400"/>
          </a:p>
        </p:txBody>
      </p:sp>
      <p:pic>
        <p:nvPicPr>
          <p:cNvPr id="298" name="Google Shape;298;gc538cb7411_0_48"/>
          <p:cNvPicPr preferRelativeResize="0"/>
          <p:nvPr/>
        </p:nvPicPr>
        <p:blipFill>
          <a:blip r:embed="rId3">
            <a:alphaModFix/>
          </a:blip>
          <a:stretch>
            <a:fillRect/>
          </a:stretch>
        </p:blipFill>
        <p:spPr>
          <a:xfrm>
            <a:off x="6574225" y="271475"/>
            <a:ext cx="2096824" cy="910950"/>
          </a:xfrm>
          <a:prstGeom prst="rect">
            <a:avLst/>
          </a:prstGeom>
          <a:noFill/>
          <a:ln>
            <a:noFill/>
          </a:ln>
        </p:spPr>
      </p:pic>
      <p:pic>
        <p:nvPicPr>
          <p:cNvPr id="299" name="Google Shape;299;gc538cb7411_0_48"/>
          <p:cNvPicPr preferRelativeResize="0"/>
          <p:nvPr/>
        </p:nvPicPr>
        <p:blipFill>
          <a:blip r:embed="rId4">
            <a:alphaModFix/>
          </a:blip>
          <a:stretch>
            <a:fillRect/>
          </a:stretch>
        </p:blipFill>
        <p:spPr>
          <a:xfrm>
            <a:off x="146698" y="1945485"/>
            <a:ext cx="2223325" cy="2967025"/>
          </a:xfrm>
          <a:prstGeom prst="rect">
            <a:avLst/>
          </a:prstGeom>
          <a:noFill/>
          <a:ln>
            <a:noFill/>
          </a:ln>
        </p:spPr>
      </p:pic>
      <p:sp>
        <p:nvSpPr>
          <p:cNvPr id="300" name="Google Shape;300;gc538cb7411_0_48"/>
          <p:cNvSpPr txBox="1"/>
          <p:nvPr/>
        </p:nvSpPr>
        <p:spPr>
          <a:xfrm>
            <a:off x="157650" y="5013425"/>
            <a:ext cx="239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Meskwaki Settlement School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c538cb7411_0_80"/>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Meal Pattern</a:t>
            </a:r>
            <a:endParaRPr/>
          </a:p>
        </p:txBody>
      </p:sp>
      <p:sp>
        <p:nvSpPr>
          <p:cNvPr id="307" name="Google Shape;307;gc538cb7411_0_80"/>
          <p:cNvSpPr txBox="1">
            <a:spLocks noGrp="1"/>
          </p:cNvSpPr>
          <p:nvPr>
            <p:ph type="body" idx="1"/>
          </p:nvPr>
        </p:nvSpPr>
        <p:spPr>
          <a:xfrm>
            <a:off x="630624" y="1778000"/>
            <a:ext cx="7884900" cy="4521300"/>
          </a:xfrm>
          <a:prstGeom prst="rect">
            <a:avLst/>
          </a:prstGeom>
        </p:spPr>
        <p:txBody>
          <a:bodyPr spcFirstLastPara="1" wrap="square" lIns="91425" tIns="45700" rIns="91425" bIns="45700" anchor="t" anchorCtr="0">
            <a:normAutofit/>
          </a:bodyPr>
          <a:lstStyle/>
          <a:p>
            <a:pPr marL="457200" lvl="0" indent="-406400" algn="l" rtl="0">
              <a:spcBef>
                <a:spcPts val="800"/>
              </a:spcBef>
              <a:spcAft>
                <a:spcPts val="0"/>
              </a:spcAft>
              <a:buSzPts val="2800"/>
              <a:buChar char="❖"/>
            </a:pPr>
            <a:r>
              <a:rPr lang="en-US" sz="2800"/>
              <a:t>Meals must meet USDA standards</a:t>
            </a:r>
            <a:endParaRPr sz="2800"/>
          </a:p>
          <a:p>
            <a:pPr marL="457200" lvl="0" indent="-406400" algn="l" rtl="0">
              <a:spcBef>
                <a:spcPts val="0"/>
              </a:spcBef>
              <a:spcAft>
                <a:spcPts val="0"/>
              </a:spcAft>
              <a:buSzPts val="2800"/>
              <a:buChar char="❖"/>
            </a:pPr>
            <a:r>
              <a:rPr lang="en-US" sz="2800"/>
              <a:t>SFSP Meal pattern requirements</a:t>
            </a:r>
            <a:endParaRPr sz="2800"/>
          </a:p>
          <a:p>
            <a:pPr marL="914400" lvl="1" indent="-406400" algn="l" rtl="0">
              <a:spcBef>
                <a:spcPts val="0"/>
              </a:spcBef>
              <a:spcAft>
                <a:spcPts val="0"/>
              </a:spcAft>
              <a:buSzPts val="2800"/>
              <a:buChar char="➢"/>
            </a:pPr>
            <a:r>
              <a:rPr lang="en-US" sz="2800"/>
              <a:t>Milk</a:t>
            </a:r>
            <a:endParaRPr sz="2800"/>
          </a:p>
          <a:p>
            <a:pPr marL="914400" lvl="1" indent="-406400" algn="l" rtl="0">
              <a:spcBef>
                <a:spcPts val="0"/>
              </a:spcBef>
              <a:spcAft>
                <a:spcPts val="0"/>
              </a:spcAft>
              <a:buSzPts val="2800"/>
              <a:buChar char="➢"/>
            </a:pPr>
            <a:r>
              <a:rPr lang="en-US" sz="2800"/>
              <a:t>Vegetables and/or fruits</a:t>
            </a:r>
            <a:endParaRPr sz="2800"/>
          </a:p>
          <a:p>
            <a:pPr marL="914400" lvl="1" indent="-406400" algn="l" rtl="0">
              <a:spcBef>
                <a:spcPts val="0"/>
              </a:spcBef>
              <a:spcAft>
                <a:spcPts val="0"/>
              </a:spcAft>
              <a:buSzPts val="2800"/>
              <a:buChar char="➢"/>
            </a:pPr>
            <a:r>
              <a:rPr lang="en-US" sz="2800"/>
              <a:t>Bread and bread alternates</a:t>
            </a:r>
            <a:endParaRPr sz="2800"/>
          </a:p>
          <a:p>
            <a:pPr marL="914400" lvl="1" indent="-406400" algn="l" rtl="0">
              <a:spcBef>
                <a:spcPts val="0"/>
              </a:spcBef>
              <a:spcAft>
                <a:spcPts val="0"/>
              </a:spcAft>
              <a:buSzPts val="2800"/>
              <a:buChar char="➢"/>
            </a:pPr>
            <a:r>
              <a:rPr lang="en-US" sz="2800"/>
              <a:t>Meat and meat alternates</a:t>
            </a:r>
            <a:endParaRPr/>
          </a:p>
        </p:txBody>
      </p:sp>
      <p:pic>
        <p:nvPicPr>
          <p:cNvPr id="308" name="Google Shape;308;gc538cb7411_0_80"/>
          <p:cNvPicPr preferRelativeResize="0"/>
          <p:nvPr/>
        </p:nvPicPr>
        <p:blipFill>
          <a:blip r:embed="rId3">
            <a:alphaModFix/>
          </a:blip>
          <a:stretch>
            <a:fillRect/>
          </a:stretch>
        </p:blipFill>
        <p:spPr>
          <a:xfrm>
            <a:off x="6635300" y="2811200"/>
            <a:ext cx="2400300" cy="3600450"/>
          </a:xfrm>
          <a:prstGeom prst="rect">
            <a:avLst/>
          </a:prstGeom>
          <a:noFill/>
          <a:ln>
            <a:noFill/>
          </a:ln>
        </p:spPr>
      </p:pic>
      <p:pic>
        <p:nvPicPr>
          <p:cNvPr id="309" name="Google Shape;309;gc538cb7411_0_80"/>
          <p:cNvPicPr preferRelativeResize="0"/>
          <p:nvPr/>
        </p:nvPicPr>
        <p:blipFill>
          <a:blip r:embed="rId4">
            <a:alphaModFix/>
          </a:blip>
          <a:stretch>
            <a:fillRect/>
          </a:stretch>
        </p:blipFill>
        <p:spPr>
          <a:xfrm>
            <a:off x="835600" y="4815150"/>
            <a:ext cx="5389825" cy="1484150"/>
          </a:xfrm>
          <a:prstGeom prst="rect">
            <a:avLst/>
          </a:prstGeom>
          <a:noFill/>
          <a:ln>
            <a:noFill/>
          </a:ln>
        </p:spPr>
      </p:pic>
      <p:pic>
        <p:nvPicPr>
          <p:cNvPr id="310" name="Google Shape;310;gc538cb7411_0_80"/>
          <p:cNvPicPr preferRelativeResize="0"/>
          <p:nvPr/>
        </p:nvPicPr>
        <p:blipFill>
          <a:blip r:embed="rId5">
            <a:alphaModFix/>
          </a:blip>
          <a:stretch>
            <a:fillRect/>
          </a:stretch>
        </p:blipFill>
        <p:spPr>
          <a:xfrm>
            <a:off x="6574225" y="271475"/>
            <a:ext cx="2096824" cy="910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c538cb7411_0_54"/>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SFSP Reimbursement Rates - 2021</a:t>
            </a:r>
            <a:endParaRPr/>
          </a:p>
        </p:txBody>
      </p:sp>
      <p:sp>
        <p:nvSpPr>
          <p:cNvPr id="317" name="Google Shape;317;gc538cb7411_0_54"/>
          <p:cNvSpPr txBox="1">
            <a:spLocks noGrp="1"/>
          </p:cNvSpPr>
          <p:nvPr>
            <p:ph type="body" idx="1"/>
          </p:nvPr>
        </p:nvSpPr>
        <p:spPr>
          <a:xfrm>
            <a:off x="867100" y="1778000"/>
            <a:ext cx="8024400" cy="4521300"/>
          </a:xfrm>
          <a:prstGeom prst="rect">
            <a:avLst/>
          </a:prstGeom>
        </p:spPr>
        <p:txBody>
          <a:bodyPr spcFirstLastPara="1" wrap="square" lIns="91425" tIns="45700" rIns="91425" bIns="45700" anchor="t" anchorCtr="0">
            <a:normAutofit/>
          </a:bodyPr>
          <a:lstStyle/>
          <a:p>
            <a:pPr marL="0" lvl="0" indent="0" algn="ctr" rtl="0">
              <a:spcBef>
                <a:spcPts val="750"/>
              </a:spcBef>
              <a:spcAft>
                <a:spcPts val="0"/>
              </a:spcAft>
              <a:buNone/>
            </a:pPr>
            <a:r>
              <a:rPr lang="en-US" b="1"/>
              <a:t>Combined Operational &amp; Administrative Reimbursement</a:t>
            </a:r>
            <a:endParaRPr b="1"/>
          </a:p>
          <a:p>
            <a:pPr marL="0" lvl="0" indent="0" algn="ctr" rtl="0">
              <a:spcBef>
                <a:spcPts val="750"/>
              </a:spcBef>
              <a:spcAft>
                <a:spcPts val="0"/>
              </a:spcAft>
              <a:buNone/>
            </a:pPr>
            <a:endParaRPr b="1"/>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a:p>
            <a:pPr marL="0" lvl="0" indent="0" algn="l" rtl="0">
              <a:spcBef>
                <a:spcPts val="750"/>
              </a:spcBef>
              <a:spcAft>
                <a:spcPts val="0"/>
              </a:spcAft>
              <a:buNone/>
            </a:pPr>
            <a:endParaRPr/>
          </a:p>
        </p:txBody>
      </p:sp>
      <p:pic>
        <p:nvPicPr>
          <p:cNvPr id="318" name="Google Shape;318;gc538cb7411_0_54"/>
          <p:cNvPicPr preferRelativeResize="0"/>
          <p:nvPr/>
        </p:nvPicPr>
        <p:blipFill>
          <a:blip r:embed="rId3">
            <a:alphaModFix/>
          </a:blip>
          <a:stretch>
            <a:fillRect/>
          </a:stretch>
        </p:blipFill>
        <p:spPr>
          <a:xfrm>
            <a:off x="1387375" y="2330025"/>
            <a:ext cx="6889275" cy="1832400"/>
          </a:xfrm>
          <a:prstGeom prst="rect">
            <a:avLst/>
          </a:prstGeom>
          <a:noFill/>
          <a:ln>
            <a:noFill/>
          </a:ln>
        </p:spPr>
      </p:pic>
      <p:pic>
        <p:nvPicPr>
          <p:cNvPr id="319" name="Google Shape;319;gc538cb7411_0_54"/>
          <p:cNvPicPr preferRelativeResize="0"/>
          <p:nvPr/>
        </p:nvPicPr>
        <p:blipFill>
          <a:blip r:embed="rId4">
            <a:alphaModFix/>
          </a:blip>
          <a:stretch>
            <a:fillRect/>
          </a:stretch>
        </p:blipFill>
        <p:spPr>
          <a:xfrm>
            <a:off x="1387375" y="4303550"/>
            <a:ext cx="6889275" cy="1903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c921eb15d8_0_0"/>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sz="3600">
                <a:solidFill>
                  <a:srgbClr val="002A4B"/>
                </a:solidFill>
              </a:rPr>
              <a:t>USDA Extends Flexibilities through Summer 2021</a:t>
            </a:r>
            <a:endParaRPr/>
          </a:p>
        </p:txBody>
      </p:sp>
      <p:sp>
        <p:nvSpPr>
          <p:cNvPr id="326" name="Google Shape;326;gc921eb15d8_0_0"/>
          <p:cNvSpPr txBox="1">
            <a:spLocks noGrp="1"/>
          </p:cNvSpPr>
          <p:nvPr>
            <p:ph type="body" idx="1"/>
          </p:nvPr>
        </p:nvSpPr>
        <p:spPr>
          <a:xfrm>
            <a:off x="1285450" y="1749375"/>
            <a:ext cx="7230000" cy="4550100"/>
          </a:xfrm>
          <a:prstGeom prst="rect">
            <a:avLst/>
          </a:prstGeom>
        </p:spPr>
        <p:txBody>
          <a:bodyPr spcFirstLastPara="1" wrap="square" lIns="91425" tIns="45700" rIns="91425" bIns="45700" anchor="t" anchorCtr="0">
            <a:noAutofit/>
          </a:bodyPr>
          <a:lstStyle/>
          <a:p>
            <a:pPr marL="0" lvl="0" indent="0" algn="l" rtl="0">
              <a:lnSpc>
                <a:spcPct val="110000"/>
              </a:lnSpc>
              <a:spcBef>
                <a:spcPts val="1000"/>
              </a:spcBef>
              <a:spcAft>
                <a:spcPts val="0"/>
              </a:spcAft>
              <a:buSzPts val="523"/>
              <a:buNone/>
            </a:pPr>
            <a:r>
              <a:rPr lang="en-US" sz="1500"/>
              <a:t>These memos pertain specifically to summer meals, guidance on the 2021-2022 school year is forthcoming from USDA.</a:t>
            </a:r>
            <a:endParaRPr sz="1500"/>
          </a:p>
          <a:p>
            <a:pPr marL="457200" lvl="0" indent="-323850" algn="l" rtl="0">
              <a:lnSpc>
                <a:spcPct val="110000"/>
              </a:lnSpc>
              <a:spcBef>
                <a:spcPts val="1000"/>
              </a:spcBef>
              <a:spcAft>
                <a:spcPts val="0"/>
              </a:spcAft>
              <a:buSzPts val="1500"/>
              <a:buChar char="❖"/>
            </a:pPr>
            <a:r>
              <a:rPr lang="en-US" sz="1500" u="sng">
                <a:solidFill>
                  <a:schemeClr val="hlink"/>
                </a:solidFill>
                <a:hlinkClick r:id="rId3"/>
              </a:rPr>
              <a:t>Child Nutrition Waiver Update</a:t>
            </a:r>
            <a:endParaRPr sz="1500"/>
          </a:p>
          <a:p>
            <a:pPr marL="457200" lvl="0" indent="-323850" algn="l" rtl="0">
              <a:lnSpc>
                <a:spcPct val="110000"/>
              </a:lnSpc>
              <a:spcBef>
                <a:spcPts val="0"/>
              </a:spcBef>
              <a:spcAft>
                <a:spcPts val="0"/>
              </a:spcAft>
              <a:buSzPts val="1500"/>
              <a:buChar char="❖"/>
            </a:pPr>
            <a:r>
              <a:rPr lang="en-US" sz="1500" u="sng">
                <a:solidFill>
                  <a:schemeClr val="hlink"/>
                </a:solidFill>
                <a:hlinkClick r:id="rId4"/>
              </a:rPr>
              <a:t>Allow Meal Pattern Flexibilities for Summer 2021 Operations</a:t>
            </a:r>
            <a:endParaRPr sz="1500"/>
          </a:p>
          <a:p>
            <a:pPr marL="914400" lvl="1" indent="-323850" algn="l" rtl="0">
              <a:lnSpc>
                <a:spcPct val="110000"/>
              </a:lnSpc>
              <a:spcBef>
                <a:spcPts val="0"/>
              </a:spcBef>
              <a:spcAft>
                <a:spcPts val="0"/>
              </a:spcAft>
              <a:buSzPts val="1500"/>
              <a:buChar char="➢"/>
            </a:pPr>
            <a:r>
              <a:rPr lang="en-US" sz="1500"/>
              <a:t>Applies to the operation of the NSLP, SBP, and SSO</a:t>
            </a:r>
            <a:endParaRPr sz="1500"/>
          </a:p>
          <a:p>
            <a:pPr marL="914400" lvl="1" indent="-323850" algn="l" rtl="0">
              <a:lnSpc>
                <a:spcPct val="110000"/>
              </a:lnSpc>
              <a:spcBef>
                <a:spcPts val="0"/>
              </a:spcBef>
              <a:spcAft>
                <a:spcPts val="0"/>
              </a:spcAft>
              <a:buSzPts val="1500"/>
              <a:buChar char="➢"/>
            </a:pPr>
            <a:r>
              <a:rPr lang="en-US" sz="1500"/>
              <a:t>Does not apply to the SFSP - regular SFSP meal pattern requirements apply effective July 1st</a:t>
            </a:r>
            <a:endParaRPr sz="1500"/>
          </a:p>
          <a:p>
            <a:pPr marL="457200" lvl="0" indent="-323850" algn="l" rtl="0">
              <a:lnSpc>
                <a:spcPct val="110000"/>
              </a:lnSpc>
              <a:spcBef>
                <a:spcPts val="0"/>
              </a:spcBef>
              <a:spcAft>
                <a:spcPts val="0"/>
              </a:spcAft>
              <a:buSzPts val="1500"/>
              <a:buChar char="❖"/>
            </a:pPr>
            <a:r>
              <a:rPr lang="en-US" sz="1500" u="sng">
                <a:solidFill>
                  <a:schemeClr val="hlink"/>
                </a:solidFill>
                <a:hlinkClick r:id="rId5"/>
              </a:rPr>
              <a:t>Allow Non-Congregate Feeding for Summer 2021 Operations</a:t>
            </a:r>
            <a:endParaRPr sz="1500"/>
          </a:p>
          <a:p>
            <a:pPr marL="914400" lvl="1" indent="-323850" algn="l" rtl="0">
              <a:lnSpc>
                <a:spcPct val="110000"/>
              </a:lnSpc>
              <a:spcBef>
                <a:spcPts val="0"/>
              </a:spcBef>
              <a:spcAft>
                <a:spcPts val="0"/>
              </a:spcAft>
              <a:buSzPts val="1500"/>
              <a:buChar char="➢"/>
            </a:pPr>
            <a:r>
              <a:rPr lang="en-US" sz="1500"/>
              <a:t>Allow meals to be taken and eaten off-site</a:t>
            </a:r>
            <a:endParaRPr sz="1500"/>
          </a:p>
          <a:p>
            <a:pPr marL="457200" lvl="0" indent="-323850" algn="l" rtl="0">
              <a:lnSpc>
                <a:spcPct val="110000"/>
              </a:lnSpc>
              <a:spcBef>
                <a:spcPts val="0"/>
              </a:spcBef>
              <a:spcAft>
                <a:spcPts val="0"/>
              </a:spcAft>
              <a:buSzPts val="1500"/>
              <a:buChar char="❖"/>
            </a:pPr>
            <a:r>
              <a:rPr lang="en-US" sz="1500" u="sng">
                <a:solidFill>
                  <a:schemeClr val="hlink"/>
                </a:solidFill>
                <a:hlinkClick r:id="rId6"/>
              </a:rPr>
              <a:t>Allow Parents and Guardians to Pick Up Meals for Children for Summer 2021 Operations</a:t>
            </a:r>
            <a:endParaRPr sz="1500"/>
          </a:p>
          <a:p>
            <a:pPr marL="914400" lvl="1" indent="-323850" algn="l" rtl="0">
              <a:lnSpc>
                <a:spcPct val="110000"/>
              </a:lnSpc>
              <a:spcBef>
                <a:spcPts val="0"/>
              </a:spcBef>
              <a:spcAft>
                <a:spcPts val="0"/>
              </a:spcAft>
              <a:buSzPts val="1500"/>
              <a:buChar char="➢"/>
            </a:pPr>
            <a:r>
              <a:rPr lang="en-US" sz="1500"/>
              <a:t>Allow meals to be picked up without the child present</a:t>
            </a:r>
            <a:endParaRPr sz="1500"/>
          </a:p>
          <a:p>
            <a:pPr marL="914400" lvl="1" indent="-323850" algn="l" rtl="0">
              <a:lnSpc>
                <a:spcPct val="110000"/>
              </a:lnSpc>
              <a:spcBef>
                <a:spcPts val="0"/>
              </a:spcBef>
              <a:spcAft>
                <a:spcPts val="0"/>
              </a:spcAft>
              <a:buSzPts val="1500"/>
              <a:buChar char="➢"/>
            </a:pPr>
            <a:r>
              <a:rPr lang="en-US" sz="1500"/>
              <a:t>Must ensure meals are distributed only to parents or guardians of eligible children and duplicate meals are not distributed for any child </a:t>
            </a:r>
            <a:endParaRPr sz="1500"/>
          </a:p>
          <a:p>
            <a:pPr marL="457200" lvl="0" indent="-323850" algn="l" rtl="0">
              <a:lnSpc>
                <a:spcPct val="110000"/>
              </a:lnSpc>
              <a:spcBef>
                <a:spcPts val="0"/>
              </a:spcBef>
              <a:spcAft>
                <a:spcPts val="0"/>
              </a:spcAft>
              <a:buSzPts val="1500"/>
              <a:buChar char="❖"/>
            </a:pPr>
            <a:r>
              <a:rPr lang="en-US" sz="1500" u="sng">
                <a:solidFill>
                  <a:schemeClr val="hlink"/>
                </a:solidFill>
                <a:hlinkClick r:id="rId7"/>
              </a:rPr>
              <a:t>Waive Meal Service Time Restrictions for Summer 2021 Operations</a:t>
            </a:r>
            <a:endParaRPr sz="1500"/>
          </a:p>
          <a:p>
            <a:pPr marL="914400" lvl="1" indent="-323850" algn="l" rtl="0">
              <a:lnSpc>
                <a:spcPct val="110000"/>
              </a:lnSpc>
              <a:spcBef>
                <a:spcPts val="0"/>
              </a:spcBef>
              <a:spcAft>
                <a:spcPts val="0"/>
              </a:spcAft>
              <a:buSzPts val="1500"/>
              <a:buChar char="➢"/>
            </a:pPr>
            <a:r>
              <a:rPr lang="en-US" sz="1500"/>
              <a:t>Allow flexibility in service times and distribution of multiple meals at one time </a:t>
            </a:r>
            <a:endParaRPr sz="15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c921eb15d8_0_6"/>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sz="3600">
                <a:solidFill>
                  <a:srgbClr val="002A4B"/>
                </a:solidFill>
              </a:rPr>
              <a:t>USDA Extends Flexibilities through Summer 2021(cont)</a:t>
            </a:r>
            <a:endParaRPr/>
          </a:p>
        </p:txBody>
      </p:sp>
      <p:sp>
        <p:nvSpPr>
          <p:cNvPr id="333" name="Google Shape;333;gc921eb15d8_0_6"/>
          <p:cNvSpPr txBox="1">
            <a:spLocks noGrp="1"/>
          </p:cNvSpPr>
          <p:nvPr>
            <p:ph type="body" idx="1"/>
          </p:nvPr>
        </p:nvSpPr>
        <p:spPr>
          <a:xfrm>
            <a:off x="1285450" y="1942575"/>
            <a:ext cx="7230000" cy="4356600"/>
          </a:xfrm>
          <a:prstGeom prst="rect">
            <a:avLst/>
          </a:prstGeom>
        </p:spPr>
        <p:txBody>
          <a:bodyPr spcFirstLastPara="1" wrap="square" lIns="91425" tIns="45700" rIns="91425" bIns="45700" anchor="t" anchorCtr="0">
            <a:normAutofit/>
          </a:bodyPr>
          <a:lstStyle/>
          <a:p>
            <a:pPr marL="457200" lvl="0" indent="-323850" algn="l" rtl="0">
              <a:spcBef>
                <a:spcPts val="750"/>
              </a:spcBef>
              <a:spcAft>
                <a:spcPts val="0"/>
              </a:spcAft>
              <a:buSzPts val="1500"/>
              <a:buChar char="❖"/>
            </a:pPr>
            <a:r>
              <a:rPr lang="en-US" sz="1500" u="sng">
                <a:solidFill>
                  <a:schemeClr val="hlink"/>
                </a:solidFill>
                <a:hlinkClick r:id="rId3"/>
              </a:rPr>
              <a:t>Extend Area Eligibility Waivers for Summer 2021 Operations</a:t>
            </a:r>
            <a:endParaRPr sz="1500"/>
          </a:p>
          <a:p>
            <a:pPr marL="914400" lvl="1" indent="-323850" algn="l" rtl="0">
              <a:spcBef>
                <a:spcPts val="0"/>
              </a:spcBef>
              <a:spcAft>
                <a:spcPts val="0"/>
              </a:spcAft>
              <a:buSzPts val="1500"/>
              <a:buChar char="➢"/>
            </a:pPr>
            <a:r>
              <a:rPr lang="en-US" sz="1500"/>
              <a:t>Allow SFSP meals in areas that do not meet the usual free or reduced-price eligibility threshold</a:t>
            </a:r>
            <a:endParaRPr sz="1500"/>
          </a:p>
          <a:p>
            <a:pPr marL="457200" lvl="0" indent="-323850" algn="l" rtl="0">
              <a:spcBef>
                <a:spcPts val="0"/>
              </a:spcBef>
              <a:spcAft>
                <a:spcPts val="0"/>
              </a:spcAft>
              <a:buSzPts val="1500"/>
              <a:buChar char="❖"/>
            </a:pPr>
            <a:r>
              <a:rPr lang="en-US" sz="1500" u="sng">
                <a:solidFill>
                  <a:schemeClr val="hlink"/>
                </a:solidFill>
                <a:hlinkClick r:id="rId4"/>
              </a:rPr>
              <a:t>Allow Offer Versus Serve (OVS) Flexibilities in the SFSP for Summer 2021 Operations</a:t>
            </a:r>
            <a:endParaRPr sz="1500"/>
          </a:p>
          <a:p>
            <a:pPr marL="914400" lvl="1" indent="-323850" algn="l" rtl="0">
              <a:spcBef>
                <a:spcPts val="0"/>
              </a:spcBef>
              <a:spcAft>
                <a:spcPts val="0"/>
              </a:spcAft>
              <a:buSzPts val="1500"/>
              <a:buChar char="➢"/>
            </a:pPr>
            <a:r>
              <a:rPr lang="en-US" sz="1500"/>
              <a:t>Allow use of OVS with the SFSP meal pattern</a:t>
            </a:r>
            <a:endParaRPr sz="1500"/>
          </a:p>
          <a:p>
            <a:pPr marL="457200" lvl="0" indent="-323850" algn="l" rtl="0">
              <a:spcBef>
                <a:spcPts val="0"/>
              </a:spcBef>
              <a:spcAft>
                <a:spcPts val="0"/>
              </a:spcAft>
              <a:buSzPts val="1500"/>
              <a:buChar char="❖"/>
            </a:pPr>
            <a:r>
              <a:rPr lang="en-US" sz="1500" u="sng">
                <a:solidFill>
                  <a:schemeClr val="hlink"/>
                </a:solidFill>
                <a:hlinkClick r:id="rId4"/>
              </a:rPr>
              <a:t>Allow Area Eligibility for Closed Enrolled Sites for Summer 2021 Operations</a:t>
            </a:r>
            <a:endParaRPr sz="1500"/>
          </a:p>
          <a:p>
            <a:pPr marL="914400" lvl="1" indent="-323850" algn="l" rtl="0">
              <a:spcBef>
                <a:spcPts val="0"/>
              </a:spcBef>
              <a:spcAft>
                <a:spcPts val="0"/>
              </a:spcAft>
              <a:buSzPts val="1500"/>
              <a:buChar char="➢"/>
            </a:pPr>
            <a:r>
              <a:rPr lang="en-US" sz="1500"/>
              <a:t>Allow use of area eligibility data in lieu of individual student eligibility to qualify a Closed Enrolled site</a:t>
            </a:r>
            <a:endParaRPr sz="1500"/>
          </a:p>
          <a:p>
            <a:pPr marL="457200" lvl="0" indent="-323850" algn="l" rtl="0">
              <a:spcBef>
                <a:spcPts val="0"/>
              </a:spcBef>
              <a:spcAft>
                <a:spcPts val="0"/>
              </a:spcAft>
              <a:buSzPts val="1500"/>
              <a:buChar char="❖"/>
            </a:pPr>
            <a:r>
              <a:rPr lang="en-US" sz="1500" u="sng">
                <a:solidFill>
                  <a:schemeClr val="hlink"/>
                </a:solidFill>
                <a:hlinkClick r:id="rId5"/>
              </a:rPr>
              <a:t>Waive First Week Site Visits in the Summer Food Service Program for Summer 2021 Operations</a:t>
            </a:r>
            <a:endParaRPr sz="1500"/>
          </a:p>
          <a:p>
            <a:pPr marL="914400" lvl="1" indent="-323850" algn="l" rtl="0">
              <a:spcBef>
                <a:spcPts val="0"/>
              </a:spcBef>
              <a:spcAft>
                <a:spcPts val="0"/>
              </a:spcAft>
              <a:buSzPts val="1500"/>
              <a:buChar char="➢"/>
            </a:pPr>
            <a:r>
              <a:rPr lang="en-US" sz="1500"/>
              <a:t>Allow the first week site visit requirement to be waived for: </a:t>
            </a:r>
            <a:endParaRPr sz="1500"/>
          </a:p>
          <a:p>
            <a:pPr marL="1371600" lvl="2" indent="-323850" algn="l" rtl="0">
              <a:spcBef>
                <a:spcPts val="0"/>
              </a:spcBef>
              <a:spcAft>
                <a:spcPts val="0"/>
              </a:spcAft>
              <a:buSzPts val="1500"/>
              <a:buChar char="■"/>
            </a:pPr>
            <a:r>
              <a:rPr lang="en-US"/>
              <a:t>those sites that operated in the previous year</a:t>
            </a:r>
            <a:endParaRPr/>
          </a:p>
          <a:p>
            <a:pPr marL="1371600" lvl="2" indent="-323850" algn="l" rtl="0">
              <a:spcBef>
                <a:spcPts val="0"/>
              </a:spcBef>
              <a:spcAft>
                <a:spcPts val="0"/>
              </a:spcAft>
              <a:buSzPts val="1500"/>
              <a:buChar char="■"/>
            </a:pPr>
            <a:r>
              <a:rPr lang="en-US"/>
              <a:t>those sponsors that successfully participate in the Child and Adult Care Food Program or the National School Lunch Program</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c538cb7411_0_74"/>
          <p:cNvSpPr txBox="1">
            <a:spLocks noGrp="1"/>
          </p:cNvSpPr>
          <p:nvPr>
            <p:ph type="title"/>
          </p:nvPr>
        </p:nvSpPr>
        <p:spPr>
          <a:xfrm>
            <a:off x="1285460" y="0"/>
            <a:ext cx="723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to Apply</a:t>
            </a:r>
            <a:endParaRPr/>
          </a:p>
        </p:txBody>
      </p:sp>
      <p:sp>
        <p:nvSpPr>
          <p:cNvPr id="340" name="Google Shape;340;gc538cb7411_0_74"/>
          <p:cNvSpPr txBox="1">
            <a:spLocks noGrp="1"/>
          </p:cNvSpPr>
          <p:nvPr>
            <p:ph type="body" idx="1"/>
          </p:nvPr>
        </p:nvSpPr>
        <p:spPr>
          <a:xfrm>
            <a:off x="756749" y="1778000"/>
            <a:ext cx="7758600" cy="4521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2400" b="1"/>
              <a:t>Contact Stephanie Dross - </a:t>
            </a:r>
            <a:r>
              <a:rPr lang="en-US" sz="2400" b="1" u="sng">
                <a:solidFill>
                  <a:schemeClr val="hlink"/>
                </a:solidFill>
                <a:hlinkClick r:id="rId3"/>
              </a:rPr>
              <a:t>stephanie.dross@iowa.gov </a:t>
            </a:r>
            <a:endParaRPr sz="2400" b="1"/>
          </a:p>
          <a:p>
            <a:pPr marL="0" lvl="0" indent="0" algn="l" rtl="0">
              <a:spcBef>
                <a:spcPts val="0"/>
              </a:spcBef>
              <a:spcAft>
                <a:spcPts val="0"/>
              </a:spcAft>
              <a:buNone/>
            </a:pPr>
            <a:endParaRPr sz="2400" b="1"/>
          </a:p>
          <a:p>
            <a:pPr marL="457200" lvl="0" indent="-381000" algn="l" rtl="0">
              <a:lnSpc>
                <a:spcPct val="100000"/>
              </a:lnSpc>
              <a:spcBef>
                <a:spcPts val="0"/>
              </a:spcBef>
              <a:spcAft>
                <a:spcPts val="0"/>
              </a:spcAft>
              <a:buSzPts val="2400"/>
              <a:buChar char="❖"/>
            </a:pPr>
            <a:r>
              <a:rPr lang="en-US" sz="2400"/>
              <a:t>Collect organization’s information</a:t>
            </a:r>
            <a:endParaRPr sz="2400"/>
          </a:p>
          <a:p>
            <a:pPr marL="457200" lvl="0" indent="-381000" algn="l" rtl="0">
              <a:lnSpc>
                <a:spcPct val="100000"/>
              </a:lnSpc>
              <a:spcBef>
                <a:spcPts val="600"/>
              </a:spcBef>
              <a:spcAft>
                <a:spcPts val="0"/>
              </a:spcAft>
              <a:buSzPts val="2400"/>
              <a:buChar char="❖"/>
            </a:pPr>
            <a:r>
              <a:rPr lang="en-US" sz="2400"/>
              <a:t>Review of steps to apply</a:t>
            </a:r>
            <a:endParaRPr sz="2400"/>
          </a:p>
          <a:p>
            <a:pPr marL="762000" lvl="1" indent="-342900" algn="l" rtl="0">
              <a:lnSpc>
                <a:spcPct val="100000"/>
              </a:lnSpc>
              <a:spcBef>
                <a:spcPts val="600"/>
              </a:spcBef>
              <a:spcAft>
                <a:spcPts val="0"/>
              </a:spcAft>
              <a:buSzPts val="2400"/>
              <a:buFont typeface="Noto Sans Symbols"/>
              <a:buChar char="➢"/>
            </a:pPr>
            <a:r>
              <a:rPr lang="en-US" sz="2400"/>
              <a:t>Pre-Approval Visit</a:t>
            </a:r>
            <a:endParaRPr sz="2400"/>
          </a:p>
          <a:p>
            <a:pPr marL="762000" lvl="1" indent="-342900" algn="l" rtl="0">
              <a:lnSpc>
                <a:spcPct val="100000"/>
              </a:lnSpc>
              <a:spcBef>
                <a:spcPts val="600"/>
              </a:spcBef>
              <a:spcAft>
                <a:spcPts val="0"/>
              </a:spcAft>
              <a:buSzPts val="2400"/>
              <a:buFont typeface="Noto Sans Symbols"/>
              <a:buChar char="➢"/>
            </a:pPr>
            <a:r>
              <a:rPr lang="en-US" sz="2400"/>
              <a:t>Pre-Approval Documents</a:t>
            </a:r>
            <a:endParaRPr sz="2400"/>
          </a:p>
          <a:p>
            <a:pPr marL="762000" lvl="1" indent="-342900" algn="l" rtl="0">
              <a:lnSpc>
                <a:spcPct val="100000"/>
              </a:lnSpc>
              <a:spcBef>
                <a:spcPts val="600"/>
              </a:spcBef>
              <a:spcAft>
                <a:spcPts val="0"/>
              </a:spcAft>
              <a:buSzPts val="2400"/>
              <a:buFont typeface="Noto Sans Symbols"/>
              <a:buChar char="➢"/>
            </a:pPr>
            <a:r>
              <a:rPr lang="en-US" sz="2400"/>
              <a:t>Online Application</a:t>
            </a:r>
            <a:endParaRPr sz="2400"/>
          </a:p>
          <a:p>
            <a:pPr marL="457200" lvl="0" indent="-381000" algn="l" rtl="0">
              <a:lnSpc>
                <a:spcPct val="100000"/>
              </a:lnSpc>
              <a:spcBef>
                <a:spcPts val="600"/>
              </a:spcBef>
              <a:spcAft>
                <a:spcPts val="0"/>
              </a:spcAft>
              <a:buSzPts val="2400"/>
              <a:buChar char="❖"/>
            </a:pPr>
            <a:r>
              <a:rPr lang="en-US" sz="2400"/>
              <a:t>Answer questions</a:t>
            </a:r>
            <a:endParaRPr sz="2400"/>
          </a:p>
          <a:p>
            <a:pPr marL="0" lvl="0" indent="0" algn="l" rtl="0">
              <a:spcBef>
                <a:spcPts val="750"/>
              </a:spcBef>
              <a:spcAft>
                <a:spcPts val="0"/>
              </a:spcAft>
              <a:buNone/>
            </a:pPr>
            <a:endParaRPr/>
          </a:p>
        </p:txBody>
      </p:sp>
      <p:pic>
        <p:nvPicPr>
          <p:cNvPr id="341" name="Google Shape;341;gc538cb7411_0_74"/>
          <p:cNvPicPr preferRelativeResize="0"/>
          <p:nvPr/>
        </p:nvPicPr>
        <p:blipFill>
          <a:blip r:embed="rId4">
            <a:alphaModFix/>
          </a:blip>
          <a:stretch>
            <a:fillRect/>
          </a:stretch>
        </p:blipFill>
        <p:spPr>
          <a:xfrm>
            <a:off x="6574225" y="271475"/>
            <a:ext cx="2096824" cy="910950"/>
          </a:xfrm>
          <a:prstGeom prst="rect">
            <a:avLst/>
          </a:prstGeom>
          <a:noFill/>
          <a:ln>
            <a:noFill/>
          </a:ln>
        </p:spPr>
      </p:pic>
      <p:pic>
        <p:nvPicPr>
          <p:cNvPr id="342" name="Google Shape;342;gc538cb7411_0_74"/>
          <p:cNvPicPr preferRelativeResize="0"/>
          <p:nvPr/>
        </p:nvPicPr>
        <p:blipFill>
          <a:blip r:embed="rId5">
            <a:alphaModFix/>
          </a:blip>
          <a:stretch>
            <a:fillRect/>
          </a:stretch>
        </p:blipFill>
        <p:spPr>
          <a:xfrm>
            <a:off x="5313000" y="3325000"/>
            <a:ext cx="3531251" cy="2355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6"/>
          <p:cNvSpPr txBox="1">
            <a:spLocks noGrp="1"/>
          </p:cNvSpPr>
          <p:nvPr>
            <p:ph type="title"/>
          </p:nvPr>
        </p:nvSpPr>
        <p:spPr>
          <a:xfrm>
            <a:off x="710464" y="66743"/>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300"/>
              <a:buFont typeface="Arial"/>
              <a:buNone/>
            </a:pPr>
            <a:r>
              <a:rPr lang="en-US"/>
              <a:t>Department of Education Website</a:t>
            </a:r>
            <a:endParaRPr/>
          </a:p>
        </p:txBody>
      </p:sp>
      <p:sp>
        <p:nvSpPr>
          <p:cNvPr id="348" name="Google Shape;348;p16"/>
          <p:cNvSpPr txBox="1">
            <a:spLocks noGrp="1"/>
          </p:cNvSpPr>
          <p:nvPr>
            <p:ph type="body" idx="1"/>
          </p:nvPr>
        </p:nvSpPr>
        <p:spPr>
          <a:xfrm>
            <a:off x="1064625" y="1608075"/>
            <a:ext cx="6887700" cy="461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B5394"/>
              </a:buClr>
              <a:buSzPts val="2800"/>
              <a:buNone/>
            </a:pPr>
            <a:r>
              <a:rPr lang="en-US" sz="2800" b="1">
                <a:solidFill>
                  <a:srgbClr val="0B5394"/>
                </a:solidFill>
              </a:rPr>
              <a:t>Nutrition Programs</a:t>
            </a:r>
            <a:endParaRPr sz="2800" b="1">
              <a:solidFill>
                <a:srgbClr val="0B5394"/>
              </a:solidFill>
            </a:endParaRPr>
          </a:p>
          <a:p>
            <a:pPr marL="0" lvl="0" indent="0" algn="l" rtl="0">
              <a:lnSpc>
                <a:spcPct val="90000"/>
              </a:lnSpc>
              <a:spcBef>
                <a:spcPts val="0"/>
              </a:spcBef>
              <a:spcAft>
                <a:spcPts val="0"/>
              </a:spcAft>
              <a:buClr>
                <a:schemeClr val="hlink"/>
              </a:buClr>
              <a:buSzPts val="2200"/>
              <a:buNone/>
            </a:pPr>
            <a:r>
              <a:rPr lang="en-US" sz="2200" u="sng">
                <a:solidFill>
                  <a:schemeClr val="hlink"/>
                </a:solidFill>
                <a:hlinkClick r:id="rId3"/>
              </a:rPr>
              <a:t>https://educateiowa.gov/pk-12/nutrition-programs/</a:t>
            </a:r>
            <a:endParaRPr sz="1800"/>
          </a:p>
          <a:p>
            <a:pPr marL="171450" lvl="0" indent="-184150" algn="l" rtl="0">
              <a:lnSpc>
                <a:spcPct val="100000"/>
              </a:lnSpc>
              <a:spcBef>
                <a:spcPts val="600"/>
              </a:spcBef>
              <a:spcAft>
                <a:spcPts val="0"/>
              </a:spcAft>
              <a:buSzPts val="2000"/>
              <a:buChar char="❖"/>
            </a:pPr>
            <a:r>
              <a:rPr lang="en-US" sz="2000" b="1"/>
              <a:t>Afterschool Programs</a:t>
            </a:r>
            <a:endParaRPr/>
          </a:p>
          <a:p>
            <a:pPr marL="514350" lvl="1" indent="-165100" algn="l" rtl="0">
              <a:lnSpc>
                <a:spcPct val="100000"/>
              </a:lnSpc>
              <a:spcBef>
                <a:spcPts val="0"/>
              </a:spcBef>
              <a:spcAft>
                <a:spcPts val="0"/>
              </a:spcAft>
              <a:buSzPts val="1700"/>
              <a:buChar char="➢"/>
            </a:pPr>
            <a:r>
              <a:rPr lang="en-US" sz="1700"/>
              <a:t>CACFP &amp; NSLP Afterschool Program Comparisons</a:t>
            </a:r>
            <a:endParaRPr/>
          </a:p>
          <a:p>
            <a:pPr marL="514350" lvl="1" indent="-165100" algn="l" rtl="0">
              <a:lnSpc>
                <a:spcPct val="100000"/>
              </a:lnSpc>
              <a:spcBef>
                <a:spcPts val="0"/>
              </a:spcBef>
              <a:spcAft>
                <a:spcPts val="0"/>
              </a:spcAft>
              <a:buSzPts val="1700"/>
              <a:buChar char="➢"/>
            </a:pPr>
            <a:r>
              <a:rPr lang="en-US" sz="1700"/>
              <a:t>USDA At-Risk Handbook</a:t>
            </a:r>
            <a:endParaRPr/>
          </a:p>
          <a:p>
            <a:pPr marL="514350" lvl="1" indent="-165100" algn="l" rtl="0">
              <a:lnSpc>
                <a:spcPct val="100000"/>
              </a:lnSpc>
              <a:spcBef>
                <a:spcPts val="0"/>
              </a:spcBef>
              <a:spcAft>
                <a:spcPts val="0"/>
              </a:spcAft>
              <a:buSzPts val="1700"/>
              <a:buChar char="➢"/>
            </a:pPr>
            <a:r>
              <a:rPr lang="en-US" sz="1700"/>
              <a:t>USDA At-Risk Fact Sheet</a:t>
            </a:r>
            <a:endParaRPr/>
          </a:p>
          <a:p>
            <a:pPr marL="514350" lvl="1" indent="-165100" algn="l" rtl="0">
              <a:lnSpc>
                <a:spcPct val="100000"/>
              </a:lnSpc>
              <a:spcBef>
                <a:spcPts val="0"/>
              </a:spcBef>
              <a:spcAft>
                <a:spcPts val="0"/>
              </a:spcAft>
              <a:buSzPts val="1700"/>
              <a:buChar char="➢"/>
            </a:pPr>
            <a:r>
              <a:rPr lang="en-US" sz="1700"/>
              <a:t>Promotional Flyers </a:t>
            </a:r>
            <a:endParaRPr/>
          </a:p>
          <a:p>
            <a:pPr marL="171450" lvl="0" indent="-184150" algn="l" rtl="0">
              <a:lnSpc>
                <a:spcPct val="100000"/>
              </a:lnSpc>
              <a:spcBef>
                <a:spcPts val="0"/>
              </a:spcBef>
              <a:spcAft>
                <a:spcPts val="0"/>
              </a:spcAft>
              <a:buSzPts val="2000"/>
              <a:buChar char="❖"/>
            </a:pPr>
            <a:r>
              <a:rPr lang="en-US" sz="2000" b="1"/>
              <a:t>CACFP </a:t>
            </a:r>
            <a:endParaRPr/>
          </a:p>
          <a:p>
            <a:pPr marL="171450" lvl="0" indent="-184150" algn="l" rtl="0">
              <a:lnSpc>
                <a:spcPct val="100000"/>
              </a:lnSpc>
              <a:spcBef>
                <a:spcPts val="0"/>
              </a:spcBef>
              <a:spcAft>
                <a:spcPts val="0"/>
              </a:spcAft>
              <a:buSzPts val="2000"/>
              <a:buChar char="❖"/>
            </a:pPr>
            <a:r>
              <a:rPr lang="en-US" sz="2000" b="1"/>
              <a:t>SFSP</a:t>
            </a:r>
            <a:endParaRPr sz="2000" b="1"/>
          </a:p>
          <a:p>
            <a:pPr marL="514350" lvl="1" indent="-184150" algn="l" rtl="0">
              <a:lnSpc>
                <a:spcPct val="100000"/>
              </a:lnSpc>
              <a:spcBef>
                <a:spcPts val="0"/>
              </a:spcBef>
              <a:spcAft>
                <a:spcPts val="0"/>
              </a:spcAft>
              <a:buSzPts val="2000"/>
              <a:buChar char="➢"/>
            </a:pPr>
            <a:r>
              <a:rPr lang="en-US" sz="2000"/>
              <a:t>Webcasts</a:t>
            </a:r>
            <a:endParaRPr sz="2000"/>
          </a:p>
          <a:p>
            <a:pPr marL="514350" lvl="1" indent="-184150" algn="l" rtl="0">
              <a:lnSpc>
                <a:spcPct val="100000"/>
              </a:lnSpc>
              <a:spcBef>
                <a:spcPts val="0"/>
              </a:spcBef>
              <a:spcAft>
                <a:spcPts val="0"/>
              </a:spcAft>
              <a:buSzPts val="2000"/>
              <a:buChar char="➢"/>
            </a:pPr>
            <a:r>
              <a:rPr lang="en-US" sz="2000"/>
              <a:t>Sponsor resources</a:t>
            </a:r>
            <a:endParaRPr/>
          </a:p>
        </p:txBody>
      </p:sp>
      <p:pic>
        <p:nvPicPr>
          <p:cNvPr id="349" name="Google Shape;349;p16"/>
          <p:cNvPicPr preferRelativeResize="0"/>
          <p:nvPr/>
        </p:nvPicPr>
        <p:blipFill rotWithShape="1">
          <a:blip r:embed="rId4">
            <a:alphaModFix/>
          </a:blip>
          <a:srcRect/>
          <a:stretch/>
        </p:blipFill>
        <p:spPr>
          <a:xfrm>
            <a:off x="5284268" y="4136910"/>
            <a:ext cx="2743596" cy="1965507"/>
          </a:xfrm>
          <a:prstGeom prst="rect">
            <a:avLst/>
          </a:prstGeom>
          <a:noFill/>
          <a:ln>
            <a:noFill/>
          </a:ln>
          <a:effectLst>
            <a:outerShdw blurRad="157163" dist="85725" dir="5400000" algn="bl" rotWithShape="0">
              <a:srgbClr val="000000">
                <a:alpha val="49803"/>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17"/>
          <p:cNvPicPr preferRelativeResize="0"/>
          <p:nvPr/>
        </p:nvPicPr>
        <p:blipFill rotWithShape="1">
          <a:blip r:embed="rId3">
            <a:alphaModFix/>
          </a:blip>
          <a:srcRect/>
          <a:stretch/>
        </p:blipFill>
        <p:spPr>
          <a:xfrm>
            <a:off x="1655717" y="2337404"/>
            <a:ext cx="5986825" cy="2023716"/>
          </a:xfrm>
          <a:prstGeom prst="rect">
            <a:avLst/>
          </a:prstGeom>
          <a:noFill/>
          <a:ln>
            <a:noFill/>
          </a:ln>
        </p:spPr>
      </p:pic>
      <p:pic>
        <p:nvPicPr>
          <p:cNvPr id="355" name="Google Shape;355;p17"/>
          <p:cNvPicPr preferRelativeResize="0"/>
          <p:nvPr/>
        </p:nvPicPr>
        <p:blipFill rotWithShape="1">
          <a:blip r:embed="rId4">
            <a:alphaModFix/>
          </a:blip>
          <a:srcRect/>
          <a:stretch/>
        </p:blipFill>
        <p:spPr>
          <a:xfrm>
            <a:off x="3964131" y="4913895"/>
            <a:ext cx="1500683" cy="150068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8"/>
          <p:cNvSpPr txBox="1">
            <a:spLocks noGrp="1"/>
          </p:cNvSpPr>
          <p:nvPr>
            <p:ph type="title"/>
          </p:nvPr>
        </p:nvSpPr>
        <p:spPr>
          <a:xfrm>
            <a:off x="1285460" y="0"/>
            <a:ext cx="722988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300"/>
              <a:buFont typeface="Arial"/>
              <a:buNone/>
            </a:pPr>
            <a:r>
              <a:rPr lang="en-US"/>
              <a:t>Contact Information</a:t>
            </a:r>
            <a:endParaRPr/>
          </a:p>
        </p:txBody>
      </p:sp>
      <p:sp>
        <p:nvSpPr>
          <p:cNvPr id="361" name="Google Shape;361;p18"/>
          <p:cNvSpPr txBox="1">
            <a:spLocks noGrp="1"/>
          </p:cNvSpPr>
          <p:nvPr>
            <p:ph type="body" idx="1"/>
          </p:nvPr>
        </p:nvSpPr>
        <p:spPr>
          <a:xfrm>
            <a:off x="1285450" y="1985500"/>
            <a:ext cx="7230000" cy="43137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None/>
            </a:pPr>
            <a:r>
              <a:rPr lang="en-US"/>
              <a:t>Robin Holz, CACFP Lead Consultant</a:t>
            </a:r>
            <a:endParaRPr/>
          </a:p>
          <a:p>
            <a:pPr marL="0" lvl="0" indent="0" algn="l" rtl="0">
              <a:lnSpc>
                <a:spcPct val="90000"/>
              </a:lnSpc>
              <a:spcBef>
                <a:spcPts val="750"/>
              </a:spcBef>
              <a:spcAft>
                <a:spcPts val="0"/>
              </a:spcAft>
              <a:buClr>
                <a:schemeClr val="dk1"/>
              </a:buClr>
              <a:buSzPts val="2100"/>
              <a:buNone/>
            </a:pPr>
            <a:r>
              <a:rPr lang="en-US" u="sng">
                <a:solidFill>
                  <a:schemeClr val="hlink"/>
                </a:solidFill>
                <a:hlinkClick r:id="rId3"/>
              </a:rPr>
              <a:t>robin.holz@iowa.gov</a:t>
            </a:r>
            <a:r>
              <a:rPr lang="en-US"/>
              <a:t> </a:t>
            </a:r>
            <a:endParaRPr/>
          </a:p>
          <a:p>
            <a:pPr marL="0" lvl="0" indent="0" algn="l" rtl="0">
              <a:lnSpc>
                <a:spcPct val="90000"/>
              </a:lnSpc>
              <a:spcBef>
                <a:spcPts val="750"/>
              </a:spcBef>
              <a:spcAft>
                <a:spcPts val="0"/>
              </a:spcAft>
              <a:buClr>
                <a:schemeClr val="dk1"/>
              </a:buClr>
              <a:buSzPts val="2100"/>
              <a:buNone/>
            </a:pPr>
            <a:r>
              <a:rPr lang="en-US"/>
              <a:t>(515) 681-2305</a:t>
            </a:r>
            <a:endParaRPr/>
          </a:p>
          <a:p>
            <a:pPr marL="0" lvl="0" indent="0" algn="l" rtl="0">
              <a:lnSpc>
                <a:spcPct val="90000"/>
              </a:lnSpc>
              <a:spcBef>
                <a:spcPts val="750"/>
              </a:spcBef>
              <a:spcAft>
                <a:spcPts val="0"/>
              </a:spcAft>
              <a:buClr>
                <a:schemeClr val="dk1"/>
              </a:buClr>
              <a:buSzPts val="2100"/>
              <a:buNone/>
            </a:pPr>
            <a:endParaRPr/>
          </a:p>
          <a:p>
            <a:pPr marL="0" lvl="0" indent="0" algn="l" rtl="0">
              <a:lnSpc>
                <a:spcPct val="90000"/>
              </a:lnSpc>
              <a:spcBef>
                <a:spcPts val="750"/>
              </a:spcBef>
              <a:spcAft>
                <a:spcPts val="0"/>
              </a:spcAft>
              <a:buNone/>
            </a:pPr>
            <a:r>
              <a:rPr lang="en-US"/>
              <a:t>Deb Linderblood, NSLP Consultant</a:t>
            </a:r>
            <a:endParaRPr/>
          </a:p>
          <a:p>
            <a:pPr marL="0" lvl="0" indent="0" algn="l" rtl="0">
              <a:lnSpc>
                <a:spcPct val="90000"/>
              </a:lnSpc>
              <a:spcBef>
                <a:spcPts val="750"/>
              </a:spcBef>
              <a:spcAft>
                <a:spcPts val="0"/>
              </a:spcAft>
              <a:buClr>
                <a:schemeClr val="dk1"/>
              </a:buClr>
              <a:buSzPts val="2100"/>
              <a:buNone/>
            </a:pPr>
            <a:r>
              <a:rPr lang="en-US" u="sng">
                <a:solidFill>
                  <a:schemeClr val="hlink"/>
                </a:solidFill>
                <a:hlinkClick r:id="rId4"/>
              </a:rPr>
              <a:t>deb.linderblood@iowa.gov</a:t>
            </a:r>
            <a:endParaRPr/>
          </a:p>
          <a:p>
            <a:pPr marL="0" lvl="0" indent="0" algn="l" rtl="0">
              <a:lnSpc>
                <a:spcPct val="90000"/>
              </a:lnSpc>
              <a:spcBef>
                <a:spcPts val="750"/>
              </a:spcBef>
              <a:spcAft>
                <a:spcPts val="0"/>
              </a:spcAft>
              <a:buClr>
                <a:schemeClr val="dk1"/>
              </a:buClr>
              <a:buSzPts val="2100"/>
              <a:buNone/>
            </a:pPr>
            <a:r>
              <a:rPr lang="en-US"/>
              <a:t>(515) 281-5663</a:t>
            </a:r>
            <a:endParaRPr/>
          </a:p>
          <a:p>
            <a:pPr marL="0" lvl="0" indent="0" algn="l" rtl="0">
              <a:lnSpc>
                <a:spcPct val="90000"/>
              </a:lnSpc>
              <a:spcBef>
                <a:spcPts val="750"/>
              </a:spcBef>
              <a:spcAft>
                <a:spcPts val="0"/>
              </a:spcAft>
              <a:buClr>
                <a:schemeClr val="dk1"/>
              </a:buClr>
              <a:buSzPts val="2100"/>
              <a:buNone/>
            </a:pPr>
            <a:endParaRPr/>
          </a:p>
          <a:p>
            <a:pPr marL="0" lvl="0" indent="0" algn="l" rtl="0">
              <a:lnSpc>
                <a:spcPct val="90000"/>
              </a:lnSpc>
              <a:spcBef>
                <a:spcPts val="750"/>
              </a:spcBef>
              <a:spcAft>
                <a:spcPts val="0"/>
              </a:spcAft>
              <a:buNone/>
            </a:pPr>
            <a:r>
              <a:rPr lang="en-US"/>
              <a:t>Stephanie Dross, SFSP Lead Consultant</a:t>
            </a:r>
            <a:endParaRPr/>
          </a:p>
          <a:p>
            <a:pPr marL="0" lvl="0" indent="0" algn="l" rtl="0">
              <a:lnSpc>
                <a:spcPct val="90000"/>
              </a:lnSpc>
              <a:spcBef>
                <a:spcPts val="750"/>
              </a:spcBef>
              <a:spcAft>
                <a:spcPts val="0"/>
              </a:spcAft>
              <a:buClr>
                <a:schemeClr val="dk1"/>
              </a:buClr>
              <a:buSzPts val="2100"/>
              <a:buNone/>
            </a:pPr>
            <a:r>
              <a:rPr lang="en-US" u="sng">
                <a:solidFill>
                  <a:schemeClr val="hlink"/>
                </a:solidFill>
                <a:hlinkClick r:id="rId5"/>
              </a:rPr>
              <a:t>stephanie.dross@iowa.gov</a:t>
            </a:r>
            <a:r>
              <a:rPr lang="en-US"/>
              <a:t> </a:t>
            </a:r>
            <a:endParaRPr/>
          </a:p>
          <a:p>
            <a:pPr marL="0" lvl="0" indent="0" algn="l" rtl="0">
              <a:lnSpc>
                <a:spcPct val="90000"/>
              </a:lnSpc>
              <a:spcBef>
                <a:spcPts val="750"/>
              </a:spcBef>
              <a:spcAft>
                <a:spcPts val="0"/>
              </a:spcAft>
              <a:buClr>
                <a:schemeClr val="dk1"/>
              </a:buClr>
              <a:buSzPts val="2100"/>
              <a:buNone/>
            </a:pPr>
            <a:r>
              <a:rPr lang="en-US"/>
              <a:t>(515) 281-4760</a:t>
            </a:r>
            <a:endParaRPr/>
          </a:p>
          <a:p>
            <a:pPr marL="171450" lvl="0" indent="-38100" algn="l" rtl="0">
              <a:lnSpc>
                <a:spcPct val="90000"/>
              </a:lnSpc>
              <a:spcBef>
                <a:spcPts val="750"/>
              </a:spcBef>
              <a:spcAft>
                <a:spcPts val="0"/>
              </a:spcAft>
              <a:buClr>
                <a:schemeClr val="dk1"/>
              </a:buClr>
              <a:buSzPts val="2100"/>
              <a:buNone/>
            </a:pPr>
            <a:endParaRPr/>
          </a:p>
          <a:p>
            <a:pPr marL="171450" lvl="0" indent="-38100" algn="l" rtl="0">
              <a:lnSpc>
                <a:spcPct val="90000"/>
              </a:lnSpc>
              <a:spcBef>
                <a:spcPts val="750"/>
              </a:spcBef>
              <a:spcAft>
                <a:spcPts val="0"/>
              </a:spcAft>
              <a:buClr>
                <a:schemeClr val="dk1"/>
              </a:buClr>
              <a:buSzPts val="2100"/>
              <a:buNone/>
            </a:pPr>
            <a:endParaRPr/>
          </a:p>
        </p:txBody>
      </p:sp>
      <p:sp>
        <p:nvSpPr>
          <p:cNvPr id="362" name="Google Shape;362;p18"/>
          <p:cNvSpPr/>
          <p:nvPr/>
        </p:nvSpPr>
        <p:spPr>
          <a:xfrm>
            <a:off x="4447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endParaRPr/>
          </a:p>
        </p:txBody>
      </p:sp>
      <p:sp>
        <p:nvSpPr>
          <p:cNvPr id="363" name="Google Shape;363;p18"/>
          <p:cNvSpPr/>
          <p:nvPr/>
        </p:nvSpPr>
        <p:spPr>
          <a:xfrm>
            <a:off x="4447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4"/>
          <p:cNvSpPr txBox="1">
            <a:spLocks noGrp="1"/>
          </p:cNvSpPr>
          <p:nvPr>
            <p:ph type="title"/>
          </p:nvPr>
        </p:nvSpPr>
        <p:spPr>
          <a:xfrm>
            <a:off x="0" y="228600"/>
            <a:ext cx="9144000" cy="87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300"/>
              <a:buFont typeface="Open Sans ExtraBold"/>
              <a:buNone/>
            </a:pPr>
            <a:r>
              <a:rPr lang="en-US"/>
              <a:t>Child Nutrition Programs</a:t>
            </a:r>
            <a:endParaRPr sz="3600"/>
          </a:p>
        </p:txBody>
      </p:sp>
      <p:sp>
        <p:nvSpPr>
          <p:cNvPr id="70" name="Google Shape;70;p4"/>
          <p:cNvSpPr txBox="1">
            <a:spLocks noGrp="1"/>
          </p:cNvSpPr>
          <p:nvPr>
            <p:ph type="body" idx="1"/>
          </p:nvPr>
        </p:nvSpPr>
        <p:spPr>
          <a:xfrm>
            <a:off x="525875" y="1899750"/>
            <a:ext cx="8542800" cy="4729800"/>
          </a:xfrm>
          <a:prstGeom prst="rect">
            <a:avLst/>
          </a:prstGeom>
          <a:noFill/>
          <a:ln>
            <a:noFill/>
          </a:ln>
        </p:spPr>
        <p:txBody>
          <a:bodyPr spcFirstLastPara="1" wrap="square" lIns="91425" tIns="45700" rIns="91425" bIns="45700" anchor="t" anchorCtr="0">
            <a:normAutofit/>
          </a:bodyPr>
          <a:lstStyle/>
          <a:p>
            <a:pPr marL="171450" lvl="0" indent="-177800" algn="l" rtl="0">
              <a:lnSpc>
                <a:spcPct val="90000"/>
              </a:lnSpc>
              <a:spcBef>
                <a:spcPts val="0"/>
              </a:spcBef>
              <a:spcAft>
                <a:spcPts val="0"/>
              </a:spcAft>
              <a:buClr>
                <a:schemeClr val="dk1"/>
              </a:buClr>
              <a:buSzPts val="2800"/>
              <a:buFont typeface="Noto Sans Symbols"/>
              <a:buChar char="❖"/>
            </a:pPr>
            <a:r>
              <a:rPr lang="en-US" sz="2800" b="1">
                <a:latin typeface="Helvetica Neue"/>
                <a:ea typeface="Helvetica Neue"/>
                <a:cs typeface="Helvetica Neue"/>
                <a:sym typeface="Helvetica Neue"/>
              </a:rPr>
              <a:t> </a:t>
            </a:r>
            <a:r>
              <a:rPr lang="en-US" sz="2800" b="1"/>
              <a:t>Authorized by Congress </a:t>
            </a:r>
            <a:endParaRPr/>
          </a:p>
          <a:p>
            <a:pPr marL="171450" lvl="0" indent="-177800" algn="l" rtl="0">
              <a:lnSpc>
                <a:spcPct val="90000"/>
              </a:lnSpc>
              <a:spcBef>
                <a:spcPts val="750"/>
              </a:spcBef>
              <a:spcAft>
                <a:spcPts val="0"/>
              </a:spcAft>
              <a:buClr>
                <a:schemeClr val="dk1"/>
              </a:buClr>
              <a:buSzPts val="2800"/>
              <a:buChar char="❖"/>
            </a:pPr>
            <a:r>
              <a:rPr lang="en-US" sz="2800" b="1"/>
              <a:t> USDA - Federal</a:t>
            </a:r>
            <a:endParaRPr/>
          </a:p>
          <a:p>
            <a:pPr marL="171450" lvl="0" indent="-177800" algn="l" rtl="0">
              <a:lnSpc>
                <a:spcPct val="90000"/>
              </a:lnSpc>
              <a:spcBef>
                <a:spcPts val="750"/>
              </a:spcBef>
              <a:spcAft>
                <a:spcPts val="0"/>
              </a:spcAft>
              <a:buClr>
                <a:schemeClr val="dk1"/>
              </a:buClr>
              <a:buSzPts val="2800"/>
              <a:buChar char="❖"/>
            </a:pPr>
            <a:r>
              <a:rPr lang="en-US" sz="2800" b="1"/>
              <a:t> Iowa Department of Education - State</a:t>
            </a:r>
            <a:endParaRPr/>
          </a:p>
          <a:p>
            <a:pPr marL="514350" lvl="1" indent="-171450" algn="l" rtl="0">
              <a:lnSpc>
                <a:spcPct val="90000"/>
              </a:lnSpc>
              <a:spcBef>
                <a:spcPts val="375"/>
              </a:spcBef>
              <a:spcAft>
                <a:spcPts val="0"/>
              </a:spcAft>
              <a:buClr>
                <a:schemeClr val="dk1"/>
              </a:buClr>
              <a:buSzPts val="2500"/>
              <a:buChar char="o"/>
            </a:pPr>
            <a:r>
              <a:rPr lang="en-US" sz="2500"/>
              <a:t>f Bureau of Nutrition and Health Services</a:t>
            </a:r>
            <a:endParaRPr sz="2500" b="1"/>
          </a:p>
          <a:p>
            <a:pPr marL="171450" lvl="0" indent="-177800" algn="l" rtl="0">
              <a:lnSpc>
                <a:spcPct val="90000"/>
              </a:lnSpc>
              <a:spcBef>
                <a:spcPts val="750"/>
              </a:spcBef>
              <a:spcAft>
                <a:spcPts val="0"/>
              </a:spcAft>
              <a:buClr>
                <a:schemeClr val="dk1"/>
              </a:buClr>
              <a:buSzPts val="2800"/>
              <a:buChar char="❖"/>
            </a:pPr>
            <a:r>
              <a:rPr lang="en-US" sz="2800" b="1"/>
              <a:t> Local Organizations in Communities</a:t>
            </a:r>
            <a:endParaRPr/>
          </a:p>
          <a:p>
            <a:pPr marL="514350" lvl="1" indent="-171450" algn="l" rtl="0">
              <a:lnSpc>
                <a:spcPct val="90000"/>
              </a:lnSpc>
              <a:spcBef>
                <a:spcPts val="375"/>
              </a:spcBef>
              <a:spcAft>
                <a:spcPts val="0"/>
              </a:spcAft>
              <a:buClr>
                <a:schemeClr val="dk1"/>
              </a:buClr>
              <a:buSzPts val="2400"/>
              <a:buChar char="o"/>
            </a:pPr>
            <a:r>
              <a:rPr lang="en-US" sz="2400"/>
              <a:t> </a:t>
            </a:r>
            <a:r>
              <a:rPr lang="en-US" sz="2100"/>
              <a:t>Child and Adult Care Centers, preschools and Head Starts</a:t>
            </a:r>
            <a:endParaRPr sz="2100"/>
          </a:p>
          <a:p>
            <a:pPr marL="514350" lvl="1" indent="-171450" algn="l" rtl="0">
              <a:lnSpc>
                <a:spcPct val="90000"/>
              </a:lnSpc>
              <a:spcBef>
                <a:spcPts val="375"/>
              </a:spcBef>
              <a:spcAft>
                <a:spcPts val="0"/>
              </a:spcAft>
              <a:buClr>
                <a:schemeClr val="dk1"/>
              </a:buClr>
              <a:buSzPts val="2400"/>
              <a:buChar char="o"/>
            </a:pPr>
            <a:r>
              <a:rPr lang="en-US" sz="2100"/>
              <a:t> Outside School Hours &amp; At-Risk Afterschool Programs</a:t>
            </a:r>
            <a:endParaRPr sz="1500"/>
          </a:p>
          <a:p>
            <a:pPr marL="514350" lvl="1" indent="-152400" algn="l" rtl="0">
              <a:lnSpc>
                <a:spcPct val="90000"/>
              </a:lnSpc>
              <a:spcBef>
                <a:spcPts val="375"/>
              </a:spcBef>
              <a:spcAft>
                <a:spcPts val="0"/>
              </a:spcAft>
              <a:buClr>
                <a:schemeClr val="dk1"/>
              </a:buClr>
              <a:buSzPts val="2100"/>
              <a:buChar char="o"/>
            </a:pPr>
            <a:r>
              <a:rPr lang="en-US" sz="2100"/>
              <a:t> Community Organizations</a:t>
            </a:r>
            <a:endParaRPr sz="1500"/>
          </a:p>
          <a:p>
            <a:pPr marL="514350" lvl="1" indent="-152400" algn="l" rtl="0">
              <a:lnSpc>
                <a:spcPct val="90000"/>
              </a:lnSpc>
              <a:spcBef>
                <a:spcPts val="375"/>
              </a:spcBef>
              <a:spcAft>
                <a:spcPts val="0"/>
              </a:spcAft>
              <a:buClr>
                <a:schemeClr val="dk1"/>
              </a:buClr>
              <a:buSzPts val="2100"/>
              <a:buChar char="o"/>
            </a:pPr>
            <a:r>
              <a:rPr lang="en-US" sz="2100"/>
              <a:t> Schools</a:t>
            </a:r>
            <a:endParaRPr sz="2100"/>
          </a:p>
          <a:p>
            <a:pPr marL="514350" lvl="1" indent="-152400" algn="l" rtl="0">
              <a:lnSpc>
                <a:spcPct val="90000"/>
              </a:lnSpc>
              <a:spcBef>
                <a:spcPts val="375"/>
              </a:spcBef>
              <a:spcAft>
                <a:spcPts val="0"/>
              </a:spcAft>
              <a:buSzPts val="2100"/>
              <a:buChar char="o"/>
            </a:pPr>
            <a:r>
              <a:rPr lang="en-US" sz="2100"/>
              <a:t> Units of local, county, municipal, tribal or State government</a:t>
            </a:r>
            <a:endParaRPr sz="2100"/>
          </a:p>
        </p:txBody>
      </p:sp>
      <p:sp>
        <p:nvSpPr>
          <p:cNvPr id="71" name="Google Shape;71;p4"/>
          <p:cNvSpPr/>
          <p:nvPr/>
        </p:nvSpPr>
        <p:spPr>
          <a:xfrm>
            <a:off x="3886200" y="2895600"/>
            <a:ext cx="9144000" cy="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2" name="Google Shape;72;p4"/>
          <p:cNvPicPr preferRelativeResize="0"/>
          <p:nvPr/>
        </p:nvPicPr>
        <p:blipFill rotWithShape="1">
          <a:blip r:embed="rId3">
            <a:alphaModFix/>
          </a:blip>
          <a:srcRect l="2470" r="2315" b="5563"/>
          <a:stretch/>
        </p:blipFill>
        <p:spPr>
          <a:xfrm>
            <a:off x="6804259" y="1799500"/>
            <a:ext cx="1110618" cy="744273"/>
          </a:xfrm>
          <a:prstGeom prst="rect">
            <a:avLst/>
          </a:prstGeom>
          <a:noFill/>
          <a:ln>
            <a:noFill/>
          </a:ln>
        </p:spPr>
      </p:pic>
      <p:pic>
        <p:nvPicPr>
          <p:cNvPr id="73" name="Google Shape;73;p4"/>
          <p:cNvPicPr preferRelativeResize="0"/>
          <p:nvPr/>
        </p:nvPicPr>
        <p:blipFill>
          <a:blip r:embed="rId4">
            <a:alphaModFix/>
          </a:blip>
          <a:stretch>
            <a:fillRect/>
          </a:stretch>
        </p:blipFill>
        <p:spPr>
          <a:xfrm>
            <a:off x="7646550" y="2860163"/>
            <a:ext cx="1137675" cy="1137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5"/>
          <p:cNvSpPr txBox="1">
            <a:spLocks noGrp="1"/>
          </p:cNvSpPr>
          <p:nvPr>
            <p:ph type="title"/>
          </p:nvPr>
        </p:nvSpPr>
        <p:spPr>
          <a:xfrm>
            <a:off x="773029" y="266648"/>
            <a:ext cx="7886700" cy="94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2F2F2"/>
              </a:buClr>
              <a:buSzPts val="3600"/>
              <a:buFont typeface="Arial"/>
              <a:buNone/>
            </a:pPr>
            <a:r>
              <a:rPr lang="en-US"/>
              <a:t>Topics</a:t>
            </a:r>
            <a:endParaRPr/>
          </a:p>
        </p:txBody>
      </p:sp>
      <p:sp>
        <p:nvSpPr>
          <p:cNvPr id="79" name="Google Shape;79;p5"/>
          <p:cNvSpPr txBox="1">
            <a:spLocks noGrp="1"/>
          </p:cNvSpPr>
          <p:nvPr>
            <p:ph type="body" idx="1"/>
          </p:nvPr>
        </p:nvSpPr>
        <p:spPr>
          <a:xfrm>
            <a:off x="81815" y="1995350"/>
            <a:ext cx="5933973" cy="33504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b="1"/>
              <a:t>USDA Afterschool Programs</a:t>
            </a:r>
            <a:endParaRPr/>
          </a:p>
          <a:p>
            <a:pPr marL="914400" lvl="1" indent="-355600" algn="l" rtl="0">
              <a:lnSpc>
                <a:spcPct val="115000"/>
              </a:lnSpc>
              <a:spcBef>
                <a:spcPts val="0"/>
              </a:spcBef>
              <a:spcAft>
                <a:spcPts val="0"/>
              </a:spcAft>
              <a:buSzPts val="2000"/>
              <a:buFont typeface="Noto Sans Symbols"/>
              <a:buChar char="⮚"/>
            </a:pPr>
            <a:r>
              <a:rPr lang="en-US"/>
              <a:t>Child and Adult Care Food Program (CACFP)</a:t>
            </a:r>
            <a:endParaRPr/>
          </a:p>
          <a:p>
            <a:pPr marL="1428750" lvl="2" indent="-285750" algn="l" rtl="0">
              <a:lnSpc>
                <a:spcPct val="115000"/>
              </a:lnSpc>
              <a:spcBef>
                <a:spcPts val="0"/>
              </a:spcBef>
              <a:spcAft>
                <a:spcPts val="0"/>
              </a:spcAft>
              <a:buSzPts val="2000"/>
              <a:buFont typeface="Noto Sans Symbols"/>
              <a:buChar char="▪"/>
            </a:pPr>
            <a:r>
              <a:rPr lang="en-US"/>
              <a:t>Outside School Hours Childcare</a:t>
            </a:r>
            <a:endParaRPr/>
          </a:p>
          <a:p>
            <a:pPr marL="1428750" lvl="2" indent="-285750" algn="l" rtl="0">
              <a:lnSpc>
                <a:spcPct val="115000"/>
              </a:lnSpc>
              <a:spcBef>
                <a:spcPts val="0"/>
              </a:spcBef>
              <a:spcAft>
                <a:spcPts val="0"/>
              </a:spcAft>
              <a:buSzPts val="2000"/>
              <a:buFont typeface="Noto Sans Symbols"/>
              <a:buChar char="▪"/>
            </a:pPr>
            <a:r>
              <a:rPr lang="en-US"/>
              <a:t>At-Risk Afterschool Meals Program	</a:t>
            </a:r>
            <a:endParaRPr/>
          </a:p>
          <a:p>
            <a:pPr marL="914400" lvl="1" indent="-355600" algn="l" rtl="0">
              <a:lnSpc>
                <a:spcPct val="115000"/>
              </a:lnSpc>
              <a:spcBef>
                <a:spcPts val="0"/>
              </a:spcBef>
              <a:spcAft>
                <a:spcPts val="0"/>
              </a:spcAft>
              <a:buSzPts val="2000"/>
              <a:buFont typeface="Noto Sans Symbols"/>
              <a:buChar char="⮚"/>
            </a:pPr>
            <a:r>
              <a:rPr lang="en-US"/>
              <a:t>National School Lunch Program </a:t>
            </a:r>
            <a:endParaRPr/>
          </a:p>
          <a:p>
            <a:pPr marL="914400" lvl="0" indent="0" algn="l" rtl="0">
              <a:lnSpc>
                <a:spcPct val="115000"/>
              </a:lnSpc>
              <a:spcBef>
                <a:spcPts val="0"/>
              </a:spcBef>
              <a:spcAft>
                <a:spcPts val="0"/>
              </a:spcAft>
              <a:buNone/>
            </a:pPr>
            <a:r>
              <a:rPr lang="en-US" sz="2000"/>
              <a:t>(NSLP)</a:t>
            </a:r>
            <a:endParaRPr sz="2000"/>
          </a:p>
          <a:p>
            <a:pPr marL="1428750" lvl="2" indent="-285750" algn="l" rtl="0">
              <a:lnSpc>
                <a:spcPct val="115000"/>
              </a:lnSpc>
              <a:spcBef>
                <a:spcPts val="0"/>
              </a:spcBef>
              <a:spcAft>
                <a:spcPts val="0"/>
              </a:spcAft>
              <a:buSzPts val="2000"/>
              <a:buFont typeface="Noto Sans Symbols"/>
              <a:buChar char="▪"/>
            </a:pPr>
            <a:r>
              <a:rPr lang="en-US"/>
              <a:t> Afterschool Care  Program (ASCP)</a:t>
            </a:r>
            <a:endParaRPr/>
          </a:p>
          <a:p>
            <a:pPr marL="457200" lvl="0" indent="-381000" algn="l" rtl="0">
              <a:lnSpc>
                <a:spcPct val="115000"/>
              </a:lnSpc>
              <a:spcBef>
                <a:spcPts val="0"/>
              </a:spcBef>
              <a:spcAft>
                <a:spcPts val="0"/>
              </a:spcAft>
              <a:buSzPts val="2400"/>
              <a:buChar char="❖"/>
            </a:pPr>
            <a:r>
              <a:rPr lang="en-US" b="1"/>
              <a:t>Summer Food Service Program (SFSP)</a:t>
            </a:r>
            <a:endParaRPr b="1"/>
          </a:p>
          <a:p>
            <a:pPr marL="457200" lvl="0" indent="-381000" algn="l" rtl="0">
              <a:lnSpc>
                <a:spcPct val="115000"/>
              </a:lnSpc>
              <a:spcBef>
                <a:spcPts val="0"/>
              </a:spcBef>
              <a:spcAft>
                <a:spcPts val="0"/>
              </a:spcAft>
              <a:buSzPts val="2400"/>
              <a:buChar char="❖"/>
            </a:pPr>
            <a:r>
              <a:rPr lang="en-US" b="1"/>
              <a:t>Questions and Answers</a:t>
            </a:r>
            <a:endParaRPr/>
          </a:p>
        </p:txBody>
      </p:sp>
      <p:pic>
        <p:nvPicPr>
          <p:cNvPr id="80" name="Google Shape;80;p5"/>
          <p:cNvPicPr preferRelativeResize="0"/>
          <p:nvPr/>
        </p:nvPicPr>
        <p:blipFill rotWithShape="1">
          <a:blip r:embed="rId3">
            <a:alphaModFix/>
          </a:blip>
          <a:srcRect l="4975" b="5691"/>
          <a:stretch/>
        </p:blipFill>
        <p:spPr>
          <a:xfrm>
            <a:off x="5907800" y="2597662"/>
            <a:ext cx="3050899" cy="2145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6"/>
          <p:cNvSpPr txBox="1">
            <a:spLocks noGrp="1"/>
          </p:cNvSpPr>
          <p:nvPr>
            <p:ph type="title"/>
          </p:nvPr>
        </p:nvSpPr>
        <p:spPr>
          <a:xfrm>
            <a:off x="0" y="228600"/>
            <a:ext cx="9144000" cy="87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300"/>
              <a:buFont typeface="Open Sans ExtraBold"/>
              <a:buNone/>
            </a:pPr>
            <a:r>
              <a:rPr lang="en-US"/>
              <a:t>Child and Adult Care Food Program</a:t>
            </a:r>
            <a:endParaRPr sz="3600"/>
          </a:p>
        </p:txBody>
      </p:sp>
      <p:sp>
        <p:nvSpPr>
          <p:cNvPr id="86" name="Google Shape;86;p6"/>
          <p:cNvSpPr txBox="1">
            <a:spLocks noGrp="1"/>
          </p:cNvSpPr>
          <p:nvPr>
            <p:ph type="body" idx="1"/>
          </p:nvPr>
        </p:nvSpPr>
        <p:spPr>
          <a:xfrm>
            <a:off x="679043" y="1781503"/>
            <a:ext cx="7315200" cy="4800600"/>
          </a:xfrm>
          <a:prstGeom prst="rect">
            <a:avLst/>
          </a:prstGeom>
          <a:noFill/>
          <a:ln>
            <a:noFill/>
          </a:ln>
        </p:spPr>
        <p:txBody>
          <a:bodyPr spcFirstLastPara="1" wrap="square" lIns="91425" tIns="45700" rIns="91425" bIns="45700" anchor="t" anchorCtr="0">
            <a:normAutofit/>
          </a:bodyPr>
          <a:lstStyle/>
          <a:p>
            <a:pPr marL="171450" lvl="0" indent="-177800" algn="l" rtl="0">
              <a:lnSpc>
                <a:spcPct val="90000"/>
              </a:lnSpc>
              <a:spcBef>
                <a:spcPts val="0"/>
              </a:spcBef>
              <a:spcAft>
                <a:spcPts val="0"/>
              </a:spcAft>
              <a:buClr>
                <a:schemeClr val="dk1"/>
              </a:buClr>
              <a:buSzPts val="2800"/>
              <a:buFont typeface="Noto Sans Symbols"/>
              <a:buChar char="❖"/>
            </a:pPr>
            <a:r>
              <a:rPr lang="en-US" sz="2800" b="1">
                <a:latin typeface="Helvetica Neue"/>
                <a:ea typeface="Helvetica Neue"/>
                <a:cs typeface="Helvetica Neue"/>
                <a:sym typeface="Helvetica Neue"/>
              </a:rPr>
              <a:t> </a:t>
            </a:r>
            <a:r>
              <a:rPr lang="en-US" sz="2800" b="1"/>
              <a:t>Goals</a:t>
            </a:r>
            <a:endParaRPr/>
          </a:p>
          <a:p>
            <a:pPr marL="514350" lvl="1" indent="-171450" algn="l" rtl="0">
              <a:lnSpc>
                <a:spcPct val="90000"/>
              </a:lnSpc>
              <a:spcBef>
                <a:spcPts val="375"/>
              </a:spcBef>
              <a:spcAft>
                <a:spcPts val="0"/>
              </a:spcAft>
              <a:buClr>
                <a:schemeClr val="dk1"/>
              </a:buClr>
              <a:buSzPts val="2400"/>
              <a:buChar char="o"/>
            </a:pPr>
            <a:r>
              <a:rPr lang="en-US" sz="2400"/>
              <a:t> Subsidy for serving creditable meals</a:t>
            </a:r>
            <a:endParaRPr/>
          </a:p>
          <a:p>
            <a:pPr marL="514350" lvl="1" indent="-171450" algn="l" rtl="0">
              <a:lnSpc>
                <a:spcPct val="90000"/>
              </a:lnSpc>
              <a:spcBef>
                <a:spcPts val="375"/>
              </a:spcBef>
              <a:spcAft>
                <a:spcPts val="0"/>
              </a:spcAft>
              <a:buClr>
                <a:schemeClr val="dk1"/>
              </a:buClr>
              <a:buSzPts val="2400"/>
              <a:buChar char="o"/>
            </a:pPr>
            <a:r>
              <a:rPr lang="en-US" sz="2400"/>
              <a:t> Promote lifelong healthy eating &amp; physical activity  habits</a:t>
            </a:r>
            <a:endParaRPr/>
          </a:p>
          <a:p>
            <a:pPr marL="171450" lvl="0" indent="-177800" algn="l" rtl="0">
              <a:lnSpc>
                <a:spcPct val="90000"/>
              </a:lnSpc>
              <a:spcBef>
                <a:spcPts val="750"/>
              </a:spcBef>
              <a:spcAft>
                <a:spcPts val="0"/>
              </a:spcAft>
              <a:buClr>
                <a:schemeClr val="dk1"/>
              </a:buClr>
              <a:buSzPts val="2800"/>
              <a:buChar char="❖"/>
            </a:pPr>
            <a:r>
              <a:rPr lang="en-US" sz="2800" b="1"/>
              <a:t> Participant responsibilities</a:t>
            </a:r>
            <a:endParaRPr/>
          </a:p>
          <a:p>
            <a:pPr marL="514350" lvl="1" indent="-171450" algn="l" rtl="0">
              <a:lnSpc>
                <a:spcPct val="90000"/>
              </a:lnSpc>
              <a:spcBef>
                <a:spcPts val="375"/>
              </a:spcBef>
              <a:spcAft>
                <a:spcPts val="0"/>
              </a:spcAft>
              <a:buClr>
                <a:schemeClr val="dk1"/>
              </a:buClr>
              <a:buSzPts val="2400"/>
              <a:buChar char="o"/>
            </a:pPr>
            <a:r>
              <a:rPr lang="en-US" sz="2400"/>
              <a:t> Serve compliant meals</a:t>
            </a:r>
            <a:endParaRPr/>
          </a:p>
          <a:p>
            <a:pPr marL="514350" lvl="1" indent="-171450" algn="l" rtl="0">
              <a:lnSpc>
                <a:spcPct val="90000"/>
              </a:lnSpc>
              <a:spcBef>
                <a:spcPts val="375"/>
              </a:spcBef>
              <a:spcAft>
                <a:spcPts val="0"/>
              </a:spcAft>
              <a:buClr>
                <a:schemeClr val="dk1"/>
              </a:buClr>
              <a:buSzPts val="2400"/>
              <a:buChar char="o"/>
            </a:pPr>
            <a:r>
              <a:rPr lang="en-US" sz="2400"/>
              <a:t> Keep records to support meals claimed</a:t>
            </a:r>
            <a:endParaRPr/>
          </a:p>
          <a:p>
            <a:pPr marL="514350" lvl="1" indent="-171450" algn="l" rtl="0">
              <a:lnSpc>
                <a:spcPct val="90000"/>
              </a:lnSpc>
              <a:spcBef>
                <a:spcPts val="375"/>
              </a:spcBef>
              <a:spcAft>
                <a:spcPts val="0"/>
              </a:spcAft>
              <a:buClr>
                <a:schemeClr val="dk1"/>
              </a:buClr>
              <a:buSzPts val="2400"/>
              <a:buChar char="o"/>
            </a:pPr>
            <a:r>
              <a:rPr lang="en-US" sz="2400"/>
              <a:t> Follow required procedures for use of </a:t>
            </a:r>
            <a:endParaRPr/>
          </a:p>
          <a:p>
            <a:pPr marL="457200" lvl="1" indent="0" algn="l" rtl="0">
              <a:lnSpc>
                <a:spcPct val="90000"/>
              </a:lnSpc>
              <a:spcBef>
                <a:spcPts val="375"/>
              </a:spcBef>
              <a:spcAft>
                <a:spcPts val="0"/>
              </a:spcAft>
              <a:buClr>
                <a:schemeClr val="dk1"/>
              </a:buClr>
              <a:buSzPts val="2400"/>
              <a:buNone/>
            </a:pPr>
            <a:r>
              <a:rPr lang="en-US" sz="2400"/>
              <a:t>    Federal funds</a:t>
            </a:r>
            <a:endParaRPr sz="2400"/>
          </a:p>
          <a:p>
            <a:pPr marL="171450" lvl="0" indent="-19050" algn="l" rtl="0">
              <a:lnSpc>
                <a:spcPct val="90000"/>
              </a:lnSpc>
              <a:spcBef>
                <a:spcPts val="750"/>
              </a:spcBef>
              <a:spcAft>
                <a:spcPts val="0"/>
              </a:spcAft>
              <a:buClr>
                <a:schemeClr val="dk1"/>
              </a:buClr>
              <a:buSzPts val="2400"/>
              <a:buNone/>
            </a:pPr>
            <a:endParaRPr sz="2400"/>
          </a:p>
        </p:txBody>
      </p:sp>
      <p:sp>
        <p:nvSpPr>
          <p:cNvPr id="87" name="Google Shape;87;p6"/>
          <p:cNvSpPr/>
          <p:nvPr/>
        </p:nvSpPr>
        <p:spPr>
          <a:xfrm>
            <a:off x="3886200" y="2895600"/>
            <a:ext cx="9144000" cy="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8" name="Google Shape;88;p6" descr="https://lh4.googleusercontent.com/gWRsf2hm9Xuq-Af4g3dgYMuGOY743wsTqBS5iSkjA8HrSqr_bM5SGaSwXMULu7VM34Ls7HYA_YYmegUfwcneWY180zddlUw6MpTz3vN_itn1Rd-lAGHhNHlZ9zXPeTLf97de-mN13Qc"/>
          <p:cNvPicPr preferRelativeResize="0"/>
          <p:nvPr/>
        </p:nvPicPr>
        <p:blipFill rotWithShape="1">
          <a:blip r:embed="rId3">
            <a:alphaModFix/>
          </a:blip>
          <a:srcRect/>
          <a:stretch/>
        </p:blipFill>
        <p:spPr>
          <a:xfrm>
            <a:off x="7216101" y="5139559"/>
            <a:ext cx="1572049" cy="10326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7"/>
          <p:cNvSpPr txBox="1">
            <a:spLocks noGrp="1"/>
          </p:cNvSpPr>
          <p:nvPr>
            <p:ph type="title"/>
          </p:nvPr>
        </p:nvSpPr>
        <p:spPr>
          <a:xfrm>
            <a:off x="1285460" y="0"/>
            <a:ext cx="722988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300"/>
              <a:buFont typeface="Open Sans ExtraBold"/>
              <a:buNone/>
            </a:pPr>
            <a:r>
              <a:rPr lang="en-US"/>
              <a:t>Eligible Participants</a:t>
            </a:r>
            <a:endParaRPr/>
          </a:p>
        </p:txBody>
      </p:sp>
      <p:sp>
        <p:nvSpPr>
          <p:cNvPr id="94" name="Google Shape;94;p7"/>
          <p:cNvSpPr txBox="1">
            <a:spLocks noGrp="1"/>
          </p:cNvSpPr>
          <p:nvPr>
            <p:ph type="body" idx="1"/>
          </p:nvPr>
        </p:nvSpPr>
        <p:spPr>
          <a:xfrm>
            <a:off x="466826" y="1785484"/>
            <a:ext cx="8677174" cy="4192135"/>
          </a:xfrm>
          <a:prstGeom prst="rect">
            <a:avLst/>
          </a:prstGeom>
          <a:noFill/>
          <a:ln>
            <a:noFill/>
          </a:ln>
        </p:spPr>
        <p:txBody>
          <a:bodyPr spcFirstLastPara="1" wrap="square" lIns="91425" tIns="45700" rIns="91425" bIns="45700" anchor="t" anchorCtr="0">
            <a:normAutofit/>
          </a:bodyPr>
          <a:lstStyle/>
          <a:p>
            <a:pPr marL="171450" lvl="0" indent="-171450" algn="l" rtl="0">
              <a:lnSpc>
                <a:spcPct val="100000"/>
              </a:lnSpc>
              <a:spcBef>
                <a:spcPts val="0"/>
              </a:spcBef>
              <a:spcAft>
                <a:spcPts val="0"/>
              </a:spcAft>
              <a:buClr>
                <a:schemeClr val="dk1"/>
              </a:buClr>
              <a:buSzPts val="2100"/>
              <a:buFont typeface="Noto Sans Symbols"/>
              <a:buChar char="❖"/>
            </a:pPr>
            <a:r>
              <a:rPr lang="en-US">
                <a:latin typeface="Helvetica Neue"/>
                <a:ea typeface="Helvetica Neue"/>
                <a:cs typeface="Helvetica Neue"/>
                <a:sym typeface="Helvetica Neue"/>
              </a:rPr>
              <a:t> </a:t>
            </a:r>
            <a:r>
              <a:rPr lang="en-US"/>
              <a:t>Infants, ages 0 - 12 months</a:t>
            </a:r>
            <a:endParaRPr/>
          </a:p>
          <a:p>
            <a:pPr marL="171450" lvl="0" indent="-107950" algn="l" rtl="0">
              <a:lnSpc>
                <a:spcPct val="100000"/>
              </a:lnSpc>
              <a:spcBef>
                <a:spcPts val="0"/>
              </a:spcBef>
              <a:spcAft>
                <a:spcPts val="0"/>
              </a:spcAft>
              <a:buClr>
                <a:schemeClr val="dk1"/>
              </a:buClr>
              <a:buSzPts val="1000"/>
              <a:buNone/>
            </a:pPr>
            <a:endParaRPr sz="1000"/>
          </a:p>
          <a:p>
            <a:pPr marL="171450" lvl="0" indent="-171450" algn="l" rtl="0">
              <a:lnSpc>
                <a:spcPct val="100000"/>
              </a:lnSpc>
              <a:spcBef>
                <a:spcPts val="0"/>
              </a:spcBef>
              <a:spcAft>
                <a:spcPts val="0"/>
              </a:spcAft>
              <a:buClr>
                <a:srgbClr val="00457A"/>
              </a:buClr>
              <a:buSzPts val="2100"/>
              <a:buChar char="❖"/>
            </a:pPr>
            <a:r>
              <a:rPr lang="en-US" b="1">
                <a:solidFill>
                  <a:srgbClr val="00457A"/>
                </a:solidFill>
              </a:rPr>
              <a:t> Children, ages 1 - 12 years (5-12 yr OSHCC)</a:t>
            </a:r>
            <a:endParaRPr/>
          </a:p>
          <a:p>
            <a:pPr marL="171450" lvl="0" indent="-107950" algn="l" rtl="0">
              <a:lnSpc>
                <a:spcPct val="100000"/>
              </a:lnSpc>
              <a:spcBef>
                <a:spcPts val="0"/>
              </a:spcBef>
              <a:spcAft>
                <a:spcPts val="0"/>
              </a:spcAft>
              <a:buClr>
                <a:schemeClr val="dk1"/>
              </a:buClr>
              <a:buSzPts val="1000"/>
              <a:buNone/>
            </a:pPr>
            <a:endParaRPr sz="1000"/>
          </a:p>
          <a:p>
            <a:pPr marL="171450" lvl="0" indent="-171450" algn="l" rtl="0">
              <a:lnSpc>
                <a:spcPct val="100000"/>
              </a:lnSpc>
              <a:spcBef>
                <a:spcPts val="0"/>
              </a:spcBef>
              <a:spcAft>
                <a:spcPts val="0"/>
              </a:spcAft>
              <a:buClr>
                <a:schemeClr val="dk1"/>
              </a:buClr>
              <a:buSzPts val="2100"/>
              <a:buChar char="❖"/>
            </a:pPr>
            <a:r>
              <a:rPr lang="en-US"/>
              <a:t> Disabled, any age</a:t>
            </a:r>
            <a:endParaRPr/>
          </a:p>
          <a:p>
            <a:pPr marL="171450" lvl="0" indent="-107950" algn="l" rtl="0">
              <a:lnSpc>
                <a:spcPct val="100000"/>
              </a:lnSpc>
              <a:spcBef>
                <a:spcPts val="0"/>
              </a:spcBef>
              <a:spcAft>
                <a:spcPts val="0"/>
              </a:spcAft>
              <a:buClr>
                <a:schemeClr val="dk1"/>
              </a:buClr>
              <a:buSzPts val="1000"/>
              <a:buFont typeface="Noto Sans Symbols"/>
              <a:buNone/>
            </a:pPr>
            <a:endParaRPr sz="1000"/>
          </a:p>
          <a:p>
            <a:pPr marL="171450" lvl="0" indent="-171450" algn="l" rtl="0">
              <a:lnSpc>
                <a:spcPct val="100000"/>
              </a:lnSpc>
              <a:spcBef>
                <a:spcPts val="0"/>
              </a:spcBef>
              <a:spcAft>
                <a:spcPts val="0"/>
              </a:spcAft>
              <a:buClr>
                <a:schemeClr val="dk1"/>
              </a:buClr>
              <a:buSzPts val="2100"/>
              <a:buChar char="❖"/>
            </a:pPr>
            <a:r>
              <a:rPr lang="en-US"/>
              <a:t> Migrant Children,  0 - 15 years</a:t>
            </a:r>
            <a:endParaRPr/>
          </a:p>
          <a:p>
            <a:pPr marL="171450" lvl="0" indent="-107950" algn="l" rtl="0">
              <a:lnSpc>
                <a:spcPct val="100000"/>
              </a:lnSpc>
              <a:spcBef>
                <a:spcPts val="0"/>
              </a:spcBef>
              <a:spcAft>
                <a:spcPts val="0"/>
              </a:spcAft>
              <a:buClr>
                <a:schemeClr val="dk1"/>
              </a:buClr>
              <a:buSzPts val="1000"/>
              <a:buNone/>
            </a:pPr>
            <a:endParaRPr sz="1000"/>
          </a:p>
          <a:p>
            <a:pPr marL="171450" lvl="0" indent="-171450" algn="l" rtl="0">
              <a:lnSpc>
                <a:spcPct val="100000"/>
              </a:lnSpc>
              <a:spcBef>
                <a:spcPts val="0"/>
              </a:spcBef>
              <a:spcAft>
                <a:spcPts val="0"/>
              </a:spcAft>
              <a:buClr>
                <a:schemeClr val="dk1"/>
              </a:buClr>
              <a:buSzPts val="2100"/>
              <a:buFont typeface="Noto Sans Symbols"/>
              <a:buChar char="❖"/>
            </a:pPr>
            <a:r>
              <a:rPr lang="en-US"/>
              <a:t> </a:t>
            </a:r>
            <a:r>
              <a:rPr lang="en-US" b="1">
                <a:solidFill>
                  <a:srgbClr val="00457A"/>
                </a:solidFill>
              </a:rPr>
              <a:t>At-Risk Children, 0 – 18 years, or thru age 19 if still in school (CACFP At-Risk Afterschool Meals Program)</a:t>
            </a:r>
            <a:endParaRPr/>
          </a:p>
          <a:p>
            <a:pPr marL="0" lvl="0" indent="0" algn="l" rtl="0">
              <a:lnSpc>
                <a:spcPct val="100000"/>
              </a:lnSpc>
              <a:spcBef>
                <a:spcPts val="0"/>
              </a:spcBef>
              <a:spcAft>
                <a:spcPts val="0"/>
              </a:spcAft>
              <a:buClr>
                <a:schemeClr val="dk1"/>
              </a:buClr>
              <a:buSzPts val="1000"/>
              <a:buNone/>
            </a:pPr>
            <a:endParaRPr sz="1000" b="1">
              <a:solidFill>
                <a:srgbClr val="00457A"/>
              </a:solidFill>
            </a:endParaRPr>
          </a:p>
          <a:p>
            <a:pPr marL="171450" lvl="0" indent="-171450" algn="l" rtl="0">
              <a:lnSpc>
                <a:spcPct val="100000"/>
              </a:lnSpc>
              <a:spcBef>
                <a:spcPts val="0"/>
              </a:spcBef>
              <a:spcAft>
                <a:spcPts val="0"/>
              </a:spcAft>
              <a:buClr>
                <a:schemeClr val="dk1"/>
              </a:buClr>
              <a:buSzPts val="2100"/>
              <a:buChar char="❖"/>
            </a:pPr>
            <a:r>
              <a:rPr lang="en-US"/>
              <a:t>Homeless Children, 0 – 18 years (Emergency Shelters)</a:t>
            </a:r>
            <a:endParaRPr/>
          </a:p>
          <a:p>
            <a:pPr marL="171450" lvl="0" indent="-107950" algn="l" rtl="0">
              <a:lnSpc>
                <a:spcPct val="100000"/>
              </a:lnSpc>
              <a:spcBef>
                <a:spcPts val="0"/>
              </a:spcBef>
              <a:spcAft>
                <a:spcPts val="0"/>
              </a:spcAft>
              <a:buClr>
                <a:schemeClr val="dk1"/>
              </a:buClr>
              <a:buSzPts val="1000"/>
              <a:buFont typeface="Noto Sans Symbols"/>
              <a:buNone/>
            </a:pPr>
            <a:endParaRPr sz="1000"/>
          </a:p>
          <a:p>
            <a:pPr marL="171450" lvl="0" indent="-171450" algn="l" rtl="0">
              <a:lnSpc>
                <a:spcPct val="100000"/>
              </a:lnSpc>
              <a:spcBef>
                <a:spcPts val="0"/>
              </a:spcBef>
              <a:spcAft>
                <a:spcPts val="0"/>
              </a:spcAft>
              <a:buClr>
                <a:schemeClr val="dk1"/>
              </a:buClr>
              <a:buSzPts val="2100"/>
              <a:buChar char="❖"/>
            </a:pPr>
            <a:r>
              <a:rPr lang="en-US"/>
              <a:t>Adults, age 60 and over</a:t>
            </a:r>
            <a:endParaRPr/>
          </a:p>
        </p:txBody>
      </p:sp>
      <p:pic>
        <p:nvPicPr>
          <p:cNvPr id="95" name="Google Shape;95;p7" descr="https://lh4.googleusercontent.com/gWRsf2hm9Xuq-Af4g3dgYMuGOY743wsTqBS5iSkjA8HrSqr_bM5SGaSwXMULu7VM34Ls7HYA_YYmegUfwcneWY180zddlUw6MpTz3vN_itn1Rd-lAGHhNHlZ9zXPeTLf97de-mN13Qc"/>
          <p:cNvPicPr preferRelativeResize="0"/>
          <p:nvPr/>
        </p:nvPicPr>
        <p:blipFill rotWithShape="1">
          <a:blip r:embed="rId3">
            <a:alphaModFix/>
          </a:blip>
          <a:srcRect/>
          <a:stretch/>
        </p:blipFill>
        <p:spPr>
          <a:xfrm>
            <a:off x="7216101" y="5139559"/>
            <a:ext cx="1572049" cy="10326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1285460" y="0"/>
            <a:ext cx="722988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300"/>
              <a:buFont typeface="Open Sans ExtraBold"/>
              <a:buNone/>
            </a:pPr>
            <a:r>
              <a:rPr lang="en-US"/>
              <a:t>Eligibility for CACFP</a:t>
            </a:r>
            <a:endParaRPr/>
          </a:p>
        </p:txBody>
      </p:sp>
      <p:sp>
        <p:nvSpPr>
          <p:cNvPr id="101" name="Google Shape;101;p8"/>
          <p:cNvSpPr txBox="1">
            <a:spLocks noGrp="1"/>
          </p:cNvSpPr>
          <p:nvPr>
            <p:ph type="body" idx="1"/>
          </p:nvPr>
        </p:nvSpPr>
        <p:spPr>
          <a:xfrm>
            <a:off x="304800" y="1857676"/>
            <a:ext cx="8839200" cy="4536707"/>
          </a:xfrm>
          <a:prstGeom prst="rect">
            <a:avLst/>
          </a:prstGeom>
          <a:noFill/>
          <a:ln>
            <a:noFill/>
          </a:ln>
        </p:spPr>
        <p:txBody>
          <a:bodyPr spcFirstLastPara="1" wrap="square" lIns="91425" tIns="45700" rIns="91425" bIns="45700" anchor="t" anchorCtr="0">
            <a:normAutofit fontScale="92500" lnSpcReduction="20000"/>
          </a:bodyPr>
          <a:lstStyle/>
          <a:p>
            <a:pPr marL="171450" lvl="0" indent="-171450" algn="l" rtl="0">
              <a:lnSpc>
                <a:spcPct val="90000"/>
              </a:lnSpc>
              <a:spcBef>
                <a:spcPts val="0"/>
              </a:spcBef>
              <a:spcAft>
                <a:spcPts val="0"/>
              </a:spcAft>
              <a:buClr>
                <a:schemeClr val="dk1"/>
              </a:buClr>
              <a:buSzPct val="100000"/>
              <a:buChar char="❖"/>
            </a:pPr>
            <a:r>
              <a:rPr lang="en-US" sz="2800" b="1"/>
              <a:t>Independent or Sponsored</a:t>
            </a:r>
            <a:endParaRPr/>
          </a:p>
          <a:p>
            <a:pPr marL="857250" lvl="2" indent="-171449" algn="l" rtl="0">
              <a:lnSpc>
                <a:spcPct val="90000"/>
              </a:lnSpc>
              <a:spcBef>
                <a:spcPts val="375"/>
              </a:spcBef>
              <a:spcAft>
                <a:spcPts val="0"/>
              </a:spcAft>
              <a:buClr>
                <a:schemeClr val="dk1"/>
              </a:buClr>
              <a:buSzPct val="100000"/>
              <a:buChar char="✔"/>
            </a:pPr>
            <a:r>
              <a:rPr lang="en-US" sz="2200"/>
              <a:t>Public organization (school)</a:t>
            </a:r>
            <a:endParaRPr/>
          </a:p>
          <a:p>
            <a:pPr marL="857250" lvl="2" indent="-171449" algn="l" rtl="0">
              <a:lnSpc>
                <a:spcPct val="90000"/>
              </a:lnSpc>
              <a:spcBef>
                <a:spcPts val="375"/>
              </a:spcBef>
              <a:spcAft>
                <a:spcPts val="0"/>
              </a:spcAft>
              <a:buClr>
                <a:schemeClr val="dk1"/>
              </a:buClr>
              <a:buSzPct val="100000"/>
              <a:buChar char="✔"/>
            </a:pPr>
            <a:r>
              <a:rPr lang="en-US" sz="2200"/>
              <a:t>Nonprofit organization</a:t>
            </a:r>
            <a:endParaRPr/>
          </a:p>
          <a:p>
            <a:pPr marL="857250" lvl="2" indent="-171449" algn="l" rtl="0">
              <a:lnSpc>
                <a:spcPct val="90000"/>
              </a:lnSpc>
              <a:spcBef>
                <a:spcPts val="375"/>
              </a:spcBef>
              <a:spcAft>
                <a:spcPts val="0"/>
              </a:spcAft>
              <a:buClr>
                <a:schemeClr val="dk1"/>
              </a:buClr>
              <a:buSzPct val="100000"/>
              <a:buChar char="✔"/>
            </a:pPr>
            <a:r>
              <a:rPr lang="en-US" sz="2200"/>
              <a:t>For-profit organization (25% low income)</a:t>
            </a:r>
            <a:endParaRPr/>
          </a:p>
          <a:p>
            <a:pPr marL="857250" lvl="2" indent="-171449" algn="l" rtl="0">
              <a:lnSpc>
                <a:spcPct val="90000"/>
              </a:lnSpc>
              <a:spcBef>
                <a:spcPts val="375"/>
              </a:spcBef>
              <a:spcAft>
                <a:spcPts val="0"/>
              </a:spcAft>
              <a:buClr>
                <a:schemeClr val="dk1"/>
              </a:buClr>
              <a:buSzPct val="100000"/>
              <a:buChar char="✔"/>
            </a:pPr>
            <a:r>
              <a:rPr lang="en-US" sz="2200"/>
              <a:t>At-Risk Afterschool Programs (area eligible)</a:t>
            </a:r>
            <a:endParaRPr/>
          </a:p>
          <a:p>
            <a:pPr marL="171450" lvl="0" indent="-171450" algn="l" rtl="0">
              <a:lnSpc>
                <a:spcPct val="90000"/>
              </a:lnSpc>
              <a:spcBef>
                <a:spcPts val="750"/>
              </a:spcBef>
              <a:spcAft>
                <a:spcPts val="0"/>
              </a:spcAft>
              <a:buClr>
                <a:schemeClr val="dk1"/>
              </a:buClr>
              <a:buSzPct val="100000"/>
              <a:buChar char="❖"/>
            </a:pPr>
            <a:r>
              <a:rPr lang="en-US" sz="2800" b="1"/>
              <a:t>Non-residential Program</a:t>
            </a:r>
            <a:endParaRPr/>
          </a:p>
          <a:p>
            <a:pPr marL="171450" lvl="0" indent="-171450" algn="l" rtl="0">
              <a:lnSpc>
                <a:spcPct val="90000"/>
              </a:lnSpc>
              <a:spcBef>
                <a:spcPts val="750"/>
              </a:spcBef>
              <a:spcAft>
                <a:spcPts val="0"/>
              </a:spcAft>
              <a:buClr>
                <a:schemeClr val="dk1"/>
              </a:buClr>
              <a:buSzPct val="100000"/>
              <a:buChar char="❖"/>
            </a:pPr>
            <a:r>
              <a:rPr lang="en-US" sz="2800" b="1"/>
              <a:t>Licensed by Iowa Department of Human Services or</a:t>
            </a:r>
            <a:endParaRPr/>
          </a:p>
          <a:p>
            <a:pPr marL="857250" lvl="2" indent="-171449" algn="l" rtl="0">
              <a:lnSpc>
                <a:spcPct val="90000"/>
              </a:lnSpc>
              <a:spcBef>
                <a:spcPts val="375"/>
              </a:spcBef>
              <a:spcAft>
                <a:spcPts val="0"/>
              </a:spcAft>
              <a:buClr>
                <a:schemeClr val="dk1"/>
              </a:buClr>
              <a:buSzPct val="100000"/>
              <a:buChar char="✔"/>
            </a:pPr>
            <a:r>
              <a:rPr lang="en-US" sz="2200"/>
              <a:t>Child Care or OSHCC </a:t>
            </a:r>
            <a:r>
              <a:rPr lang="en-US" sz="2200" i="1"/>
              <a:t>in schools </a:t>
            </a:r>
            <a:r>
              <a:rPr lang="en-US" sz="2200"/>
              <a:t>(must be licensed)</a:t>
            </a:r>
            <a:endParaRPr/>
          </a:p>
          <a:p>
            <a:pPr marL="857250" lvl="2" indent="-171449" algn="l" rtl="0">
              <a:lnSpc>
                <a:spcPct val="90000"/>
              </a:lnSpc>
              <a:spcBef>
                <a:spcPts val="375"/>
              </a:spcBef>
              <a:spcAft>
                <a:spcPts val="0"/>
              </a:spcAft>
              <a:buClr>
                <a:schemeClr val="dk1"/>
              </a:buClr>
              <a:buSzPct val="100000"/>
              <a:buChar char="✔"/>
            </a:pPr>
            <a:r>
              <a:rPr lang="en-US" sz="2200"/>
              <a:t>Child Care Centers (must be licensed) </a:t>
            </a:r>
            <a:endParaRPr/>
          </a:p>
          <a:p>
            <a:pPr marL="857250" lvl="2" indent="-171449" algn="l" rtl="0">
              <a:lnSpc>
                <a:spcPct val="90000"/>
              </a:lnSpc>
              <a:spcBef>
                <a:spcPts val="375"/>
              </a:spcBef>
              <a:spcAft>
                <a:spcPts val="0"/>
              </a:spcAft>
              <a:buClr>
                <a:schemeClr val="dk1"/>
              </a:buClr>
              <a:buSzPct val="100000"/>
              <a:buChar char="✔"/>
            </a:pPr>
            <a:r>
              <a:rPr lang="en-US" sz="2200"/>
              <a:t>YMCA programs (may be licensed)</a:t>
            </a:r>
            <a:endParaRPr/>
          </a:p>
          <a:p>
            <a:pPr marL="171450" lvl="0" indent="-171450" algn="l" rtl="0">
              <a:lnSpc>
                <a:spcPct val="90000"/>
              </a:lnSpc>
              <a:spcBef>
                <a:spcPts val="750"/>
              </a:spcBef>
              <a:spcAft>
                <a:spcPts val="0"/>
              </a:spcAft>
              <a:buClr>
                <a:schemeClr val="dk1"/>
              </a:buClr>
              <a:buSzPct val="100000"/>
              <a:buChar char="❖"/>
            </a:pPr>
            <a:r>
              <a:rPr lang="en-US" sz="2800" b="1"/>
              <a:t>Exempt from Licensing</a:t>
            </a:r>
            <a:endParaRPr sz="2200"/>
          </a:p>
          <a:p>
            <a:pPr marL="857250" lvl="2" indent="-171449" algn="l" rtl="0">
              <a:lnSpc>
                <a:spcPct val="90000"/>
              </a:lnSpc>
              <a:spcBef>
                <a:spcPts val="375"/>
              </a:spcBef>
              <a:spcAft>
                <a:spcPts val="0"/>
              </a:spcAft>
              <a:buClr>
                <a:schemeClr val="dk1"/>
              </a:buClr>
              <a:buSzPct val="100000"/>
              <a:buChar char="✔"/>
            </a:pPr>
            <a:r>
              <a:rPr lang="en-US" sz="2200"/>
              <a:t>Boys and Girls Clubs </a:t>
            </a:r>
            <a:endParaRPr/>
          </a:p>
          <a:p>
            <a:pPr marL="857250" lvl="2" indent="-171449" algn="l" rtl="0">
              <a:lnSpc>
                <a:spcPct val="90000"/>
              </a:lnSpc>
              <a:spcBef>
                <a:spcPts val="375"/>
              </a:spcBef>
              <a:spcAft>
                <a:spcPts val="0"/>
              </a:spcAft>
              <a:buClr>
                <a:schemeClr val="dk1"/>
              </a:buClr>
              <a:buSzPct val="100000"/>
              <a:buChar char="✔"/>
            </a:pPr>
            <a:r>
              <a:rPr lang="en-US" sz="2200"/>
              <a:t>YMCA programs (may be licensed)</a:t>
            </a:r>
            <a:endParaRPr/>
          </a:p>
          <a:p>
            <a:pPr marL="857250" lvl="2" indent="-171449" algn="l" rtl="0">
              <a:lnSpc>
                <a:spcPct val="90000"/>
              </a:lnSpc>
              <a:spcBef>
                <a:spcPts val="375"/>
              </a:spcBef>
              <a:spcAft>
                <a:spcPts val="0"/>
              </a:spcAft>
              <a:buClr>
                <a:schemeClr val="dk1"/>
              </a:buClr>
              <a:buSzPct val="100000"/>
              <a:buChar char="✔"/>
            </a:pPr>
            <a:r>
              <a:rPr lang="en-US" sz="2200"/>
              <a:t>Certain before and afterschool programs </a:t>
            </a:r>
            <a:endParaRPr/>
          </a:p>
          <a:p>
            <a:pPr marL="685800" lvl="2" indent="0" algn="l" rtl="0">
              <a:lnSpc>
                <a:spcPct val="90000"/>
              </a:lnSpc>
              <a:spcBef>
                <a:spcPts val="375"/>
              </a:spcBef>
              <a:spcAft>
                <a:spcPts val="0"/>
              </a:spcAft>
              <a:buClr>
                <a:schemeClr val="dk1"/>
              </a:buClr>
              <a:buSzPct val="100000"/>
              <a:buNone/>
            </a:pPr>
            <a:r>
              <a:rPr lang="en-US" sz="2200"/>
              <a:t>   (not in schools)</a:t>
            </a:r>
            <a:endParaRPr sz="1600"/>
          </a:p>
        </p:txBody>
      </p:sp>
      <p:pic>
        <p:nvPicPr>
          <p:cNvPr id="102" name="Google Shape;102;p8"/>
          <p:cNvPicPr preferRelativeResize="0"/>
          <p:nvPr/>
        </p:nvPicPr>
        <p:blipFill rotWithShape="1">
          <a:blip r:embed="rId3">
            <a:alphaModFix/>
          </a:blip>
          <a:srcRect/>
          <a:stretch/>
        </p:blipFill>
        <p:spPr>
          <a:xfrm>
            <a:off x="6838751" y="4927638"/>
            <a:ext cx="1880192" cy="12626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9"/>
          <p:cNvSpPr txBox="1">
            <a:spLocks noGrp="1"/>
          </p:cNvSpPr>
          <p:nvPr>
            <p:ph type="title"/>
          </p:nvPr>
        </p:nvSpPr>
        <p:spPr>
          <a:xfrm>
            <a:off x="1285460" y="0"/>
            <a:ext cx="722988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300"/>
              <a:buFont typeface="Open Sans ExtraBold"/>
              <a:buNone/>
            </a:pPr>
            <a:r>
              <a:rPr lang="en-US"/>
              <a:t>Outside School Hours Child Care</a:t>
            </a:r>
            <a:endParaRPr/>
          </a:p>
        </p:txBody>
      </p:sp>
      <p:sp>
        <p:nvSpPr>
          <p:cNvPr id="108" name="Google Shape;108;p9"/>
          <p:cNvSpPr txBox="1">
            <a:spLocks noGrp="1"/>
          </p:cNvSpPr>
          <p:nvPr>
            <p:ph type="body" idx="1"/>
          </p:nvPr>
        </p:nvSpPr>
        <p:spPr>
          <a:xfrm>
            <a:off x="67375" y="1720825"/>
            <a:ext cx="7005300" cy="4487400"/>
          </a:xfrm>
          <a:prstGeom prst="rect">
            <a:avLst/>
          </a:prstGeom>
          <a:noFill/>
          <a:ln>
            <a:noFill/>
          </a:ln>
        </p:spPr>
        <p:txBody>
          <a:bodyPr spcFirstLastPara="1" wrap="square" lIns="91425" tIns="45700" rIns="91425" bIns="45700" anchor="t" anchorCtr="0">
            <a:normAutofit lnSpcReduction="20000"/>
          </a:bodyPr>
          <a:lstStyle/>
          <a:p>
            <a:pPr marL="857250" lvl="2" indent="-171450" algn="l" rtl="0">
              <a:lnSpc>
                <a:spcPct val="90000"/>
              </a:lnSpc>
              <a:spcBef>
                <a:spcPts val="0"/>
              </a:spcBef>
              <a:spcAft>
                <a:spcPts val="0"/>
              </a:spcAft>
              <a:buClr>
                <a:schemeClr val="dk1"/>
              </a:buClr>
              <a:buSzPts val="2200"/>
              <a:buChar char="✔"/>
            </a:pPr>
            <a:r>
              <a:rPr lang="en-US" sz="2200"/>
              <a:t>Serves children before and/or after school</a:t>
            </a:r>
            <a:endParaRPr/>
          </a:p>
          <a:p>
            <a:pPr marL="857250" lvl="2" indent="-171450" algn="l" rtl="0">
              <a:lnSpc>
                <a:spcPct val="90000"/>
              </a:lnSpc>
              <a:spcBef>
                <a:spcPts val="375"/>
              </a:spcBef>
              <a:spcAft>
                <a:spcPts val="0"/>
              </a:spcAft>
              <a:buClr>
                <a:schemeClr val="dk1"/>
              </a:buClr>
              <a:buSzPts val="2200"/>
              <a:buChar char="✔"/>
            </a:pPr>
            <a:r>
              <a:rPr lang="en-US" sz="2200"/>
              <a:t>May or may not be licensed</a:t>
            </a:r>
            <a:endParaRPr/>
          </a:p>
          <a:p>
            <a:pPr marL="857250" lvl="2" indent="-171450" algn="l" rtl="0">
              <a:lnSpc>
                <a:spcPct val="90000"/>
              </a:lnSpc>
              <a:spcBef>
                <a:spcPts val="375"/>
              </a:spcBef>
              <a:spcAft>
                <a:spcPts val="0"/>
              </a:spcAft>
              <a:buClr>
                <a:schemeClr val="dk1"/>
              </a:buClr>
              <a:buSzPts val="2200"/>
              <a:buChar char="✔"/>
            </a:pPr>
            <a:r>
              <a:rPr lang="en-US" sz="2200"/>
              <a:t>May operate in the summer</a:t>
            </a:r>
            <a:endParaRPr/>
          </a:p>
          <a:p>
            <a:pPr marL="857250" lvl="2" indent="-171450" algn="l" rtl="0">
              <a:lnSpc>
                <a:spcPct val="90000"/>
              </a:lnSpc>
              <a:spcBef>
                <a:spcPts val="375"/>
              </a:spcBef>
              <a:spcAft>
                <a:spcPts val="0"/>
              </a:spcAft>
              <a:buClr>
                <a:schemeClr val="dk1"/>
              </a:buClr>
              <a:buSzPts val="2200"/>
              <a:buChar char="✔"/>
            </a:pPr>
            <a:r>
              <a:rPr lang="en-US" sz="2200"/>
              <a:t>Same eligibility as other CACFP centers</a:t>
            </a:r>
            <a:endParaRPr/>
          </a:p>
          <a:p>
            <a:pPr marL="857250" lvl="2" indent="-171450" algn="l" rtl="0">
              <a:lnSpc>
                <a:spcPct val="90000"/>
              </a:lnSpc>
              <a:spcBef>
                <a:spcPts val="375"/>
              </a:spcBef>
              <a:spcAft>
                <a:spcPts val="0"/>
              </a:spcAft>
              <a:buClr>
                <a:schemeClr val="dk1"/>
              </a:buClr>
              <a:buSzPts val="2200"/>
              <a:buChar char="✔"/>
            </a:pPr>
            <a:r>
              <a:rPr lang="en-US" sz="2200"/>
              <a:t>Does not have to be area eligible</a:t>
            </a:r>
            <a:endParaRPr/>
          </a:p>
          <a:p>
            <a:pPr marL="857250" lvl="2" indent="-171450" algn="l" rtl="0">
              <a:lnSpc>
                <a:spcPct val="90000"/>
              </a:lnSpc>
              <a:spcBef>
                <a:spcPts val="375"/>
              </a:spcBef>
              <a:spcAft>
                <a:spcPts val="0"/>
              </a:spcAft>
              <a:buClr>
                <a:schemeClr val="dk1"/>
              </a:buClr>
              <a:buSzPts val="2200"/>
              <a:buChar char="✔"/>
            </a:pPr>
            <a:r>
              <a:rPr lang="en-US" sz="2200"/>
              <a:t>Meals are claimed based on income level of children </a:t>
            </a:r>
            <a:r>
              <a:rPr lang="en-US" sz="2200" i="1"/>
              <a:t>(free, reduced-price and paid)</a:t>
            </a:r>
            <a:endParaRPr i="1"/>
          </a:p>
          <a:p>
            <a:pPr marL="857250" lvl="2" indent="-171450" algn="l" rtl="0">
              <a:lnSpc>
                <a:spcPct val="90000"/>
              </a:lnSpc>
              <a:spcBef>
                <a:spcPts val="375"/>
              </a:spcBef>
              <a:spcAft>
                <a:spcPts val="0"/>
              </a:spcAft>
              <a:buClr>
                <a:schemeClr val="dk1"/>
              </a:buClr>
              <a:buSzPts val="2200"/>
              <a:buChar char="✔"/>
            </a:pPr>
            <a:r>
              <a:rPr lang="en-US" sz="2200"/>
              <a:t>Recordkeeping similar to child care centers</a:t>
            </a:r>
            <a:endParaRPr/>
          </a:p>
          <a:p>
            <a:pPr marL="857250" lvl="2" indent="-171450" algn="l" rtl="0">
              <a:lnSpc>
                <a:spcPct val="90000"/>
              </a:lnSpc>
              <a:spcBef>
                <a:spcPts val="375"/>
              </a:spcBef>
              <a:spcAft>
                <a:spcPts val="0"/>
              </a:spcAft>
              <a:buClr>
                <a:schemeClr val="dk1"/>
              </a:buClr>
              <a:buSzPts val="2200"/>
              <a:buChar char="✔"/>
            </a:pPr>
            <a:r>
              <a:rPr lang="en-US" sz="2200"/>
              <a:t>May claim up to one meal and two snacks or two meals and one snack per child per day</a:t>
            </a:r>
            <a:endParaRPr sz="2200"/>
          </a:p>
          <a:p>
            <a:pPr marL="857250" lvl="2" indent="-171450" algn="l" rtl="0">
              <a:lnSpc>
                <a:spcPct val="90000"/>
              </a:lnSpc>
              <a:spcBef>
                <a:spcPts val="375"/>
              </a:spcBef>
              <a:spcAft>
                <a:spcPts val="0"/>
              </a:spcAft>
              <a:buSzPts val="2200"/>
              <a:buChar char="✔"/>
            </a:pPr>
            <a:r>
              <a:rPr lang="en-US" sz="2200"/>
              <a:t>Must offer a structured environment</a:t>
            </a:r>
            <a:endParaRPr sz="2200"/>
          </a:p>
          <a:p>
            <a:pPr marL="857250" lvl="2" indent="-171450" algn="l" rtl="0">
              <a:lnSpc>
                <a:spcPct val="90000"/>
              </a:lnSpc>
              <a:spcBef>
                <a:spcPts val="375"/>
              </a:spcBef>
              <a:spcAft>
                <a:spcPts val="0"/>
              </a:spcAft>
              <a:buSzPts val="2200"/>
              <a:buChar char="✔"/>
            </a:pPr>
            <a:r>
              <a:rPr lang="en-US" sz="2200"/>
              <a:t>Must follow CACFP meal pattern*</a:t>
            </a:r>
            <a:endParaRPr sz="2200"/>
          </a:p>
          <a:p>
            <a:pPr marL="857250" lvl="2" indent="-171450" algn="l" rtl="0">
              <a:lnSpc>
                <a:spcPct val="90000"/>
              </a:lnSpc>
              <a:spcBef>
                <a:spcPts val="375"/>
              </a:spcBef>
              <a:spcAft>
                <a:spcPts val="0"/>
              </a:spcAft>
              <a:buSzPts val="2200"/>
              <a:buChar char="✔"/>
            </a:pPr>
            <a:r>
              <a:rPr lang="en-US" sz="2200"/>
              <a:t>Self-monitoring is required</a:t>
            </a:r>
            <a:endParaRPr sz="2200"/>
          </a:p>
          <a:p>
            <a:pPr marL="0" lvl="0" indent="0" algn="l" rtl="0">
              <a:lnSpc>
                <a:spcPct val="90000"/>
              </a:lnSpc>
              <a:spcBef>
                <a:spcPts val="750"/>
              </a:spcBef>
              <a:spcAft>
                <a:spcPts val="0"/>
              </a:spcAft>
              <a:buClr>
                <a:schemeClr val="dk1"/>
              </a:buClr>
              <a:buSzPts val="1600"/>
              <a:buNone/>
            </a:pPr>
            <a:endParaRPr sz="2200"/>
          </a:p>
          <a:p>
            <a:pPr marL="0" lvl="0" indent="0" algn="l" rtl="0">
              <a:lnSpc>
                <a:spcPct val="90000"/>
              </a:lnSpc>
              <a:spcBef>
                <a:spcPts val="750"/>
              </a:spcBef>
              <a:spcAft>
                <a:spcPts val="0"/>
              </a:spcAft>
              <a:buClr>
                <a:schemeClr val="dk1"/>
              </a:buClr>
              <a:buSzPts val="1600"/>
              <a:buNone/>
            </a:pPr>
            <a:r>
              <a:rPr lang="en-US" sz="1783"/>
              <a:t>*School meal pattern allowed if meals are provided by a school</a:t>
            </a:r>
            <a:endParaRPr sz="1783"/>
          </a:p>
        </p:txBody>
      </p:sp>
      <p:pic>
        <p:nvPicPr>
          <p:cNvPr id="109" name="Google Shape;109;p9"/>
          <p:cNvPicPr preferRelativeResize="0"/>
          <p:nvPr/>
        </p:nvPicPr>
        <p:blipFill rotWithShape="1">
          <a:blip r:embed="rId3">
            <a:alphaModFix/>
          </a:blip>
          <a:srcRect/>
          <a:stretch/>
        </p:blipFill>
        <p:spPr>
          <a:xfrm>
            <a:off x="6975992" y="2391877"/>
            <a:ext cx="1685516" cy="2251426"/>
          </a:xfrm>
          <a:prstGeom prst="rect">
            <a:avLst/>
          </a:prstGeom>
          <a:noFill/>
          <a:ln>
            <a:noFill/>
          </a:ln>
        </p:spPr>
      </p:pic>
      <p:pic>
        <p:nvPicPr>
          <p:cNvPr id="110" name="Google Shape;110;p9" descr="https://lh4.googleusercontent.com/gWRsf2hm9Xuq-Af4g3dgYMuGOY743wsTqBS5iSkjA8HrSqr_bM5SGaSwXMULu7VM34Ls7HYA_YYmegUfwcneWY180zddlUw6MpTz3vN_itn1Rd-lAGHhNHlZ9zXPeTLf97de-mN13Qc"/>
          <p:cNvPicPr preferRelativeResize="0"/>
          <p:nvPr/>
        </p:nvPicPr>
        <p:blipFill rotWithShape="1">
          <a:blip r:embed="rId4">
            <a:alphaModFix/>
          </a:blip>
          <a:srcRect/>
          <a:stretch/>
        </p:blipFill>
        <p:spPr>
          <a:xfrm>
            <a:off x="7216101" y="5139559"/>
            <a:ext cx="1572049" cy="1032640"/>
          </a:xfrm>
          <a:prstGeom prst="rect">
            <a:avLst/>
          </a:prstGeom>
          <a:noFill/>
          <a:ln>
            <a:noFill/>
          </a:ln>
        </p:spPr>
      </p:pic>
    </p:spTree>
  </p:cSld>
  <p:clrMapOvr>
    <a:masterClrMapping/>
  </p:clrMapOvr>
</p:sld>
</file>

<file path=ppt/theme/theme1.xml><?xml version="1.0" encoding="utf-8"?>
<a:theme xmlns:a="http://schemas.openxmlformats.org/drawingml/2006/main" name="DE 3D rectangles">
  <a:themeElements>
    <a:clrScheme name="Iowa Department of Education">
      <a:dk1>
        <a:srgbClr val="000000"/>
      </a:dk1>
      <a:lt1>
        <a:srgbClr val="FFFFFF"/>
      </a:lt1>
      <a:dk2>
        <a:srgbClr val="002152"/>
      </a:dk2>
      <a:lt2>
        <a:srgbClr val="E6E6E6"/>
      </a:lt2>
      <a:accent1>
        <a:srgbClr val="005CA3"/>
      </a:accent1>
      <a:accent2>
        <a:srgbClr val="FDE263"/>
      </a:accent2>
      <a:accent3>
        <a:srgbClr val="96BCDE"/>
      </a:accent3>
      <a:accent4>
        <a:srgbClr val="A5A5A5"/>
      </a:accent4>
      <a:accent5>
        <a:srgbClr val="DC6400"/>
      </a:accent5>
      <a:accent6>
        <a:srgbClr val="FFC2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4913</Words>
  <Application>Microsoft Office PowerPoint</Application>
  <PresentationFormat>On-screen Show (4:3)</PresentationFormat>
  <Paragraphs>492</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Tahoma</vt:lpstr>
      <vt:lpstr>Open Sans ExtraBold</vt:lpstr>
      <vt:lpstr>Calibri</vt:lpstr>
      <vt:lpstr>Noto Sans Symbols</vt:lpstr>
      <vt:lpstr>Helvetica Neue</vt:lpstr>
      <vt:lpstr>Arial</vt:lpstr>
      <vt:lpstr>DE 3D rectangles</vt:lpstr>
      <vt:lpstr>USDA Afterschool &amp; Summer Meal Programs  Bureau of Nutrition and Health Services</vt:lpstr>
      <vt:lpstr>Speakers</vt:lpstr>
      <vt:lpstr>USDA Child Nutrition Programs</vt:lpstr>
      <vt:lpstr>Child Nutrition Programs</vt:lpstr>
      <vt:lpstr>Topics</vt:lpstr>
      <vt:lpstr>Child and Adult Care Food Program</vt:lpstr>
      <vt:lpstr>Eligible Participants</vt:lpstr>
      <vt:lpstr>Eligibility for CACFP</vt:lpstr>
      <vt:lpstr>Outside School Hours Child Care</vt:lpstr>
      <vt:lpstr>CACFP At-Risk Afterschool Meals Program</vt:lpstr>
      <vt:lpstr>CACFP At-Risk Afterschool Meals Program</vt:lpstr>
      <vt:lpstr>CACFP Center Reimbursement</vt:lpstr>
      <vt:lpstr>How to Apply</vt:lpstr>
      <vt:lpstr>CACFP Ambassador Stipends</vt:lpstr>
      <vt:lpstr>PowerPoint Presentation</vt:lpstr>
      <vt:lpstr>NSLP Afterschool Care Program</vt:lpstr>
      <vt:lpstr>Eligibility for the ASCP</vt:lpstr>
      <vt:lpstr>ASCP Reimbursement</vt:lpstr>
      <vt:lpstr>ASCP Reimbursement Rates</vt:lpstr>
      <vt:lpstr>Snack Types</vt:lpstr>
      <vt:lpstr>Day/Year</vt:lpstr>
      <vt:lpstr>Records</vt:lpstr>
      <vt:lpstr>Monitoring Reviews</vt:lpstr>
      <vt:lpstr>How to Apply</vt:lpstr>
      <vt:lpstr>Summer Food Service Program</vt:lpstr>
      <vt:lpstr>Potential Site Locations</vt:lpstr>
      <vt:lpstr>PowerPoint Presentation</vt:lpstr>
      <vt:lpstr>Open Sites</vt:lpstr>
      <vt:lpstr>Enrolled Sites</vt:lpstr>
      <vt:lpstr>Camp sites</vt:lpstr>
      <vt:lpstr>Meal Service</vt:lpstr>
      <vt:lpstr>Meal Pattern</vt:lpstr>
      <vt:lpstr>SFSP Reimbursement Rates - 2021</vt:lpstr>
      <vt:lpstr>USDA Extends Flexibilities through Summer 2021</vt:lpstr>
      <vt:lpstr>USDA Extends Flexibilities through Summer 2021(cont)</vt:lpstr>
      <vt:lpstr>How to Apply</vt:lpstr>
      <vt:lpstr>Department of Education Website</vt:lpstr>
      <vt:lpstr>PowerPoint Presentation</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USDA Afterschool &amp; Summer Meal Programs  Bureau of Nutrition and Health Services</dc:title>
  <dc:creator>Holz, Robin [IDOE]</dc:creator>
  <cp:lastModifiedBy>Crystal Hall</cp:lastModifiedBy>
  <cp:revision>1</cp:revision>
  <dcterms:created xsi:type="dcterms:W3CDTF">2021-01-13T15:28:42Z</dcterms:created>
  <dcterms:modified xsi:type="dcterms:W3CDTF">2021-03-23T17:52:47Z</dcterms:modified>
</cp:coreProperties>
</file>