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9"/>
  </p:notesMasterIdLst>
  <p:sldIdLst>
    <p:sldId id="256" r:id="rId2"/>
    <p:sldId id="257" r:id="rId3"/>
    <p:sldId id="258" r:id="rId4"/>
    <p:sldId id="282" r:id="rId5"/>
    <p:sldId id="283" r:id="rId6"/>
    <p:sldId id="259" r:id="rId7"/>
    <p:sldId id="281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5" r:id="rId16"/>
    <p:sldId id="295" r:id="rId17"/>
    <p:sldId id="297" r:id="rId18"/>
    <p:sldId id="268" r:id="rId19"/>
    <p:sldId id="269" r:id="rId20"/>
    <p:sldId id="270" r:id="rId21"/>
    <p:sldId id="271" r:id="rId22"/>
    <p:sldId id="273" r:id="rId23"/>
    <p:sldId id="284" r:id="rId24"/>
    <p:sldId id="285" r:id="rId25"/>
    <p:sldId id="275" r:id="rId26"/>
    <p:sldId id="277" r:id="rId27"/>
    <p:sldId id="286" r:id="rId28"/>
    <p:sldId id="287" r:id="rId29"/>
    <p:sldId id="288" r:id="rId30"/>
    <p:sldId id="291" r:id="rId31"/>
    <p:sldId id="290" r:id="rId32"/>
    <p:sldId id="294" r:id="rId33"/>
    <p:sldId id="293" r:id="rId34"/>
    <p:sldId id="292" r:id="rId35"/>
    <p:sldId id="289" r:id="rId36"/>
    <p:sldId id="296" r:id="rId37"/>
    <p:sldId id="279" r:id="rId3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9928f6794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79928f679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9928f6794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79928f679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9928f6794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79928f679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9928f6794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79928f679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9928f6794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9928f679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9928f6794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79928f679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9928f6794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79928f67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9928f6794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79928f679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479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9928f6794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79928f67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509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9928f6794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79928f679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7117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02418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688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021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8834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0234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149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0246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26425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97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r>
              <a:rPr lang="en-US"/>
              <a:t>This is the primary piece of federal legislation related to the education of children and youth experiencing homelessness. 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r>
              <a:rPr lang="en-US"/>
              <a:t>The Main themes of this legislation include:</a:t>
            </a:r>
            <a:endParaRPr/>
          </a:p>
          <a:p>
            <a:pPr marL="457200" lvl="0" indent="-4572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Identification</a:t>
            </a:r>
            <a:endParaRPr/>
          </a:p>
          <a:p>
            <a:pPr marL="457200" lvl="0" indent="-4572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School stability</a:t>
            </a:r>
            <a:endParaRPr/>
          </a:p>
          <a:p>
            <a:pPr marL="457200" lvl="0" indent="-4572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School enrollment</a:t>
            </a:r>
            <a:endParaRPr/>
          </a:p>
          <a:p>
            <a:pPr marL="457200" lvl="0" indent="-4572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Support for academic success</a:t>
            </a:r>
            <a:endParaRPr/>
          </a:p>
          <a:p>
            <a:pPr marL="457200" lvl="0" indent="-4572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Child-centered, best interest decision making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97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r>
              <a:rPr lang="en-US"/>
              <a:t>This is the primary piece of federal legislation related to the education of children and youth experiencing homelessness. 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r>
              <a:rPr lang="en-US"/>
              <a:t>The Main themes of this legislation include:</a:t>
            </a:r>
            <a:endParaRPr/>
          </a:p>
          <a:p>
            <a:pPr marL="457200" lvl="0" indent="-4572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Identification</a:t>
            </a:r>
            <a:endParaRPr/>
          </a:p>
          <a:p>
            <a:pPr marL="457200" lvl="0" indent="-4572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School stability</a:t>
            </a:r>
            <a:endParaRPr/>
          </a:p>
          <a:p>
            <a:pPr marL="457200" lvl="0" indent="-4572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School enrollment</a:t>
            </a:r>
            <a:endParaRPr/>
          </a:p>
          <a:p>
            <a:pPr marL="457200" lvl="0" indent="-4572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Support for academic success</a:t>
            </a:r>
            <a:endParaRPr/>
          </a:p>
          <a:p>
            <a:pPr marL="457200" lvl="0" indent="-4572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Child-centered, best interest decision making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22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9928f6794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79928f679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9928f6794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79928f679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533915" y="0"/>
            <a:ext cx="8282608" cy="216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170015" y="2597426"/>
            <a:ext cx="7646505" cy="128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95128" y="1"/>
            <a:ext cx="10813776" cy="116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2155686" y="1"/>
            <a:ext cx="9453217" cy="116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2155685" y="1460499"/>
            <a:ext cx="9453219" cy="48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95128" y="1"/>
            <a:ext cx="10813776" cy="116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892797" y="1"/>
            <a:ext cx="10515600" cy="11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892799" y="154864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892799" y="2372553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3"/>
          </p:nvPr>
        </p:nvSpPr>
        <p:spPr>
          <a:xfrm>
            <a:off x="6225210" y="154864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4"/>
          </p:nvPr>
        </p:nvSpPr>
        <p:spPr>
          <a:xfrm>
            <a:off x="6225210" y="2372553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95128" y="1"/>
            <a:ext cx="10813776" cy="116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ctrTitle"/>
          </p:nvPr>
        </p:nvSpPr>
        <p:spPr>
          <a:xfrm>
            <a:off x="3510636" y="605125"/>
            <a:ext cx="8397600" cy="1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</a:pPr>
            <a:r>
              <a:rPr lang="en-US" sz="4050" dirty="0"/>
              <a:t>Iowa Department of Education</a:t>
            </a:r>
            <a:br>
              <a:rPr lang="en-US" sz="4050" dirty="0"/>
            </a:br>
            <a:endParaRPr sz="4050" dirty="0"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1"/>
          </p:nvPr>
        </p:nvSpPr>
        <p:spPr>
          <a:xfrm>
            <a:off x="3886236" y="1897225"/>
            <a:ext cx="7646400" cy="16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dirty="0"/>
              <a:t>March 2021</a:t>
            </a:r>
          </a:p>
          <a:p>
            <a:pPr marL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dirty="0"/>
              <a:t>Update on GPRA measures and the APR</a:t>
            </a:r>
          </a:p>
          <a:p>
            <a:pPr marL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lang="en-US" dirty="0"/>
          </a:p>
          <a:p>
            <a:pPr marL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dirty="0"/>
              <a:t>Vic Jaras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125" y="0"/>
            <a:ext cx="121920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795125" y="1460499"/>
            <a:ext cx="108138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6147E-D719-4F30-952E-8FAC7BA0B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" y="709612"/>
            <a:ext cx="11839575" cy="54387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125" y="0"/>
            <a:ext cx="121920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dirty="0"/>
              <a:t>In the APR, what is NOT changing</a:t>
            </a:r>
            <a:endParaRPr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795125" y="1460499"/>
            <a:ext cx="108138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8D73A3-F7D3-4C17-867B-98FF33974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31" y="1238249"/>
            <a:ext cx="8365944" cy="5359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125" y="0"/>
            <a:ext cx="121920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dirty="0"/>
              <a:t> What IS going to change…</a:t>
            </a:r>
            <a:endParaRPr dirty="0"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795125" y="1460499"/>
            <a:ext cx="108138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16DD7-B307-485C-A704-D09EBE150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" y="1166100"/>
            <a:ext cx="10573744" cy="48873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43346A-EBCC-474B-AFA9-90E5B913105C}"/>
              </a:ext>
            </a:extLst>
          </p:cNvPr>
          <p:cNvSpPr/>
          <p:nvPr/>
        </p:nvSpPr>
        <p:spPr>
          <a:xfrm>
            <a:off x="979714" y="4990011"/>
            <a:ext cx="10012041" cy="12540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125" y="0"/>
            <a:ext cx="121920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dirty="0"/>
              <a:t>Frequency of reporting..</a:t>
            </a:r>
            <a:endParaRPr dirty="0"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795125" y="1460499"/>
            <a:ext cx="108138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23151-578E-4D8A-B612-59E408114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54" y="1271218"/>
            <a:ext cx="8270966" cy="52432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125" y="0"/>
            <a:ext cx="121920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dirty="0"/>
              <a:t>Frequency of reporting..</a:t>
            </a:r>
            <a:endParaRPr dirty="0"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795125" y="1460499"/>
            <a:ext cx="108138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420AE4-8853-40A9-839A-D1D9FC736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75" y="1166100"/>
            <a:ext cx="8312468" cy="51966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65C6C3-5A3D-4C28-99DE-DE4F5BE0D282}"/>
              </a:ext>
            </a:extLst>
          </p:cNvPr>
          <p:cNvSpPr txBox="1"/>
          <p:nvPr/>
        </p:nvSpPr>
        <p:spPr>
          <a:xfrm>
            <a:off x="9078686" y="4663440"/>
            <a:ext cx="2690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Only reported once.. Here</a:t>
            </a:r>
          </a:p>
          <a:p>
            <a:endParaRPr lang="en-US" sz="1800" dirty="0"/>
          </a:p>
          <a:p>
            <a:r>
              <a:rPr lang="en-US" sz="1800" dirty="0"/>
              <a:t>Outcomes reported in December each year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125" y="0"/>
            <a:ext cx="121920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dirty="0"/>
              <a:t>Participation will go from days to HOURS..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795125" y="1460499"/>
            <a:ext cx="108138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50A4D7-C332-4523-80C0-4D89DD6E6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31" y="1460499"/>
            <a:ext cx="7534275" cy="487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3DC406-8B58-4C79-9B50-EC6559A02159}"/>
              </a:ext>
            </a:extLst>
          </p:cNvPr>
          <p:cNvSpPr txBox="1"/>
          <p:nvPr/>
        </p:nvSpPr>
        <p:spPr>
          <a:xfrm>
            <a:off x="8177687" y="1505207"/>
            <a:ext cx="34312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Iowa, we require a minimum of 60 hours per month.</a:t>
            </a:r>
          </a:p>
          <a:p>
            <a:endParaRPr lang="en-US" sz="2800" dirty="0"/>
          </a:p>
          <a:p>
            <a:r>
              <a:rPr lang="en-US" sz="2800" dirty="0"/>
              <a:t>If you run a yearlong program, then you should be reporting OVER 540 hours.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1CB79-0A47-425F-AF1F-15E838817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 complained about too many bands to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E40B2-F278-48B6-92B4-1F1D8470E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D996A-A6CD-47C5-9FCE-66FA24C39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30" y="881878"/>
            <a:ext cx="10924874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17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EDB00-F160-4959-830A-69554CB5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hours to days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CEDEC-67EE-47E1-B2EB-F730BF9AA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DAYS</a:t>
            </a:r>
          </a:p>
          <a:p>
            <a:r>
              <a:rPr lang="en-US" dirty="0"/>
              <a:t>Less than a week</a:t>
            </a:r>
          </a:p>
          <a:p>
            <a:r>
              <a:rPr lang="en-US" dirty="0"/>
              <a:t>More than a week</a:t>
            </a:r>
          </a:p>
          <a:p>
            <a:endParaRPr lang="en-US" dirty="0"/>
          </a:p>
          <a:p>
            <a:r>
              <a:rPr lang="en-US" dirty="0"/>
              <a:t>More than a month</a:t>
            </a:r>
          </a:p>
          <a:p>
            <a:r>
              <a:rPr lang="en-US" dirty="0"/>
              <a:t>More than two months</a:t>
            </a:r>
          </a:p>
          <a:p>
            <a:r>
              <a:rPr lang="en-US" dirty="0"/>
              <a:t>More than three months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More than four months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26961-0632-4B74-8A39-5F233C9EE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1471612"/>
            <a:ext cx="41719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8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125" y="0"/>
            <a:ext cx="121920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dirty="0"/>
              <a:t>More Details on NEW GPRA measures…</a:t>
            </a:r>
            <a:endParaRPr dirty="0"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795125" y="1460499"/>
            <a:ext cx="108138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9BDA7-60BC-4775-9338-4F138A03C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75" y="1297712"/>
            <a:ext cx="10668000" cy="5229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D2CD49-5168-41F6-9803-23BF2DD7901F}"/>
              </a:ext>
            </a:extLst>
          </p:cNvPr>
          <p:cNvSpPr txBox="1"/>
          <p:nvPr/>
        </p:nvSpPr>
        <p:spPr>
          <a:xfrm>
            <a:off x="5917075" y="1328887"/>
            <a:ext cx="2978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Elementary students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125" y="0"/>
            <a:ext cx="121920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dirty="0"/>
              <a:t>How applied…</a:t>
            </a:r>
            <a:endParaRPr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795125" y="1460499"/>
            <a:ext cx="108138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C92CE-4833-4F28-BC0B-2973710F7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1285059"/>
            <a:ext cx="10401300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868453" y="1"/>
            <a:ext cx="108138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dirty="0"/>
              <a:t>This information was received from the USDOE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BCC7D6-91AE-4445-BD7C-1C91D9B47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5" y="1326969"/>
            <a:ext cx="8858250" cy="464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B3AD5-B158-43C4-AD81-7A591A285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298" y="1166101"/>
            <a:ext cx="9769249" cy="540359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125" y="0"/>
            <a:ext cx="121920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endParaRPr dirty="0"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795125" y="1460499"/>
            <a:ext cx="108138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89DDB-6423-4574-A355-67F42D51E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37" y="278461"/>
            <a:ext cx="9436529" cy="615597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125" y="0"/>
            <a:ext cx="121920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795125" y="1460499"/>
            <a:ext cx="108138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57EC9-BC67-40CC-B7BA-3C42E9A47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20" y="1685924"/>
            <a:ext cx="11263180" cy="400948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795128" y="1"/>
            <a:ext cx="10813776" cy="116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dirty="0"/>
              <a:t>Details on the NEW GPRA</a:t>
            </a:r>
            <a:endParaRPr dirty="0"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2D6A92-C11C-4030-B046-4CE6D8DCF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1188243"/>
            <a:ext cx="10982325" cy="4895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F5CB51-85F1-424B-A44E-10840082B862}"/>
              </a:ext>
            </a:extLst>
          </p:cNvPr>
          <p:cNvSpPr txBox="1"/>
          <p:nvPr/>
        </p:nvSpPr>
        <p:spPr>
          <a:xfrm>
            <a:off x="6095999" y="1321207"/>
            <a:ext cx="218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Secondary students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795128" y="1"/>
            <a:ext cx="10813776" cy="116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dirty="0"/>
              <a:t>Details on the NEW GPRA</a:t>
            </a:r>
            <a:endParaRPr dirty="0"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F5CB51-85F1-424B-A44E-10840082B862}"/>
              </a:ext>
            </a:extLst>
          </p:cNvPr>
          <p:cNvSpPr txBox="1"/>
          <p:nvPr/>
        </p:nvSpPr>
        <p:spPr>
          <a:xfrm>
            <a:off x="6095999" y="1321207"/>
            <a:ext cx="218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Secondary students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0925E-2D20-4B72-8125-488C1F358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1" y="1166192"/>
            <a:ext cx="107346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91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125" y="0"/>
            <a:ext cx="121920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endParaRPr dirty="0"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795125" y="1460499"/>
            <a:ext cx="108138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1A738-BE31-4EB2-B4C4-C8910A626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275" y="326086"/>
            <a:ext cx="97155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55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2155685" y="1460499"/>
            <a:ext cx="9453300" cy="48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02CA0-4230-4CFA-B7B1-0F6D7215A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51" y="177437"/>
            <a:ext cx="10859378" cy="61571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60BD9-CCD2-4254-AD96-A9191A563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79" y="952228"/>
            <a:ext cx="11134725" cy="51625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94B92-6FA8-4EA4-A16A-68C02775D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1038225"/>
            <a:ext cx="107727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92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0980A-B688-4F08-A1CF-34C28D893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042987"/>
            <a:ext cx="113538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3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0DE01-0ECA-4AB1-A5DC-6CF695548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900112"/>
            <a:ext cx="10744200" cy="5057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226BD8-2E0F-4DF4-9CF5-CB8E52AA8980}"/>
              </a:ext>
            </a:extLst>
          </p:cNvPr>
          <p:cNvSpPr txBox="1"/>
          <p:nvPr/>
        </p:nvSpPr>
        <p:spPr>
          <a:xfrm>
            <a:off x="735257" y="4889669"/>
            <a:ext cx="6761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Every building principal collects this data in the Student Information System and can provide you with a report for the students in 21</a:t>
            </a:r>
            <a:r>
              <a:rPr lang="en-US" sz="2000" baseline="30000" dirty="0">
                <a:solidFill>
                  <a:srgbClr val="FF0000"/>
                </a:solidFill>
              </a:rPr>
              <a:t>st</a:t>
            </a:r>
            <a:r>
              <a:rPr lang="en-US" sz="2000" dirty="0">
                <a:solidFill>
                  <a:srgbClr val="FF0000"/>
                </a:solidFill>
              </a:rPr>
              <a:t> CCLC</a:t>
            </a:r>
          </a:p>
        </p:txBody>
      </p:sp>
    </p:spTree>
    <p:extLst>
      <p:ext uri="{BB962C8B-B14F-4D97-AF65-F5344CB8AC3E}">
        <p14:creationId xmlns:p14="http://schemas.microsoft.com/office/powerpoint/2010/main" val="101359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2155686" y="1"/>
            <a:ext cx="9453217" cy="116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155685" y="1460499"/>
            <a:ext cx="9453219" cy="48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Why GPRA?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Overview of new GPRA measures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TIMELINE of the transition in the APR data collection system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Detailed view of each GPRA measure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Training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Questions</a:t>
            </a:r>
            <a:endParaRPr sz="2800"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sz="2800" dirty="0"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800" dirty="0">
              <a:solidFill>
                <a:schemeClr val="accent1"/>
              </a:solidFill>
            </a:endParaRPr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6A295-F0AE-40BD-91FF-41F2FB4D4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066800"/>
            <a:ext cx="11049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83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CF5F96-4C34-47EF-B173-5455A2E57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412" y="381000"/>
            <a:ext cx="86391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04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8DC153-4E09-476F-8972-32BD7FC8A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590550"/>
            <a:ext cx="107727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1304E-17B2-4412-9E8F-0C5ABBD6C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" y="1004887"/>
            <a:ext cx="110966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9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84143-313D-450A-ABD1-ABEA5F316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257175"/>
            <a:ext cx="102298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70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4F62C-D907-41F0-B911-A033FEFE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1481137"/>
            <a:ext cx="9715500" cy="3895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03BD96-B051-4333-A10A-AB879F5CEEDC}"/>
              </a:ext>
            </a:extLst>
          </p:cNvPr>
          <p:cNvSpPr txBox="1"/>
          <p:nvPr/>
        </p:nvSpPr>
        <p:spPr>
          <a:xfrm>
            <a:off x="2037806" y="326571"/>
            <a:ext cx="539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3956572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81B2-3C57-4533-A0BB-2575FA2A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41BB7-13B8-4A1D-89F1-2EF6E065E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276632-AADF-4E1A-9A05-8070C932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95250"/>
            <a:ext cx="117633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25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33F08D-CF78-467D-BD0A-73981FE7E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03" y="276360"/>
            <a:ext cx="10537313" cy="54712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68191-A3AF-4E79-80DC-62D9E79A3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60D61-EC7E-4527-B3EB-B9B58F832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523461"/>
            <a:ext cx="8108496" cy="546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7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425DF-39E3-46E9-9FB8-5E3D6669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New GPRA measures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6EFFF-1891-4746-BF02-C857BF785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dirty="0"/>
              <a:t>Replace </a:t>
            </a:r>
            <a:r>
              <a:rPr lang="en-US" sz="2800" dirty="0">
                <a:solidFill>
                  <a:srgbClr val="FF0000"/>
                </a:solidFill>
              </a:rPr>
              <a:t>14</a:t>
            </a:r>
            <a:r>
              <a:rPr lang="en-US" sz="2800" dirty="0"/>
              <a:t> OLD GPRA measures with measures that better reflect the work our program does.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Only </a:t>
            </a:r>
            <a:r>
              <a:rPr lang="en-US" sz="2800" dirty="0">
                <a:solidFill>
                  <a:srgbClr val="FF0000"/>
                </a:solidFill>
              </a:rPr>
              <a:t>5</a:t>
            </a:r>
            <a:r>
              <a:rPr lang="en-US" sz="2800" dirty="0"/>
              <a:t> NEW GPRA measures that ALL focus on IMPROVEMENT rather than proficiency.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We have been working on these new measures for several years and they should provide a more accurate picture to Congress of the work we do helping at-risk children.</a:t>
            </a:r>
          </a:p>
        </p:txBody>
      </p:sp>
    </p:spTree>
    <p:extLst>
      <p:ext uri="{BB962C8B-B14F-4D97-AF65-F5344CB8AC3E}">
        <p14:creationId xmlns:p14="http://schemas.microsoft.com/office/powerpoint/2010/main" val="193756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983778" y="245875"/>
            <a:ext cx="10150888" cy="105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NEW GPRA MEASURES</a:t>
            </a:r>
            <a:endParaRPr dirty="0"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838200" y="1794295"/>
            <a:ext cx="10515600" cy="3674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p11"/>
          <p:cNvSpPr/>
          <p:nvPr/>
        </p:nvSpPr>
        <p:spPr>
          <a:xfrm>
            <a:off x="3048000" y="3105835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95A9C-402B-4A1B-A747-2349A03B0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46" y="1388853"/>
            <a:ext cx="11934334" cy="4863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983778" y="245875"/>
            <a:ext cx="10150888" cy="105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NEW GPRA MEASURES</a:t>
            </a:r>
            <a:endParaRPr dirty="0"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838200" y="1794295"/>
            <a:ext cx="10515600" cy="3674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p11"/>
          <p:cNvSpPr/>
          <p:nvPr/>
        </p:nvSpPr>
        <p:spPr>
          <a:xfrm>
            <a:off x="3048000" y="3105835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0DA7BC-678F-4A72-BD49-4768D281C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52" y="1611211"/>
            <a:ext cx="11500546" cy="40410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03380-7981-4E99-A1FB-989F50CBCEAE}"/>
              </a:ext>
            </a:extLst>
          </p:cNvPr>
          <p:cNvSpPr txBox="1"/>
          <p:nvPr/>
        </p:nvSpPr>
        <p:spPr>
          <a:xfrm>
            <a:off x="6570617" y="1794295"/>
            <a:ext cx="5016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Principal reported measure from referrals</a:t>
            </a:r>
          </a:p>
        </p:txBody>
      </p:sp>
    </p:spTree>
    <p:extLst>
      <p:ext uri="{BB962C8B-B14F-4D97-AF65-F5344CB8AC3E}">
        <p14:creationId xmlns:p14="http://schemas.microsoft.com/office/powerpoint/2010/main" val="301268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2155686" y="1"/>
            <a:ext cx="9453217" cy="116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</a:pPr>
            <a:r>
              <a:rPr lang="en-US" dirty="0"/>
              <a:t>Make sure you talk with your district to insure  that you update your data sharing agreement.</a:t>
            </a:r>
            <a:endParaRPr dirty="0"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2155685" y="1460499"/>
            <a:ext cx="9453219" cy="48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endParaRPr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28F07-0656-4428-B40A-3215D8452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04" y="1229253"/>
            <a:ext cx="10441722" cy="16587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15F065-1435-4E70-BA3B-A4A81E98206E}"/>
              </a:ext>
            </a:extLst>
          </p:cNvPr>
          <p:cNvSpPr txBox="1"/>
          <p:nvPr/>
        </p:nvSpPr>
        <p:spPr>
          <a:xfrm>
            <a:off x="1449977" y="3335398"/>
            <a:ext cx="106531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grant does NOT violate FERPA (The Federal Education Rights and Privacy Act.   The district only provides aggregate data for ALL 21</a:t>
            </a:r>
            <a:r>
              <a:rPr lang="en-US" sz="3200" baseline="30000" dirty="0"/>
              <a:t>st</a:t>
            </a:r>
            <a:r>
              <a:rPr lang="en-US" sz="3200" dirty="0"/>
              <a:t> CCLC data requests</a:t>
            </a:r>
          </a:p>
          <a:p>
            <a:endParaRPr lang="en-US" sz="3200" dirty="0"/>
          </a:p>
          <a:p>
            <a:r>
              <a:rPr lang="en-US" sz="3200" dirty="0"/>
              <a:t>Districts sign an assurance that includes data sharing to comply with federal statutes on data reporting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25" y="0"/>
            <a:ext cx="121920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endParaRPr dirty="0"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923500" y="2536499"/>
            <a:ext cx="108138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EC55A2-F59D-4686-B95A-B19FD4D8B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238125"/>
            <a:ext cx="11696700" cy="6381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owa Department of Education">
      <a:dk1>
        <a:srgbClr val="000000"/>
      </a:dk1>
      <a:lt1>
        <a:srgbClr val="FFFFFF"/>
      </a:lt1>
      <a:dk2>
        <a:srgbClr val="002152"/>
      </a:dk2>
      <a:lt2>
        <a:srgbClr val="E6E6E6"/>
      </a:lt2>
      <a:accent1>
        <a:srgbClr val="005CA3"/>
      </a:accent1>
      <a:accent2>
        <a:srgbClr val="FDE263"/>
      </a:accent2>
      <a:accent3>
        <a:srgbClr val="96BCDE"/>
      </a:accent3>
      <a:accent4>
        <a:srgbClr val="A5A5A5"/>
      </a:accent4>
      <a:accent5>
        <a:srgbClr val="DC6400"/>
      </a:accent5>
      <a:accent6>
        <a:srgbClr val="FFC2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31967</TotalTime>
  <Words>439</Words>
  <Application>Microsoft Office PowerPoint</Application>
  <PresentationFormat>Widescreen</PresentationFormat>
  <Paragraphs>85</Paragraphs>
  <Slides>37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Theme1</vt:lpstr>
      <vt:lpstr>Iowa Department of Education </vt:lpstr>
      <vt:lpstr>This information was received from the USDOE</vt:lpstr>
      <vt:lpstr>Agenda</vt:lpstr>
      <vt:lpstr>PowerPoint Presentation</vt:lpstr>
      <vt:lpstr>Overview of the New GPRA measures</vt:lpstr>
      <vt:lpstr>NEW GPRA MEASURES</vt:lpstr>
      <vt:lpstr>NEW GPRA MEASURES</vt:lpstr>
      <vt:lpstr>Make sure you talk with your district to insure  that you update your data sharing agreement.</vt:lpstr>
      <vt:lpstr>PowerPoint Presentation</vt:lpstr>
      <vt:lpstr> </vt:lpstr>
      <vt:lpstr>In the APR, what is NOT changing</vt:lpstr>
      <vt:lpstr> What IS going to change…</vt:lpstr>
      <vt:lpstr>Frequency of reporting..</vt:lpstr>
      <vt:lpstr>Frequency of reporting..</vt:lpstr>
      <vt:lpstr>Participation will go from days to HOURS..</vt:lpstr>
      <vt:lpstr>SEAs complained about too many bands to report</vt:lpstr>
      <vt:lpstr>Convert hours to days </vt:lpstr>
      <vt:lpstr>More Details on NEW GPRA measures…</vt:lpstr>
      <vt:lpstr>How applied…</vt:lpstr>
      <vt:lpstr>PowerPoint Presentation</vt:lpstr>
      <vt:lpstr> </vt:lpstr>
      <vt:lpstr>Details on the NEW GPRA</vt:lpstr>
      <vt:lpstr>Details on the NEW GPRA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Iowa Department of Education Federal Programs</dc:title>
  <dc:creator>Vic T530 ThinkPad</dc:creator>
  <cp:lastModifiedBy>Vic Jaras</cp:lastModifiedBy>
  <cp:revision>18</cp:revision>
  <dcterms:modified xsi:type="dcterms:W3CDTF">2021-06-11T18:48:22Z</dcterms:modified>
</cp:coreProperties>
</file>