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3" r:id="rId3"/>
    <p:sldId id="269" r:id="rId4"/>
    <p:sldId id="267" r:id="rId5"/>
    <p:sldId id="258" r:id="rId6"/>
    <p:sldId id="257" r:id="rId7"/>
    <p:sldId id="270" r:id="rId8"/>
    <p:sldId id="259" r:id="rId9"/>
    <p:sldId id="274" r:id="rId10"/>
    <p:sldId id="272" r:id="rId11"/>
    <p:sldId id="27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3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61F68A-5395-4959-AB7F-79EDAC7884D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365731-5DBF-47CC-A6DB-2267C1E5E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4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3thingscambridge.blogspot.com/2010/07/thing-19-marketing-with-social-med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ithparent.marxhausen.net/2015/05/parenting-conversation.html?spref=p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bellpropertymanagement.com/blog/2020/05/19/considering-hosting-virtual-meetings-look-no-further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inario-nopensar.blogspot.com/2011/08/metodo-cientifico-para-ninos-y-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gl108lit.blogspot.com/2010/03/lecture-9-comparison-and-contra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0EA6-3554-455A-9B08-0705B19BB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LITERACY ENRICHMENT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44ADC-5222-4B9D-AB3B-3C631E8F6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Presented by </a:t>
            </a:r>
          </a:p>
          <a:p>
            <a:r>
              <a:rPr lang="en-US" dirty="0">
                <a:latin typeface="Book Antiqua" panose="02040602050305030304" pitchFamily="18" charset="0"/>
              </a:rPr>
              <a:t>Theresa slaughter, literacy enrichment coach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EF1345-0C06-4F17-AB81-735AC322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4431" y="5993767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collaboration with SPPG, &amp; Dept. of Education (21 CCLC)</a:t>
            </a:r>
          </a:p>
        </p:txBody>
      </p:sp>
    </p:spTree>
    <p:extLst>
      <p:ext uri="{BB962C8B-B14F-4D97-AF65-F5344CB8AC3E}">
        <p14:creationId xmlns:p14="http://schemas.microsoft.com/office/powerpoint/2010/main" val="10146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34E-2B48-476D-855A-50A91C1B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LESSON PLAN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9419-A233-4415-BE80-196611DA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5550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Children Story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Looking at the title and the book cover, what are some questions you can ask in regards to the title/book cover?     These are the Before Reading discussion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some questions you can ask while you’re reading?*      These are the During Reading discussion questions.</a:t>
            </a:r>
            <a:br>
              <a:rPr lang="en-US" dirty="0"/>
            </a:br>
            <a:r>
              <a:rPr lang="en-US" dirty="0"/>
              <a:t>*This section is optional.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some questions that can be asked after reading the story?      These are the After Reading discussion questions.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Connection Activity – What are some activities that you can pull out of the story to make the “connection.” Think of at least 2-3 activities, fieldtrips, and/or community partners.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A1CF-B4C2-4F59-B7DE-ECDFC6B72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853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Chapter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Looking at the title and the book cover, what are some themes that jump out at you?</a:t>
            </a:r>
            <a:br>
              <a:rPr lang="en-US" dirty="0"/>
            </a:br>
            <a:r>
              <a:rPr lang="en-US" dirty="0"/>
              <a:t>- What are some questions you can ask in regards to the title/book cover?     These are the Before Reading discussion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– Utilizing the Internet, search for comprehension questions and activities for your book. </a:t>
            </a:r>
            <a:br>
              <a:rPr lang="en-US" dirty="0"/>
            </a:br>
            <a:r>
              <a:rPr lang="en-US" dirty="0"/>
              <a:t>- Feel free to read the book and come up with your own questions and activities.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Connection Activity – What are some activities that you can pull out of the book to make the “connection.” Think of at least 2-3 activities, fieldtrips, and/or community partners. </a:t>
            </a:r>
          </a:p>
        </p:txBody>
      </p:sp>
    </p:spTree>
    <p:extLst>
      <p:ext uri="{BB962C8B-B14F-4D97-AF65-F5344CB8AC3E}">
        <p14:creationId xmlns:p14="http://schemas.microsoft.com/office/powerpoint/2010/main" val="347865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Yh8kuOqHg2LA5eq-yBggL8ts3aU6vfGP2_r-f7Wf6L_XKGyGWMKTcsYksmQ&amp;usqp=CAc">
            <a:extLst>
              <a:ext uri="{FF2B5EF4-FFF2-40B4-BE49-F238E27FC236}">
                <a16:creationId xmlns:a16="http://schemas.microsoft.com/office/drawing/2014/main" id="{81524557-09B9-4751-8887-B6ADAB07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0" y="466739"/>
            <a:ext cx="3816182" cy="56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webp;base64,UklGRhASAABXRUJQVlA4IAQSAADwVwCdASrHACUBPw16rU6nJCIjp5MMYOghieNu3V1kOSiq83TJeLXcf0x/4PEWdOi/kVRA+fuzvwL8wYH9pX2ffletr+a75eAE6/tCLSTVH8U9IHfJepewB+k/Rp0EvYfsMeWt7Av3Q9kX9ohC2stnOiPXzUsSQC/TAaEb+Mo/bx9XRKasN0Sd4MQ4+/ZMkMJgoQgWeMcdZ4560ncjO9307uWj0vwfeQKfbJ0MvfMI5kNNuu/fLI4TBPiJN9NHy+qYqG17n1ai9foD9/4gqBL7J7XfhlwjMj0y9sI5/YMC1yeqB0Ov8vo+eBj5f3p6lnj7lx7MXr53/P5FlwfLuVOjquvwqwqm+XmeA3OoyLMmtEtESPER+3eKNQlRlsjLn+SYcJ52x/cH6L35+i+SWOYLMojjsZn6zr7X/uzU7pXyfj8481rnNkeWZ59VkVfET3F7YcYqwvDNZyJ8ygV82CpjElHSN4HR5MjR14FfNG9RbwTpgnOLLGYTZnBEW2JxSDq+LOiXEHIU1ybyImEgFHTmTTPuAa1Newb/yhHd1zkpne+Rn6O9y1xeYPHuzU1LcU+zE9NuHktPLG0XDdpvz7FTFg99FnGAx/PktWQ1JYpXHvcUmWvPkuauVkl8QCRNbaZnZ+nispWqjdVHapfLfmTjWagmeQ2twIa3DFyrL1B1RKy60ECWfamqQrLeT/SWR5kil8sd8UVoGWR5qlxz8ci/mUpGCxfmQDJ6LFijTj8J/6cqdWNdFOV7fS6NPoIHyPAIi1UTK0OTDeJ0Rn/b1A7t/Ui46cOByTQ7y4HA+UlegyXACNfN4Zy4zw+5ej1+vEnbMQOtgPxwPbk5gFY1hgReQNaxW7Q1jHfoWEM5mgH4DOMPmWgsMSAvNV5dlgZFJlE2uRy02fAL3bXRzk8f/rSwFf5gkJVxdH1KgALKq3gmp8can31/D1UAAP6dWhpXrWYbc7YAHnZnPYItgqqrvuH07r/CtaJRZXCGMjJk+rd4NufdncGH9Pmf0BMzNJppjXc0WtEB1epdlbuV2FTFQK8PZIhpWH8rfYc72Erm6N2LkF4ljCm4prQXa0L6228fY63E0KQ9PT45v3bMJDleCzX0/IACNa3dW+eFgbguo2rO6BUcacmx05pEwO6LPAP6JLA54uG17e5Kyp3vkBqdHyZPacBsFD28NjUEeSNUbCIeFgigAxnrogu7VNnHCkZkCKpv/hO7iKIDSHHGFXmWrriwacq+Nnn8sS1NsGqw0vC6OsmVXqCVzUF16di2iok08h4AzNkLI9aMErR1P52gpui2iuAbHiAqqK3C3AkSzPFnc29WkosUyoW0YB6IhUnJMxMelwBgaqTh0q5XT8nKTFEnbTFzcnp15KiEJvYIIbw++h8/f8J11SuYWLHO9iXW/ouvtDuHc5sC/D5CQ9suzmht8m8NcR712hUZ3ZEcIvW9yuMGu9xft2FDmjCilED1pga0u4g2OdAA5F4KmjJOEibMrRuB6kie1XOPyryvgb5knvLZkYdN8tWkV1/BfLaAysN7xnCuQ47qOXl4i1omLfJ+K3NY8NTkTyrpmlBromjHcilAQXyike7htQGqOG45FvbJs5pwWgNPSxPgZMMKezEsFyyvJdGskgpt7G4huDFJVmIZ7RZwyGM7bK944xd88k39Vdd82461LcRwQWN7WOgzQ7r0c1HVuA+pnEsT+oVG3lW2NFSa22iGBwi9nK9MyCuwnYHIR817Hnea8Gc9vUdHHQtSCqK1DT2UJAk4E8sFbpSonOklLYCm3HXo0lecuh1yt3nPGih5JVNghdyLLRNYKT8ti6XeWN76pV2SjsIg0IKkMtJmk+AkYyFx7wNav2fB/4t2+OCwscoeqndBUnpFIjBvVloICrW9Pp6SGdmMk6ZOjGi1/yE1VGxu7xkBGPaA0X20m8/5TkvzXCaqX9Xp7ax2m9K/MMfRSWLvwf8qB8d1KWZMb+R1ykqBsRrb2j1BWU9zfib17KGMA8BVpJ52iKjbxlX0A+hB8ZgFDKPN1vE5xo6y/yPRDQQLwJuq5pWeOX5DFXRPHKLvHKMcA0mtiW5msegl2knGtD0lgZNMZWFWfU+HtQnY774qV26FOMWNAnYBuWeaQeWKcQgSbUcSq7vZcZ2wBGp7lc6k7LgREeZLSclUSwJXdeWzDLLaRwY4p6fcgjeX8uR/2OwmRsUYDm/urbgVlUpRRALh0E+ASz2dW/Enr47gyuJvxwyIwwl4GfwAqTKMzAo0zqu/yDrtG6xceOvx9/fUgS6B82hmXI832hxV45Tg7ISkirvHrVvSLgiYEDIPZhUXYH+gJ7qW/aXN0aYPnpBDE/X4E9X9PfBsA2Z3o/V3RRhr0MB5II7uRyzF0jmvl2bDyeRT+J0kka713FGN/1HwL5nFEeGD66vKiQJ/tbmFuYusa7G1431MJ+UPtaCAceEBZ8HcpMG3P2PNbOkd8rmdI3gLcuI6iuv39KKnXbGO4IZlEqOMMSNVfOU/nZ9euJuPDqCf7MVQvce4I52PGwE2ZI4szH4Pi+9iGc5DRgUYU3tykKJrSj6SdN4k3/4P3op8vJ/LHTKMsiBPvjwFnkjG4h242JIr9C0p+puuk31Bc98uVNMt0h5q6cTaCXXcl8ismUNag3XFfKHn8nTDbVZ2c9wIpQnBCp8kqZcqqolDjg2mAY9VVd/tNFgik3HaypWAXqwD6TPMUUrYA6nPsUj0OFCzXULvb6tfNHgrnirbuRL5ZBUZeZZcXa6oXy5mUFlLKVNvmv1yl5hdGcGKl0k8zhB/RCALcOBbDVR+qPfoDR8XrRg4cEhU0F6nqJ58KvO7FmM9kT2v2w6J+MwUPqBGomuu9dK8JeAgdAktgxxsfXQA7Xbr0Y/1oi/uGvcvhkEYasMc69rvCzCZdmhsaigL0FTk9ZVpm9vp067PxobmK4N0x4IbGIe3UbAM+Adt+xrwcaADycztNlxpbdT0boBWycqRKCXYqj25K/VcXf+ogqjx4AEKHMT+t6M52jDVrVS/hRv4VI0+ksaS+v/iP4xFIWUuujbRted5tqP3vANH9CMuv6rVtzWGQSGwxnnvb5/moKGgs/XdM79vJUrEsXmd72IgQb6HPcNZbN4usKOISZZc5R33Gr4SISbW1uZxd2XQu0yX0N9AQihoEDFtxwdCaj5OwQCAAujbYuTsd+f84I4uh6vXgVA7kQjPGwGvGa/QvmnDM79HTzNI1Gm0I9CtiDHMwtJH/YH8IlHnOIGY3YXgPx9XWS71kUfCt4LmayuncGacY53o5acw3mCN014h1rvspHcv1MGrNFyh1nRQrD20ETOAMjrmbGWv9Lh7WCrZwPwDd2Ie1Z9lYskRyqhSRmYV8j1Agm23FJTV+4rpoPmBv92uldx7NefPRMHXYQRbY/WXBgGLn1WyYpF3rZbPMibVQFjUOiF+zKvahyC02KpEHNR1VXPI2V2UWN15th9dOu4wfGItkz6DCN0obmzVwL0ZdvAZ6CqiZgHQzb6YWlUIpkQwe/YUF5BcbqcPml/h7Z0Y8CNX2tJO8oKlGUaHzG9gj1wWhqn9FY8IGJnd+Ucjktd0TEkPmSSOrT9sslPW6Gz1SmWrC6UzE3+iKKvwLZetZqpQXEqu2VwTKkEqUgBL8sw/yM8kq5XU8pTo7oyVJkT6jPZ65PAplSosV7IV/XnbXNadnzl5H4vwt3OEvZtXKEEzweXt+R2nvMYVjsx4HzzU3G9B9E1/CJ4d1cCQT9H+vOTOQGYaGQCX3IPJLTWBszi/Clr33tEw9LPDbMZ9X2IpRo0xfFx+X+5nSry6GeTiEitwbXC/5AAJc/7avuE0iOZGh5tl5mCiTXEzzKuJ5fQCxpvQD0tOt8JuD3Lc85bxHqn4rX3yzQTEV5g5cYJGJQnm4y7CEzu4mlg3PvFBvNc/ZQDnVkC7JY3/4IRqzVtE/XZJ6ZEtXUMCGlszwOb3KUY3hL7xJAojabV5GCF5fujhsOa3QMidWkz1tQhE5R86ujLpU1hTKW+FGZCfy4WO0riEAPpTlWUuGLTDNh5kBk4qz8gTwVMQpUr+2XQ85akKz/monkKVPo8dby5hNgRhuEHbwDO5hMZl6luEAkaKA4ifi8sSA7ldx/G2RoiG3DZD+WXQ0h17DmIoGk55TPqxEvjA1X+CwcKthU1R27KS0o9f6J72/EpzIhB7mj3qwZFzep1qE4v/DIgWzKJIEN1isXJ2tgU6yiL8XvZ3u5OwTBSjE9ei4O8006gIZj7wKAK4grdmamgULIPnXU54CGZjJrJ7g5Df932YXeZqsK3cJahfv/ycOypgyA5vI4ysaYnu+zb401ezRY63AKandZn3QGW8JzPIAKpEX2RSbIvmUk6hDA3rRQxgeRvKcKRRyBXqo64foUrmY4J//ODhWzV8CkVsQU7OcKzxOdZG9/WV9zgM5P/2XYzokIE+zHktKxQ7T/ewWkxmlLOnE/5fE/3qIAZeWpAj+gaQHHxZqsWonSdp5Kre/MZ6JMPl+2KMYDxKAGThK2PxNh7CWi8YlLd+kRX5UY/6dmqb3ENDnEAZMyrUrG9/AfOXF+1A4eJD6Ol0RsJSupYY7FMoz7A7koMrKZKsysHIfKJ17b9Kw3yvPMjK0jd1BDBb6BFW9sIuTPD9cg25p91fidwdfOF/m/+J0SQnB0ltH8U+dsgzaVAic2SIEKpuIp4A9S5ld8gG/eyo1ZwaSxAC3u+7dw2rCk6b6lwrFoWTk0udEozyv20VY/M2dqJ5RVm0coS6NNnBZqsUOueTkVCdVxUI8ZZ6CwLtOvNeaD25LKbN2PWl6GuYTTOZLld7+txAEYuzce0w6zN34LlWHuriDL9yDEQu0+fJczs1cYMPTyiFSf1S05qJhPKBancP/0p3nAmqdn31jVScTNdWe2SypUc9t3LjOIp8iw4B0ajIAtM0SrtcHQnKyofJjBsBnBJyr9/m9R3d2PDb0hFCjU4MufNrbOigcsa2Yn8Zu6LuWsUzSdaCpCmMgao2GG/v7LOheh0fSW1wPVU9OAiYU7mXLJr6iPNnX/YVLHciCQnKMdOauQZcZNFLqbNzTeVSE5iVj6qk/HcK4XlVWWgiOr9M1mzPl0+aC82QLxiuBjoVN3NYhKrvTsgjDA/41EDO+Z+X+iCs4TkBnpj1TxEBcbxpm12QzwdOVyhT5TtqzprajGOMG+raXIKDuMu1gAXfza6oLf36bkba3d8HNrPJ1nIvjR7GEJkJ1Ienb/Et0peOleVU4Pf2V4/+aFJZ5BKuTduoDCaLRBKAJSm8aFQugGVEmedxJ3khwa4cpSdyqcsSwlZwUTQIslj68YRt/F/iddCk2iSiLmoq3gaYT1m8D2Aq+gPUMAWx0E4w/WrNqY1mAI54j/GJpNFKQI6mSxJ28nmE63D7x6ti+YzSb232HfczBQ4jnbDceTcgiWItEQpXsc4HEvBXq6NeXzGY4euaE8qMhfKT6y9Dt2MU25TQdmjz+ob4bVdMKlcXsQfBTHccwlC0RNMaCZe3AUzno3jVh25CW7AAm50TT6+cnrHHV5kTOWmAJ7DKpK+jUHpuJT5/XtNbx5QgTWMbfOBikLExAb0sENQRo0ETTe8LyCNxPhAEWq7nabsxQFc3MRfb9IXKCje1x/af+bGUCUQ41kSDAU8UM8QQzEkjr7tkPcTIwx2d7DmW6rnZpgkJ4skqtPMoVZQQCesHeEfNLqseukLzjY+yg+Ywnmojw3FCNRosl/nzaYUQPXK2CkF0WOkXbGmDuIRI6opTyJqz4x8P9I3KgLGMqUn5PLvo629EZGzgbqvclbVFI7kRUSFbLVEjOnlrHTgXfsUWZX03fN09ueEDc7HY1o94iaVk6rYsQEAWfZ58R3l6gd+kij2SKECCThrAG0jMYF0opY2733REW5SBxRG+ukxNvuDuCteSY7uO/h3yuaNoAxwiaybWkFhLlAktT4dQ47ZH95oPQB5TQPg+yXCIZ5hG6+a1VPVrk8xTqGrMPkpcf3g1SmPH2zQU5Ovqb8MNGzlKyfts+KqXURQpQ9iscxD2iHdZT6EgrSJNP3qABZAd2M+y2e5h6gX8KPczQg5CkjJA/ANEGlQD8bejEcG6u4pgq/3Yoe69ChUrXHKuZjp7fCtTvWa7f1QvPp32EAAA">
            <a:extLst>
              <a:ext uri="{FF2B5EF4-FFF2-40B4-BE49-F238E27FC236}">
                <a16:creationId xmlns:a16="http://schemas.microsoft.com/office/drawing/2014/main" id="{2CA31CE3-AC51-45FC-992D-E7771C33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Paperback Guts Book">
            <a:extLst>
              <a:ext uri="{FF2B5EF4-FFF2-40B4-BE49-F238E27FC236}">
                <a16:creationId xmlns:a16="http://schemas.microsoft.com/office/drawing/2014/main" id="{EC263E4E-0B94-420C-B46B-1390D129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04" y="504446"/>
            <a:ext cx="3549296" cy="55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s-na.ssl-images-amazon.com/images/I/51Nl9DUHBPL._SX338_BO1,204,203,200_.jpg">
            <a:extLst>
              <a:ext uri="{FF2B5EF4-FFF2-40B4-BE49-F238E27FC236}">
                <a16:creationId xmlns:a16="http://schemas.microsoft.com/office/drawing/2014/main" id="{44B77FF1-9EF8-4EE4-8A12-3F4EB2A0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12" y="504446"/>
            <a:ext cx="3617107" cy="55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60A0D-830C-46EC-8215-E4734DF9F1B7}"/>
              </a:ext>
            </a:extLst>
          </p:cNvPr>
          <p:cNvSpPr txBox="1"/>
          <p:nvPr/>
        </p:nvSpPr>
        <p:spPr>
          <a:xfrm>
            <a:off x="4415604" y="50273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Chapter Books</a:t>
            </a:r>
          </a:p>
        </p:txBody>
      </p:sp>
    </p:spTree>
    <p:extLst>
      <p:ext uri="{BB962C8B-B14F-4D97-AF65-F5344CB8AC3E}">
        <p14:creationId xmlns:p14="http://schemas.microsoft.com/office/powerpoint/2010/main" val="275097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4405-050E-46EC-A8B6-04F62113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THEMED LITERACY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A collection of books; may be grouped based on subject matter or themes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DACD-6380-4300-937E-4F7F40D32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903" y="1963330"/>
            <a:ext cx="4937760" cy="3870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FORMAT – reading, writing, discussion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BEST PRACTICE - connection activity</a:t>
            </a:r>
          </a:p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If you choose to do the reading:</a:t>
            </a:r>
          </a:p>
          <a:p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--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several books are chosen within the group and accompanied with comprehension questions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lesson planning process is the same as the children’s and/or chapter book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6130A-46FD-452C-8A04-D12384E5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002" y="1963329"/>
            <a:ext cx="4937760" cy="3870613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Examples: 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Under the Sea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Inventor’s Workshop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Sports/Xtreme Sports</a:t>
            </a:r>
          </a:p>
          <a:p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20+ Wonderful Children's Books About the Ocean - the Kid Book Nook">
            <a:extLst>
              <a:ext uri="{FF2B5EF4-FFF2-40B4-BE49-F238E27FC236}">
                <a16:creationId xmlns:a16="http://schemas.microsoft.com/office/drawing/2014/main" id="{E0FDC0A0-7A66-4D18-A068-1EE8A700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26" y="3987275"/>
            <a:ext cx="1450757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ve the Ocean (Save the Earth Book 1) - Kindle edition by Stahl, Bethany,  Stahl, Bethany. Children Kindle eBooks @ Amazon.com.">
            <a:extLst>
              <a:ext uri="{FF2B5EF4-FFF2-40B4-BE49-F238E27FC236}">
                <a16:creationId xmlns:a16="http://schemas.microsoft.com/office/drawing/2014/main" id="{E830103B-64CD-43C3-B92B-CD2EA377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2" y="4840460"/>
            <a:ext cx="1426602" cy="14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Books to Inspire Young Inventors | Scholastic | Parents">
            <a:extLst>
              <a:ext uri="{FF2B5EF4-FFF2-40B4-BE49-F238E27FC236}">
                <a16:creationId xmlns:a16="http://schemas.microsoft.com/office/drawing/2014/main" id="{23C32882-BF78-478D-A4E5-15B47BDE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23" y="3888459"/>
            <a:ext cx="1426602" cy="14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The Most Famous Inventors Who Ever Lived | Inventor's Guide for  Kids | Children's Inventors Books (9781541917064): Tron, Tech: Books">
            <a:extLst>
              <a:ext uri="{FF2B5EF4-FFF2-40B4-BE49-F238E27FC236}">
                <a16:creationId xmlns:a16="http://schemas.microsoft.com/office/drawing/2014/main" id="{A5FEA758-AD9D-4DFF-9B84-AA2B140B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490" y="5032808"/>
            <a:ext cx="1317846" cy="13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s-na.amazon-adsystem.com/widgets/q?_encoding=UTF8&amp;ASIN=B08B388BB1&amp;Format=_SL250_&amp;ID=AsinImage&amp;MarketPlace=US&amp;ServiceVersion=20070822&amp;WS=1&amp;tag=parentingnest-20&amp;language=en_US">
            <a:extLst>
              <a:ext uri="{FF2B5EF4-FFF2-40B4-BE49-F238E27FC236}">
                <a16:creationId xmlns:a16="http://schemas.microsoft.com/office/drawing/2014/main" id="{D7B53F79-93D0-4305-9294-908519B4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53" y="3987275"/>
            <a:ext cx="1211822" cy="18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awMBEQACEQEDEQH/xAAbAAABBQEBAAAAAAAAAAAAAAABAAIDBAUGB//EAEEQAAIBAwIDBQQHBQUJAAAAAAECAwAEEQUhEjFBBhNRYXEigZGhFBUjMkKx0RZUweHwM1JykvEHJDRDU2KCk6L/xAAaAQACAwEBAAAAAAAAAAAAAAAAAQIDBAUG/8QANBEAAgEDAgMFBwQCAwEAAAAAAAECAwQREiEFEzEiQVGh0RQVUmFxgZEyQrHBFuEjU/AG/9oADAMBAAIRAxEAPwDSwa6JhFigBpFACxQAsUALFAw8O1AgAUAOAoAeBQASKAGEb0AILmgA8NABzQBLbR99cxRf33A+dZ7qrybedXwROnHVJI2r0QwXJii0YzqAPbVMDJ6cjXjrOrd3FPXK70fJvc6s4UoJdjP0RkG1lukmvIoo0hDY4FP3dhtXoaV7Ts1Ttribc339zyY50nWblSWEixb6PK12sE7Kp4eJgrAsBvjb1H51Tccft4UXOlu84W22fqEbKo2tXQjuNLnjuVhQo3eOVjHECSBk5OOW351O247b1aLnUynFZezwFSznGXZ6DZ9NubeBpZEXhVuE4O5Ocfxq6jxqzrVFTjLdrPR4IStasVloeujXpH3UDYzwFxxVVLj9ipadT+uHj8jVpVazgZBp1xPAJokHAW4d2xV9fi9pQq8ub3wn08SMLWpNZSJvqe970x8CZxni4tqo/wAgsOXzNT+mHkfslXOMEUdhczSyRqgBiOHYsMA+taK3FrSlTjUcs6umFlv7CVtUcnHHQZeWU1rwGYLh88LKwINWWfEbe8yqT3Xc1hkalCpTWZIritxSPoAhoA0NE4PrBXldVWNS2WIA8P41xuPTmrGUILLk0vU1WcdVZNl+874vNONZjSPdgiuNh4c683a1LSMIwq2zlLx3OpKFZy7D2+gzR5INOghjkkHeXLACJXB7sAc2/rwrRxjmXtVxoQ7NJPfx+n9FFCDpxc5vd/8Ath2n91FrF9IbiNmP3HZxg5wRv5bCoXeXwqhGMGlnfHyLFq571eGyIdJhtbK9QvcxO8UGZn4xwhzjYHr+I1bf3da5s+XGniLkktt2km9wjSfN1uTy+4qaXcM08InlKwyS99IpxgtzBJxnnj4V1b7htONo504ZqRjhfjD/AJMsbqTruOdmzTuZzbXE94ZtPTI9hlTjlkHIDY+ledoUo1aULdKbbe66JPxyzc32svou8qXZjaz0yx7xPaPeTYYHHr72J91dO0p4vK9dx2gsR+ySX8FFRvlbPdstd9DcdojI0sfdW8fCrFhgHrg/+Q+FYoUpUeETentTku7fYnKUubGC6bv0GwTJc6bL3bWpknnaR0uDtwlsjb04aVehK3uaXN1KKgknHxxl+bZJS1alHco6nN3ksUIlgkWBCPsEwqk42zk55V2uB0FqncaZJy27XVmW8eIKOxUr0JzRZoEMwaAFw0DDwjy+FAZYeAcgKAyzS0SxiuZZDMgZIwML4k/6VweP8Qq2lKMaLw5N7mu0pqpJuXcWRJad2xvNINugG2I8n5Db41ycX+Yuhc62+7V6s2NUG2nHHzwULbS7uaGKRYx9oMjLcvWu/V4za0ZunUfaXVY7/kYfZZy3h0F9W3C3Xcd0O9K8Xsnp45qceL2bt3ca+znHTfJH2ernQ/8AQ650y4tYTLKid3kAlTn+t6ja8ZtLmqqUG9T8U0Snb1oLfoPOj3eSpjU4GfvbVUuP2OE9T/A/Za3X+yRNGklsUmQhpHwVTiAXhPXNZqn/ANDShd8rHYXV4ec/QshZycW8vJWj0+aRGbMaorlOJnABIODj3g1sq8bs4YTby1nGN9/Eq9jrZw0RXVrJaTd1MAGwDgHO39Ctdne0byGui84+xVUpTpvEkRYrWVAoAOKAFgUAECgZqaZDG1vIyXht7jOB7YAI6bda8zxy5lCrCFSlqp9em/2fcdCyhlOUXuTXF39E0+4ilv1ubqVSsSqQSMjHTp5muLC2hd3cPZqThFbt/wBm6OqKzUaHahaRTS2cDzwIlqgLxyMM9ACM/wCFvjVtpfKnKvXlByc20sdM7+pXKlNwjGO3+gpdRXj6hJDPGjvGIYZGbAIAO48ssfhVNSzrW1Cg6sHjLbx9lv8AVFikuZpXVFdFtrW2ttNjkhJecPKIyOFFBzv8B671uqVJ3V1O8hBqEI7ZXV9F/JXGEo09M3u/7K9/dO+p3MsExXYRB0I+6Bvv6k1v4RwyjVsIxrx6vJTc3M6VRKPgWbq2spLCyiluIFtbdCzgkE5wMYHvNcync1be/rT5Tc5PCWNuvoXKDqUkk+veOt8GxtUIsXiUBuCUgGP+YyR0qNzJe11J5nTn8llP6fJjpxejH6kZ981tJeytZBe52AZeTHqR4jf869FwSNeNr/zrEn8sMw320lHP28CvXXMIgKADigA4oAQFADuAHn86Br5Do8RurcIPCc4qqrTc4OMXjO35Jat05b4H3Ej3Vw88yqC2AANwAB/qffWTh1irKhys53yX3FxzZJxWMDCM8xmt7w+pmTa6A4RjltQPLFwjwpibz1EVGc438aMhqfQBQHmAfdQNNpbMWKBAoELFIAgGmAuE0AECgBk0HfBPtJE4HDjgbGcdD4jyqLGiCTTEkdm+kXKlsj2JMYy3F/L02o0j1COmRY2muAeLiz3pJzkn+PKjAZA2loyRoLm6URx92CJTkjOd/E7fCkGSSOwSO4E/f3DMCx4WkJXfpjl6dRQGS3UsiBigEhEUA0AjFGRAwKYEVpcRXltHc278cUi5VqgmmsobWHgmxTELFABxRkA0DKOtQfSNOlX6RNAV9oPEcYwOvLb3j18aqudOxooqLfaOK07tF9X3kSPIhAcRXHcvxRuATlwMc8Ebgb45b1TCeHuWyXZaZ6KuCAwOQdwa1GNAd0Qe0QPLrRlLqNJvoCKSOUkRtkjmORHuoTT6BhrqPI8aAGlaBCwaCIMUwPPeyusHR742N0xFlO3slj/ZPy+B/nWanLBqnDO56F7q0GfAqAwLFAYHBfGgMAeJJEZJFDIwwQRsRQM4rtN2LgKve6c0kaqMyWy7ggdV6jbpWerDbKNFKalJRkb+ha1a3cEEDSBLgKFKN5cvlSo1srtFte0aTnDoV9E7Q2z9oZWkmQsrEJHyOFOCu/4hjOPWipPV0KoQaK3aTtNDc3Et1bR/RX4+KIGIxv4Ybnn1HPwpU3hhM6S1uUuLKG6JCLIivvtjIzWrJnJvHHSgBUACgDy27thdRYxkgf0awxZvks7nT9itcM8f1Xfv/vMQ+yZv+Ynh6j8vStFOfczJUhjdHV1cVioANABFABoA897R6U0OpXUVseAT4kiC/h5DHl7XwArFVioywjtW+a1uzHCfSZrpriPgnL/ag9G8apk8FcKfc+pe0TRTrUrwpcDu4gC0nFupJ/u9SRkdAPlV9GLe5muGoLB1faYRaXpVjcHvO5sZVCqDzPAyqfcxVvdV1XeGzKKLSllh0LWDqmpyNbyzXEPdBZ5JEICyLyIJAG4PIeGcdSqDfRkrjS8NG+RWgzgxSA8xQlWyw3FYMHRILmORZEubVjHMjBkZdsNU0yEopnoHZzWI9asBIcLcx+zNGOh8R5GtUJajHKGk1sVIiOEtvbr3s6GU8XCkI/GefwqivU0bFtKmpPLHdvb63sNCtb4FbaXvAgCbZBUnG3PlUKU2+pZOCMfRNXTUhKMjMfD7XIHiBOPXar4y3wUSjsYOqXkTa3fcbcMsLLGjMRgDhGefmW+NU1MOW53bLCt0c5cxx3Us84d+MsfaU4X/AA+Z+VUtJk5UYzzLJo9iZNLttRabUZ5YSq4jCZAPjnx9OVR1yjvEzzhHS1gPa/XINVhigjdo4VbvDvkMOQDDx6++pzqSeFgxQpR33Oo7FTWs3Z22NnEI0UsrL14gdyfM8/fWqnjTkzVFiRuVYVioA8wkHUVzzpYJIQOA5AI/ED1FGcBgGni+03V0u9Kgkuc/fhjUnjTrnH9cqtjNIqlTb2PS4CZ1jKo6GQDhSRSrDPQg8jWlTTWUY5RcXgxtf1YaDxTzWzXTSNm3RCAY3C4Oc/hIxy61lr4bWWaaEZtNJHm3aXtJqOvyx/TTwxJkxwryHTPmainsNjNK1Caytngim4GkYMwBGcjcHyNCynlEtsEjSz3RuZ52Z5OMGVm5nO2/ypN5eTbQy6bRJK5SMRYw2MEf3R4ep5/CoM0yliOEdB2I0m11Brua9gWZYuBYw3INuSfkPjV1CKecnOvKjikkX7zsLBd3juLoQ2rScQgSLkuNwCTzz1xVvJWcmV3LcdLR02nWFtptolrZRCOFOg3yfEnqfOrkklsUN56lmmIVAHmXPn0rm5OpgfghCAN6WR4LVgl8Fm+jCaCaSNvozlDwyOpBKAnYkqG28QKNmhRaT3NjTf8AaDcTWyQ3SRKRhY5EG+3Mgk4z5U1tsyToRe8WQKh7V9o3muiVtbcD7LiyWXpv5nn6YqVODlL5Cq1OTT0rqxk/YRpO0Uc7ymTT5peKYghWjQb8AHhyUGp1Vo3MsHqPSIItD1TTX082Fs1ko4UiEYAA5ZHhVcZZ6Dkmup5glnPqk2qQWN4slzpzGC1yAC8IY5UN4jG2fEjbmLZrwLrary28nJnZjxZyDg551Tubc6tz07snpzado8aSoVmlPeSA9D0HwxW2nHETkXVRTqZXQ2RVpnDQAMUALFAHmTnnXLOsO74xqrIAWFGMibLP7RazeXNpG2GSwlVxFbw7yEAYbzOOgx1ppJbEF+rJJrmgwNcTz2ycVrNiVCp+4TuCPIgj31pktVNTQSypNGh2D1KOAvo90qx3Ay8LgY75fA+JH5elSg0tjJVznLOk7QajHp2n8cu0crd0zZxw7E8+XTG+KVWLlEdJ4eTl73tbBaaO0GkXKT310CE4AQYPEkEbEdB/Cs1OLXUtlLPQ5vTHNgn2TlWwQcHds+NW6h4wbWiaTa6prP0hyjIq97LFw/jzjHnv7W3iBU4xUmSnWcabXed7Wo54qAFQAqAFQB5o0ZUkHnnFcs6xFIMN5ZqSRFkLM0d2kkbMhYcOVOMHp/GpJIr7zrtHdLzRIU/6ObV/TmvyJ+FaLbG8GTk8pS8Tn762kkKtExivLZ8qy8wQar/S8Fco5Rt3+tLq/YtvpMfBM0gilUjAZlIJI8RyqFerskh21HtNvoO7N9ibJtPebUImSecfZhGIMS+PqalTg3HLIVKkIy7CLI7B2kZyL2cjO/sLkj1qfKIc1+Bt2VjbWEPdWkKxr1xzJ8Sepq9YRmk2+pPUxCoAVACAoAVAHC3EQkAI2fp+lcs6hnyJhgCCG351KIiteI3AWUe0pyPdU11IM6zRtNvdIVhfKi291G7KiPxMrR+0QR44LDrRGWJponHdaWaOkS9nZ5DqaXc0dxG/AQr548rzwAdiM8qTk5NtjqUpQZia/qMMssF1bwMwtmyLPg9gji5ZB228vDalGC1ZZFtxjg7LTr631CzhvLVuOGZcqc/I+da00+hhawXBuKYIgkThO1NEGhmBUkxA4alkBcNGQDUcgKjIHFcG6++uadQrXNuX4WQZYZyKkhMoSLxZGRg7GpIiVbi91Sa/iu2v5mvbXJieV85xuFGfHGPfvTcUo5RBt5JLi2S+c3cCC2ZgWkhG4RupTxU+HQ+WKSwzWrmSjhElsGhjC8TOepJzmpFDbbyzS7P6oNCvgJmxpt032mTtBJ0b0PI1OLZRVh3o9GyAOfvq4oGSHNNCZEaZAFACoAVACoA48jBrnHUGEYJNAFK9gypkT7/M+dTTIsyLteGVJAMcQBPqKtiyt7Ms20nHHnkwPTpSaJJ5JG2bFIYBwsDHIAynYg8jTQmdH2P1co/1NeyFnUZtJG/Gg/DnqR+VXQl3GWpBrdHVmrCrLFQIGKACFLHCqSfAUB8hPG8bcLoynwYYNC3AGKAOH+srHP8AxC/A/pWLly8D0Hu+5+DzXqMbULM5+3X/ACmjly8BPh918HmvUgkvrYrgTLyxyNS5cvAHw+6f7PNepR1A2siloJAxznh3qSjIhLht0/2ea9SCyWRpSqo7ZXLBVzgeO1ScWRXD7qP6o4+69S6MvnEchxscRk4+XkajpZJ2Nwv2+a9QGKQYLRShTgAmNupwBy50YYexV/h816jGjM8QeLvVlicNHMik8Dj0qSi0Rnw+46OPmvU7LSu0cEmnpJqoe1uVGJA0TYP/AHAgYwatUvEyvhl032Y+a9Sx+0ejfvyf5H/SpZH7pvfg816i/aTR/wB+T/I/6UJi903vwea9Q3NzBqiW8EZkmspY2mYwOyNIV7wEcxsOAbfyqqXU3WtvK2i3JYnnG++On1FYvDpnHD3ki2a28kzmZ2cxsvdYxzwCHxgczjyoi9x3dKV1DUktWUljCznPoD9o9H/fl/8AW/6VaYfdF7/1+a9Tl20CAcppfl+lZec/A7Hver8K8xjaJCo/tpfl+lHOfgL3xV+FeZG+jxKRiSUk+Yo5z8A98VvhQPqiEneSX5fpT5r8A98VvhRU7y60m5kFrM0ZdMcS4yVz5jxFTUsopq8VnPacE/yXbe8vY1zFeOuck+whzkljkkeLH41HWRd+pbumvMLajfycHHfTEo4kTKrkMORzjmM0awV8l0przI4b++t+8FveSRcbl27tVGWOMnltyHLwqWocuIKWNVNeYr2+1C5s3ikupJo+IO0OFHFvk4wOfX19aFIjHiHLlqhTWfubWn9ltK1GyivLW9u2hlXI3XI8jtsatXQb4/XTw4LzLH7E2P73d/Ff0pi/yCv8C8zQsOz9ta2zWsk9xPbE8QRn4TG226suCM4GRyOBtUXHJnq8Yqzmp6En+f5HahocF3a/RUuLuKFmDSAzGRpG6cTNk4HgMDr4U1HxI0+LVIS16U33d2PwZf7E2X73c/8Az+lM0/5BX+BeZ//Z">
            <a:extLst>
              <a:ext uri="{FF2B5EF4-FFF2-40B4-BE49-F238E27FC236}">
                <a16:creationId xmlns:a16="http://schemas.microsoft.com/office/drawing/2014/main" id="{A34CDEAF-B635-4B31-AD07-60A2EC60F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KAAawMBEQACEQEDEQH/xAAbAAABBQEBAAAAAAAAAAAAAAABAAIDBAUGB//EAEEQAAIBAwIDBQQHBQUJAAAAAAECAwAEEQUhEjFBBhNRYXEigZGhFBUjMkKx0RZUweHwM1JykvEHJDRDU2KCk6L/xAAaAQACAwEBAAAAAAAAAAAAAAAAAQIDBAUG/8QANBEAAgEDAgMFBwQCAwEAAAAAAAECAwQREiEFEzEiQVGh0RQVUmFxgZEyQrHBFuEjU/AG/9oADAMBAAIRAxEAPwDSwa6JhFigBpFACxQAsUALFAw8O1AgAUAOAoAeBQASKAGEb0AILmgA8NABzQBLbR99cxRf33A+dZ7qrybedXwROnHVJI2r0QwXJii0YzqAPbVMDJ6cjXjrOrd3FPXK70fJvc6s4UoJdjP0RkG1lukmvIoo0hDY4FP3dhtXoaV7Ts1Ttribc339zyY50nWblSWEixb6PK12sE7Kp4eJgrAsBvjb1H51Tccft4UXOlu84W22fqEbKo2tXQjuNLnjuVhQo3eOVjHECSBk5OOW351O247b1aLnUynFZezwFSznGXZ6DZ9NubeBpZEXhVuE4O5Ocfxq6jxqzrVFTjLdrPR4IStasVloeujXpH3UDYzwFxxVVLj9ipadT+uHj8jVpVazgZBp1xPAJokHAW4d2xV9fi9pQq8ub3wn08SMLWpNZSJvqe970x8CZxni4tqo/wAgsOXzNT+mHkfslXOMEUdhczSyRqgBiOHYsMA+taK3FrSlTjUcs6umFlv7CVtUcnHHQZeWU1rwGYLh88LKwINWWfEbe8yqT3Xc1hkalCpTWZIritxSPoAhoA0NE4PrBXldVWNS2WIA8P41xuPTmrGUILLk0vU1WcdVZNl+874vNONZjSPdgiuNh4c683a1LSMIwq2zlLx3OpKFZy7D2+gzR5INOghjkkHeXLACJXB7sAc2/rwrRxjmXtVxoQ7NJPfx+n9FFCDpxc5vd/8Ath2n91FrF9IbiNmP3HZxg5wRv5bCoXeXwqhGMGlnfHyLFq571eGyIdJhtbK9QvcxO8UGZn4xwhzjYHr+I1bf3da5s+XGniLkktt2km9wjSfN1uTy+4qaXcM08InlKwyS99IpxgtzBJxnnj4V1b7htONo504ZqRjhfjD/AJMsbqTruOdmzTuZzbXE94ZtPTI9hlTjlkHIDY+ledoUo1aULdKbbe66JPxyzc32svou8qXZjaz0yx7xPaPeTYYHHr72J91dO0p4vK9dx2gsR+ySX8FFRvlbPdstd9DcdojI0sfdW8fCrFhgHrg/+Q+FYoUpUeETentTku7fYnKUubGC6bv0GwTJc6bL3bWpknnaR0uDtwlsjb04aVehK3uaXN1KKgknHxxl+bZJS1alHco6nN3ksUIlgkWBCPsEwqk42zk55V2uB0FqncaZJy27XVmW8eIKOxUr0JzRZoEMwaAFw0DDwjy+FAZYeAcgKAyzS0SxiuZZDMgZIwML4k/6VweP8Qq2lKMaLw5N7mu0pqpJuXcWRJad2xvNINugG2I8n5Db41ycX+Yuhc62+7V6s2NUG2nHHzwULbS7uaGKRYx9oMjLcvWu/V4za0ZunUfaXVY7/kYfZZy3h0F9W3C3Xcd0O9K8Xsnp45qceL2bt3ca+znHTfJH2ernQ/8AQ650y4tYTLKid3kAlTn+t6ja8ZtLmqqUG9T8U0Snb1oLfoPOj3eSpjU4GfvbVUuP2OE9T/A/Za3X+yRNGklsUmQhpHwVTiAXhPXNZqn/ANDShd8rHYXV4ec/QshZycW8vJWj0+aRGbMaorlOJnABIODj3g1sq8bs4YTby1nGN9/Eq9jrZw0RXVrJaTd1MAGwDgHO39Ctdne0byGui84+xVUpTpvEkRYrWVAoAOKAFgUAECgZqaZDG1vIyXht7jOB7YAI6bda8zxy5lCrCFSlqp9em/2fcdCyhlOUXuTXF39E0+4ilv1ubqVSsSqQSMjHTp5muLC2hd3cPZqThFbt/wBm6OqKzUaHahaRTS2cDzwIlqgLxyMM9ACM/wCFvjVtpfKnKvXlByc20sdM7+pXKlNwjGO3+gpdRXj6hJDPGjvGIYZGbAIAO48ssfhVNSzrW1Cg6sHjLbx9lv8AVFikuZpXVFdFtrW2ttNjkhJecPKIyOFFBzv8B671uqVJ3V1O8hBqEI7ZXV9F/JXGEo09M3u/7K9/dO+p3MsExXYRB0I+6Bvv6k1v4RwyjVsIxrx6vJTc3M6VRKPgWbq2spLCyiluIFtbdCzgkE5wMYHvNcync1be/rT5Tc5PCWNuvoXKDqUkk+veOt8GxtUIsXiUBuCUgGP+YyR0qNzJe11J5nTn8llP6fJjpxejH6kZ981tJeytZBe52AZeTHqR4jf869FwSNeNr/zrEn8sMw320lHP28CvXXMIgKADigA4oAQFADuAHn86Br5Do8RurcIPCc4qqrTc4OMXjO35Jat05b4H3Ej3Vw88yqC2AANwAB/qffWTh1irKhys53yX3FxzZJxWMDCM8xmt7w+pmTa6A4RjltQPLFwjwpibz1EVGc438aMhqfQBQHmAfdQNNpbMWKBAoELFIAgGmAuE0AECgBk0HfBPtJE4HDjgbGcdD4jyqLGiCTTEkdm+kXKlsj2JMYy3F/L02o0j1COmRY2muAeLiz3pJzkn+PKjAZA2loyRoLm6URx92CJTkjOd/E7fCkGSSOwSO4E/f3DMCx4WkJXfpjl6dRQGS3UsiBigEhEUA0AjFGRAwKYEVpcRXltHc278cUi5VqgmmsobWHgmxTELFABxRkA0DKOtQfSNOlX6RNAV9oPEcYwOvLb3j18aqudOxooqLfaOK07tF9X3kSPIhAcRXHcvxRuATlwMc8Ebgb45b1TCeHuWyXZaZ6KuCAwOQdwa1GNAd0Qe0QPLrRlLqNJvoCKSOUkRtkjmORHuoTT6BhrqPI8aAGlaBCwaCIMUwPPeyusHR742N0xFlO3slj/ZPy+B/nWanLBqnDO56F7q0GfAqAwLFAYHBfGgMAeJJEZJFDIwwQRsRQM4rtN2LgKve6c0kaqMyWy7ggdV6jbpWerDbKNFKalJRkb+ha1a3cEEDSBLgKFKN5cvlSo1srtFte0aTnDoV9E7Q2z9oZWkmQsrEJHyOFOCu/4hjOPWipPV0KoQaK3aTtNDc3Et1bR/RX4+KIGIxv4Ybnn1HPwpU3hhM6S1uUuLKG6JCLIivvtjIzWrJnJvHHSgBUACgDy27thdRYxkgf0awxZvks7nT9itcM8f1Xfv/vMQ+yZv+Ynh6j8vStFOfczJUhjdHV1cVioANABFABoA897R6U0OpXUVseAT4kiC/h5DHl7XwArFVioywjtW+a1uzHCfSZrpriPgnL/ag9G8apk8FcKfc+pe0TRTrUrwpcDu4gC0nFupJ/u9SRkdAPlV9GLe5muGoLB1faYRaXpVjcHvO5sZVCqDzPAyqfcxVvdV1XeGzKKLSllh0LWDqmpyNbyzXEPdBZ5JEICyLyIJAG4PIeGcdSqDfRkrjS8NG+RWgzgxSA8xQlWyw3FYMHRILmORZEubVjHMjBkZdsNU0yEopnoHZzWI9asBIcLcx+zNGOh8R5GtUJajHKGk1sVIiOEtvbr3s6GU8XCkI/GefwqivU0bFtKmpPLHdvb63sNCtb4FbaXvAgCbZBUnG3PlUKU2+pZOCMfRNXTUhKMjMfD7XIHiBOPXar4y3wUSjsYOqXkTa3fcbcMsLLGjMRgDhGefmW+NU1MOW53bLCt0c5cxx3Us84d+MsfaU4X/AA+Z+VUtJk5UYzzLJo9iZNLttRabUZ5YSq4jCZAPjnx9OVR1yjvEzzhHS1gPa/XINVhigjdo4VbvDvkMOQDDx6++pzqSeFgxQpR33Oo7FTWs3Z22NnEI0UsrL14gdyfM8/fWqnjTkzVFiRuVYVioA8wkHUVzzpYJIQOA5AI/ED1FGcBgGni+03V0u9Kgkuc/fhjUnjTrnH9cqtjNIqlTb2PS4CZ1jKo6GQDhSRSrDPQg8jWlTTWUY5RcXgxtf1YaDxTzWzXTSNm3RCAY3C4Oc/hIxy61lr4bWWaaEZtNJHm3aXtJqOvyx/TTwxJkxwryHTPmainsNjNK1Caytngim4GkYMwBGcjcHyNCynlEtsEjSz3RuZ52Z5OMGVm5nO2/ypN5eTbQy6bRJK5SMRYw2MEf3R4ep5/CoM0yliOEdB2I0m11Brua9gWZYuBYw3INuSfkPjV1CKecnOvKjikkX7zsLBd3juLoQ2rScQgSLkuNwCTzz1xVvJWcmV3LcdLR02nWFtptolrZRCOFOg3yfEnqfOrkklsUN56lmmIVAHmXPn0rm5OpgfghCAN6WR4LVgl8Fm+jCaCaSNvozlDwyOpBKAnYkqG28QKNmhRaT3NjTf8AaDcTWyQ3SRKRhY5EG+3Mgk4z5U1tsyToRe8WQKh7V9o3muiVtbcD7LiyWXpv5nn6YqVODlL5Cq1OTT0rqxk/YRpO0Uc7ymTT5peKYghWjQb8AHhyUGp1Vo3MsHqPSIItD1TTX082Fs1ko4UiEYAA5ZHhVcZZ6Dkmup5glnPqk2qQWN4slzpzGC1yAC8IY5UN4jG2fEjbmLZrwLrary28nJnZjxZyDg551Tubc6tz07snpzado8aSoVmlPeSA9D0HwxW2nHETkXVRTqZXQ2RVpnDQAMUALFAHmTnnXLOsO74xqrIAWFGMibLP7RazeXNpG2GSwlVxFbw7yEAYbzOOgx1ppJbEF+rJJrmgwNcTz2ycVrNiVCp+4TuCPIgj31pktVNTQSypNGh2D1KOAvo90qx3Ay8LgY75fA+JH5elSg0tjJVznLOk7QajHp2n8cu0crd0zZxw7E8+XTG+KVWLlEdJ4eTl73tbBaaO0GkXKT310CE4AQYPEkEbEdB/Cs1OLXUtlLPQ5vTHNgn2TlWwQcHds+NW6h4wbWiaTa6prP0hyjIq97LFw/jzjHnv7W3iBU4xUmSnWcabXed7Wo54qAFQAqAFQB5o0ZUkHnnFcs6xFIMN5ZqSRFkLM0d2kkbMhYcOVOMHp/GpJIr7zrtHdLzRIU/6ObV/TmvyJ+FaLbG8GTk8pS8Tn762kkKtExivLZ8qy8wQar/S8Fco5Rt3+tLq/YtvpMfBM0gilUjAZlIJI8RyqFerskh21HtNvoO7N9ibJtPebUImSecfZhGIMS+PqalTg3HLIVKkIy7CLI7B2kZyL2cjO/sLkj1qfKIc1+Bt2VjbWEPdWkKxr1xzJ8Sepq9YRmk2+pPUxCoAVACAoAVAHC3EQkAI2fp+lcs6hnyJhgCCG351KIiteI3AWUe0pyPdU11IM6zRtNvdIVhfKi291G7KiPxMrR+0QR44LDrRGWJponHdaWaOkS9nZ5DqaXc0dxG/AQr548rzwAdiM8qTk5NtjqUpQZia/qMMssF1bwMwtmyLPg9gji5ZB228vDalGC1ZZFtxjg7LTr631CzhvLVuOGZcqc/I+da00+hhawXBuKYIgkThO1NEGhmBUkxA4alkBcNGQDUcgKjIHFcG6++uadQrXNuX4WQZYZyKkhMoSLxZGRg7GpIiVbi91Sa/iu2v5mvbXJieV85xuFGfHGPfvTcUo5RBt5JLi2S+c3cCC2ZgWkhG4RupTxU+HQ+WKSwzWrmSjhElsGhjC8TOepJzmpFDbbyzS7P6oNCvgJmxpt032mTtBJ0b0PI1OLZRVh3o9GyAOfvq4oGSHNNCZEaZAFACoAVACoA48jBrnHUGEYJNAFK9gypkT7/M+dTTIsyLteGVJAMcQBPqKtiyt7Ms20nHHnkwPTpSaJJ5JG2bFIYBwsDHIAynYg8jTQmdH2P1co/1NeyFnUZtJG/Gg/DnqR+VXQl3GWpBrdHVmrCrLFQIGKACFLHCqSfAUB8hPG8bcLoynwYYNC3AGKAOH+srHP8AxC/A/pWLly8D0Hu+5+DzXqMbULM5+3X/ACmjly8BPh918HmvUgkvrYrgTLyxyNS5cvAHw+6f7PNepR1A2siloJAxznh3qSjIhLht0/2ea9SCyWRpSqo7ZXLBVzgeO1ScWRXD7qP6o4+69S6MvnEchxscRk4+XkajpZJ2Nwv2+a9QGKQYLRShTgAmNupwBy50YYexV/h816jGjM8QeLvVlicNHMik8Dj0qSi0Rnw+46OPmvU7LSu0cEmnpJqoe1uVGJA0TYP/AHAgYwatUvEyvhl032Y+a9Sx+0ejfvyf5H/SpZH7pvfg816i/aTR/wB+T/I/6UJi903vwea9Q3NzBqiW8EZkmspY2mYwOyNIV7wEcxsOAbfyqqXU3WtvK2i3JYnnG++On1FYvDpnHD3ki2a28kzmZ2cxsvdYxzwCHxgczjyoi9x3dKV1DUktWUljCznPoD9o9H/fl/8AW/6VaYfdF7/1+a9Tl20CAcppfl+lZec/A7Hver8K8xjaJCo/tpfl+lHOfgL3xV+FeZG+jxKRiSUk+Yo5z8A98VvhQPqiEneSX5fpT5r8A98VvhRU7y60m5kFrM0ZdMcS4yVz5jxFTUsopq8VnPacE/yXbe8vY1zFeOuck+whzkljkkeLH41HWRd+pbumvMLajfycHHfTEo4kTKrkMORzjmM0awV8l0przI4b++t+8FveSRcbl27tVGWOMnltyHLwqWocuIKWNVNeYr2+1C5s3ikupJo+IO0OFHFvk4wOfX19aFIjHiHLlqhTWfubWn9ltK1GyivLW9u2hlXI3XI8jtsatXQb4/XTw4LzLH7E2P73d/Ff0pi/yCv8C8zQsOz9ta2zWsk9xPbE8QRn4TG226suCM4GRyOBtUXHJnq8Yqzmp6En+f5HahocF3a/RUuLuKFmDSAzGRpG6cTNk4HgMDr4U1HxI0+LVIS16U33d2PwZf7E2X73c/8Az+lM0/5BX+BeZ//Z">
            <a:extLst>
              <a:ext uri="{FF2B5EF4-FFF2-40B4-BE49-F238E27FC236}">
                <a16:creationId xmlns:a16="http://schemas.microsoft.com/office/drawing/2014/main" id="{4088A197-4C43-4EA9-9FA1-38C332EC6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5315" y="3428999"/>
            <a:ext cx="1275485" cy="1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F972D-1B87-42B7-A538-B98B2BA7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53" y="907539"/>
            <a:ext cx="2857500" cy="276225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02F15BE-807E-4E4D-8BA5-DC4670F50918}"/>
              </a:ext>
            </a:extLst>
          </p:cNvPr>
          <p:cNvSpPr txBox="1">
            <a:spLocks/>
          </p:cNvSpPr>
          <p:nvPr/>
        </p:nvSpPr>
        <p:spPr>
          <a:xfrm>
            <a:off x="3467432" y="1068154"/>
            <a:ext cx="6930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AS YOU JOIN…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C985E-93F1-4D74-BEB9-4ABB5A7BBCD5}"/>
              </a:ext>
            </a:extLst>
          </p:cNvPr>
          <p:cNvSpPr/>
          <p:nvPr/>
        </p:nvSpPr>
        <p:spPr>
          <a:xfrm>
            <a:off x="1736566" y="3402455"/>
            <a:ext cx="103923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In the Chat Box tell us:</a:t>
            </a:r>
          </a:p>
          <a:p>
            <a:pPr algn="ctr" defTabSz="914400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Name, Organization, </a:t>
            </a:r>
            <a:r>
              <a:rPr lang="en-US" sz="4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Answer: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 Do they have a Fourth of July in England?</a:t>
            </a:r>
          </a:p>
        </p:txBody>
      </p:sp>
    </p:spTree>
    <p:extLst>
      <p:ext uri="{BB962C8B-B14F-4D97-AF65-F5344CB8AC3E}">
        <p14:creationId xmlns:p14="http://schemas.microsoft.com/office/powerpoint/2010/main" val="237978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E5D-0653-4629-9E49-D4D8EA76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703792"/>
            <a:ext cx="8683487" cy="993033"/>
          </a:xfrm>
        </p:spPr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3C24-B0DD-43B7-A66C-CCE335C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067" y="2200111"/>
            <a:ext cx="8683487" cy="4351338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Encourage </a:t>
            </a:r>
            <a:r>
              <a:rPr lang="en-US" sz="3500" b="1" dirty="0">
                <a:solidFill>
                  <a:srgbClr val="3F3F3F"/>
                </a:solidFill>
                <a:latin typeface="Book Antiqua" panose="02040602050305030304" pitchFamily="18" charset="0"/>
              </a:rPr>
              <a:t>participation</a:t>
            </a: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 </a:t>
            </a:r>
            <a:r>
              <a:rPr lang="en-US" sz="3500" i="1" dirty="0">
                <a:solidFill>
                  <a:srgbClr val="3F3F3F"/>
                </a:solidFill>
                <a:latin typeface="Book Antiqua" panose="02040602050305030304" pitchFamily="18" charset="0"/>
              </a:rPr>
              <a:t>(camera, chat box, discussions)</a:t>
            </a: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 </a:t>
            </a:r>
            <a:b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</a:br>
            <a:endParaRPr lang="en-US" sz="3500" dirty="0">
              <a:solidFill>
                <a:srgbClr val="3F3F3F"/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Add your </a:t>
            </a:r>
            <a:r>
              <a:rPr lang="en-US" sz="3500" b="1" dirty="0">
                <a:solidFill>
                  <a:srgbClr val="3F3F3F"/>
                </a:solidFill>
                <a:latin typeface="Book Antiqua" panose="02040602050305030304" pitchFamily="18" charset="0"/>
              </a:rPr>
              <a:t>name </a:t>
            </a: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(</a:t>
            </a:r>
            <a:r>
              <a:rPr lang="en-US" sz="3500" i="1" dirty="0">
                <a:solidFill>
                  <a:srgbClr val="3F3F3F"/>
                </a:solidFill>
                <a:latin typeface="Book Antiqua" panose="02040602050305030304" pitchFamily="18" charset="0"/>
              </a:rPr>
              <a:t>this makes it more personal and easier to interact)</a:t>
            </a:r>
            <a:br>
              <a:rPr lang="en-US" sz="3500" i="1" dirty="0">
                <a:solidFill>
                  <a:srgbClr val="3F3F3F"/>
                </a:solidFill>
                <a:latin typeface="Book Antiqua" panose="02040602050305030304" pitchFamily="18" charset="0"/>
              </a:rPr>
            </a:br>
            <a:endParaRPr lang="en-US" sz="3500" dirty="0">
              <a:solidFill>
                <a:srgbClr val="3F3F3F"/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Utilize the </a:t>
            </a:r>
            <a:r>
              <a:rPr lang="en-US" sz="3500" b="1" dirty="0">
                <a:solidFill>
                  <a:srgbClr val="3F3F3F"/>
                </a:solidFill>
                <a:latin typeface="Book Antiqua" panose="02040602050305030304" pitchFamily="18" charset="0"/>
              </a:rPr>
              <a:t>chat box</a:t>
            </a: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 </a:t>
            </a:r>
            <a:r>
              <a:rPr lang="en-US" sz="3500" i="1" dirty="0">
                <a:solidFill>
                  <a:srgbClr val="3F3F3F"/>
                </a:solidFill>
                <a:latin typeface="Book Antiqua" panose="02040602050305030304" pitchFamily="18" charset="0"/>
              </a:rPr>
              <a:t>(to connect with others or ask questions)</a:t>
            </a:r>
            <a:br>
              <a:rPr lang="en-US" sz="3500" i="1" dirty="0">
                <a:solidFill>
                  <a:srgbClr val="3F3F3F"/>
                </a:solidFill>
                <a:latin typeface="Book Antiqua" panose="02040602050305030304" pitchFamily="18" charset="0"/>
              </a:rPr>
            </a:br>
            <a:endParaRPr lang="en-US" sz="3500" dirty="0">
              <a:solidFill>
                <a:srgbClr val="2B2D76"/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Book Antiqua" panose="02040602050305030304" pitchFamily="18" charset="0"/>
              </a:rPr>
              <a:t>Need to step away momentarily? Use the toolbar to turn off video/sound</a:t>
            </a:r>
            <a:b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rgbClr val="2B2D7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1224C-B729-403A-A9BB-67708FDE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8656" y="2116200"/>
            <a:ext cx="1312800" cy="13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22C6F-D0F5-49AA-AF88-2E60DD6A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18655" y="4628118"/>
            <a:ext cx="1825625" cy="12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70F-66E4-49CF-A1CD-85C35E4C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LITERACY ENRICHMENT </a:t>
            </a:r>
            <a:br>
              <a:rPr lang="en-US" sz="4800" dirty="0">
                <a:latin typeface="Book Antiqua" panose="02040602050305030304" pitchFamily="18" charset="0"/>
              </a:rPr>
            </a:br>
            <a:r>
              <a:rPr lang="en-US" sz="4800" dirty="0">
                <a:latin typeface="Book Antiqua" panose="02040602050305030304" pitchFamily="18" charset="0"/>
              </a:rPr>
              <a:t>PD SERIES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99CA-A9DB-4E97-9BC0-16CA18C9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Book Antiqua" panose="02040602050305030304" pitchFamily="18" charset="0"/>
              </a:rPr>
              <a:t>-- Identify and create various ways to foster learning opportunities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latin typeface="Book Antiqua" panose="0204060205030503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Book Antiqua" panose="02040602050305030304" pitchFamily="18" charset="0"/>
              </a:rPr>
              <a:t>-- Reinforcing literacy skills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b="1" dirty="0">
              <a:latin typeface="Book Antiqua" panose="0204060205030503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Book Antiqua" panose="02040602050305030304" pitchFamily="18" charset="0"/>
              </a:rPr>
              <a:t>-- Explore various approaches and/or perspectives to literacy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US" sz="3600" b="1" dirty="0">
                <a:latin typeface="Book Antiqua" panose="02040602050305030304" pitchFamily="18" charset="0"/>
              </a:rPr>
            </a:br>
            <a:r>
              <a:rPr lang="en-US" sz="3600" b="1" dirty="0">
                <a:latin typeface="Book Antiqua" panose="02040602050305030304" pitchFamily="18" charset="0"/>
              </a:rPr>
              <a:t>-- Provide a platform for Literacy discussion</a:t>
            </a:r>
          </a:p>
        </p:txBody>
      </p:sp>
    </p:spTree>
    <p:extLst>
      <p:ext uri="{BB962C8B-B14F-4D97-AF65-F5344CB8AC3E}">
        <p14:creationId xmlns:p14="http://schemas.microsoft.com/office/powerpoint/2010/main" val="29338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70F-66E4-49CF-A1CD-85C35E4C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99CA-A9DB-4E97-9BC0-16CA18C9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11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4 Question Strategy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Book Antiqua" panose="02040602050305030304" pitchFamily="18" charset="0"/>
              </a:rPr>
              <a:t> Literacy Enrichment Activities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   Compare/Contrast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   Read </a:t>
            </a:r>
            <a:r>
              <a:rPr lang="en-US" sz="2800" dirty="0" err="1">
                <a:latin typeface="Book Antiqua" panose="02040602050305030304" pitchFamily="18" charset="0"/>
              </a:rPr>
              <a:t>Alouds</a:t>
            </a:r>
            <a:r>
              <a:rPr lang="en-US" sz="2800" dirty="0">
                <a:latin typeface="Book Antiqua" panose="02040602050305030304" pitchFamily="18" charset="0"/>
              </a:rPr>
              <a:t> &amp; Book Clubs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   Themed Literacy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Book Antiqua" panose="02040602050305030304" pitchFamily="18" charset="0"/>
              </a:rPr>
              <a:t>Literacy Enrichment 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516C-2BCB-4EAC-A2EE-69C31115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0428" y="2778681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4353-9E07-42CA-92B9-42D35DD3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2290"/>
            <a:ext cx="10058400" cy="12876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r>
              <a:rPr lang="en-US" sz="4400" b="1" dirty="0">
                <a:latin typeface="Book Antiqua" panose="02040602050305030304" pitchFamily="18" charset="0"/>
              </a:rPr>
              <a:t>4 QUESTION STRATEGY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13AD-B70F-4B73-BE83-E582A85A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767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Ask yourself 4 questions:</a:t>
            </a: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-- Is this age and/or grade appropriate?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    - content</a:t>
            </a: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-- Is this </a:t>
            </a:r>
            <a:r>
              <a:rPr lang="en-US" sz="2700" i="1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skill</a:t>
            </a: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appropriate?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   - child development, delivery of content</a:t>
            </a: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-- Does this activity fit within the purpose?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   - objectives and/or goals</a:t>
            </a: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b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-- Is this activity a medium-high level of interest</a:t>
            </a:r>
            <a:r>
              <a:rPr lang="en-US" sz="2700" dirty="0">
                <a:solidFill>
                  <a:prstClr val="black"/>
                </a:solidFill>
                <a:latin typeface="Book Antiqua" panose="0204060205030503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2" descr="C:\Users\Internetw10\AppData\Local\Microsoft\Windows\INetCache\IE\Y9364Z8A\question[1].jpg">
            <a:extLst>
              <a:ext uri="{FF2B5EF4-FFF2-40B4-BE49-F238E27FC236}">
                <a16:creationId xmlns:a16="http://schemas.microsoft.com/office/drawing/2014/main" id="{E7932EC8-B27C-4F57-8A75-DE9928B7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34" y="2226362"/>
            <a:ext cx="2273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9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E2C10-75A7-4BAA-BC7F-A606995B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Book Antiqua" panose="02040602050305030304" pitchFamily="18" charset="0"/>
              </a:rPr>
              <a:t>LITERACY ENRICHMENT ACTIVITY#1</a:t>
            </a:r>
            <a:br>
              <a:rPr lang="en-US" sz="3600" b="1" dirty="0">
                <a:latin typeface="Book Antiqua" panose="02040602050305030304" pitchFamily="18" charset="0"/>
              </a:rPr>
            </a:br>
            <a:r>
              <a:rPr lang="en-US" sz="3600" b="1" dirty="0">
                <a:latin typeface="Book Antiqua" panose="02040602050305030304" pitchFamily="18" charset="0"/>
              </a:rPr>
              <a:t>COMPARE/CONTRAST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8408F-912F-4A3E-BCB5-6A5CBD73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45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GROUP – GRADES 3+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VOCABULARY BUILDER –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compare and contrast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FORMAT – </a:t>
            </a:r>
            <a:r>
              <a:rPr lang="en-US" sz="2400" i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book to movie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movie to movie; </a:t>
            </a:r>
            <a:r>
              <a:rPr lang="en-US" sz="2400" i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character to character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book to book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  -- book to movie (the Lorax, Matilda, Fault in Our Stars)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  -- character to character (Harry Potter, Percy Jackson, Artemis Foul)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 SKILLSETS – critical thinking, communication, </a:t>
            </a:r>
            <a:b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and relationship skills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Lesson: The Lorax</a:t>
            </a:r>
          </a:p>
          <a:p>
            <a:pPr marL="0" indent="0">
              <a:buNone/>
            </a:pPr>
            <a:endParaRPr lang="en-US" dirty="0">
              <a:solidFill>
                <a:srgbClr val="666666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AutoShape 2" descr="Image result for children's book">
            <a:extLst>
              <a:ext uri="{FF2B5EF4-FFF2-40B4-BE49-F238E27FC236}">
                <a16:creationId xmlns:a16="http://schemas.microsoft.com/office/drawing/2014/main" id="{398EC695-97B9-438F-BE49-0CAAF0212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69ECC0-667B-4954-9036-CC194E83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9413" y="4626682"/>
            <a:ext cx="2200219" cy="16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1AA5-EFE2-48FA-AC1D-EDD88FAA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82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ACTIVITY #2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READ ALOUDS &amp; BOOK CLUBS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W/A TWIST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F53EAB-84A7-4A4C-BD27-05047C73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11838"/>
            <a:ext cx="10058400" cy="438146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Read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Alouds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instructional practice; reading and discussing a shared book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children and chapter books 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for ALL AGES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Book Clubs – reading and discussion a shared book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chapter book, reading is done over an extended period of time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delivery of instruction deciphers read aloud or book club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comprehension questions to probe for understanding of reading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-- may be accompanied with mini-activities and/or projects </a:t>
            </a:r>
            <a:b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rPr>
              <a:t>Lesson Planning Process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rPr>
            </a:b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</a:endParaRPr>
          </a:p>
          <a:p>
            <a:pPr lvl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rPr>
              <a:t>Graphic Novel – Readers Society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CD396-4C77-4EFA-A508-FF7B16BA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671054"/>
            <a:ext cx="1103365" cy="1622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94F51-1EB2-4F0B-97FF-B00D1F60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190" y="4647217"/>
            <a:ext cx="1159039" cy="1646083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R5hZx3_TOf9OkksBr83QZNSwq8Mp-XeMTiUc3s5dKz3w5sLOu6M3exhRiHUDcgNbJ3Ud5zsxsx&amp;usqp=CAc">
            <a:extLst>
              <a:ext uri="{FF2B5EF4-FFF2-40B4-BE49-F238E27FC236}">
                <a16:creationId xmlns:a16="http://schemas.microsoft.com/office/drawing/2014/main" id="{3FCE0E4C-1343-4D66-BC52-F444F856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08" y="4647217"/>
            <a:ext cx="1491017" cy="16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The Angry Dragon: (Childrens books about Anger, Picture Books,  Preschool Books, Ages 3 5, Baby Books, Kids Books, Kindergarten Books)  (Emotions &amp; Feelings) (9781724136206): Gordon, Michael: Books">
            <a:extLst>
              <a:ext uri="{FF2B5EF4-FFF2-40B4-BE49-F238E27FC236}">
                <a16:creationId xmlns:a16="http://schemas.microsoft.com/office/drawing/2014/main" id="{5AC236A5-999E-476F-BBA2-B01B89A2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96" y="4671054"/>
            <a:ext cx="1622246" cy="16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9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-na.ssl-images-amazon.com/images/I/51aQj3i-EmL._SY351_BO1,204,203,200_.jpg">
            <a:extLst>
              <a:ext uri="{FF2B5EF4-FFF2-40B4-BE49-F238E27FC236}">
                <a16:creationId xmlns:a16="http://schemas.microsoft.com/office/drawing/2014/main" id="{FD2D6069-B271-4055-926B-D1617E95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71" y="870938"/>
            <a:ext cx="3718236" cy="49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gHBgkIBwgKCgkLDRYPDQwMDRsUFRAWIB0iIiAdHx8kKDQsJCYxJx8fLT0tMTU3Ojo6Iys/RD84QzQ5OjcBCgoKDQwNGg8PGjclHyU3Nzc3Nzc3Nzc3Nzc3Nzc3Nzc3Nzc3Nzc3Nzc3Nzc3Nzc3Nzc3Nzc3Nzc3Nzc3Nzc3N//AABEIAOQA5AMBIgACEQEDEQH/xAAbAAACAwEBAQAAAAAAAAAAAAADBAIFBgABB//EAEAQAAEDAwMCBQMDAQUHAgcAAAECAxEABCEFEjFBUQYTImFxMoGRFKGxI0JSwdHwBxUzcoLh8WKiJCY0kpOjsv/EABoBAAMBAQEBAAAAAAAAAAAAAAIDBAEFAAb/xAAzEQABBAEDAgQFAgUFAAAAAAABAAIDEQQSITEFQRMiUYEUMmFxkULBI1Kx8PEGFTNiof/aAAwDAQACEQMRAD8AyZMq96kiJzUSMzUgODX1K+UKYSYFeLM14k4gV4TzWOSu6j1ozQ6mgcnFGGED+KAIlxUUq5+1HbXGR0zSsnrU0GeaascNlYKXKR8Us5UkqxmoOGZHWhckAbr1tKt0EEEe1MY9qs3tTacurvalEuNONl8HLidp2p/MZ6wntlm5c05tpamUWxdSFhsfUFCU7SRHP1YJJ71MJT3Cc+FpunKjz9vij2jm1yAMxTSHbLY0463apaK0l1JnelXmyYGSU7MRx96NpjdqwWw69auPbnJMyEj+ntyRtP8AbMe5yDFedJsdkUEVPBtNW+9W0JbUonO1AkmpOBclO1e4JlQ2nEVKxcabVdArK0qQQgo9E+tPEgxxMUd29JtnEKIQN7SRPqVsG6fV1qYk6tl9G2tCp7oqE7sR3NVjpk5IMDkVp3H7VstvSzKbncSRuUsbyeuRAjuDjrSEWYTdKfVaqe3KO0RsKSnEKHBmZCQTxxmq45vLwuFlQXJys8v6YpRfNWuqPNLUltlplKUJT6m0wVHYmZ75mqpXNUg2LUzRRoKHWjNChcmmGRHStROOyfYEJwKYyRIilmkkQRj70xEdea8o3qJVAnNCKiRIwKIqZgUazsxdpfX5zTQab3+s8/FLca3KxjdRoJJ9Lnlb1JVsON0YJqsdzVy7c3Tmnm1km3QrdEcHPWqVzmtBPdVsaBwhk11dI6kV1anLv5qQ7VwEmptjOeK0LCVMCEx1qJIoi4HHNCihcgG65BzRFYTUUJ3EUR5O0RWNC1BTFSnbJqA55xUlCRimLxXjlwUbQJz2qLry23BvQoCOteApTcslXANbS00pu6tEOFIgpnMGppHUU1kYNUFk0XCd3pNHNwmR71c33hUK3qt/6ajhKU8VRL0e8tmipyCoqhKR1HeliVYcQnelPeFZFesvhDkdzQDaXw27LdThmNqOSaAhm9c3KbYUSkbj8UXiBA2FzTa0LF4kJSAZJPzxTa3pBWqJ71kyq4QDvaWmB2oq9SfRbo3pUEr+lZETBg560B0q+Kd4BFWr9awr4jntSDmSagxqCFq2pIipOKCiVDrVUY9Fz8h+s7oDnNLLiaYOUz1pd2mJbFAfVTjCZFKJGaetx1ry2Q7J1obRme9SWrr+1RbzExxU1x2zXlI5CKk0NZ47Udu3duCU27SnFASrYJgdzSqj6us9aHuta3urNrXFW+ivaf5CFeZI3ngSQZjviKzDuTPvTrsk0i5z7VgYGkkd1ax7nAA9lAgV1eH7V1amIgIFHaAImgROTTDXHFaEp/C9c9qCZ60VfaguemhcsamLT1LGM1O8Sd3WPioac8hDo3RmmbpIWTGawcpoHlKrv2qaeKgQQYNEbzRoDwvLlmUbkcitN4S1xtIRaPqIEQJ71Q8pIpFaF26g6gnBnHSp5mWmY8pBpfY0tNuJBKoAVJUBOOv+viqW70995DjiEhPloUtSSrhI5PbrVf4b8RNPWqG3iElPMnmrx8JnJlpYzEcfv/Fc57XN4Xbx5GlULNwbX1KRkKmYGD3q70i5s9SfUXmtzjv9NTxJkEJwVDr9IGe/59vdHsfLCmr5ClKjag+/c1Rb7nRbxUIUCYmcEUu9XHKt8Njgru90tpbJSu1w4SPSASqD7fFU77LVmkWd3bIXboUSW1p4Pf2OIq30TWkXlw2i5VG2AArjbkf40bxWhh94rZSRtSEndycdPYcf+K0PdelyV4EbeyzF9pOhahpbq9Lhi/ZR5hCXMH22nOSQMd6yiXXWlhp8QavkbrK/buGVFDjZOQehx/FD1K3Yv/WPS7HIqiB7mGlLn4YcNTQq5SvTS7pmhNOK37Fcipr5rptdqFrghmk0pIiBTrMAR3qvRlQp5niiCCQJtEfiiTjJoSBz7ipzBrVK5Et7ty0UotpQpKvqQsSDHE0ssrddUokqW4qTAySamqK9tH12l03cNAb2zImlkUbHKNruAeEo8kplK05GCCKQc+1W2o3K7y6cuHEpCnDJCRgYiqp5JnI46xW9t1XFXZAkdprqkQZxXtYmqaQNwFNIAAGcUsOcimGwNho0h6ieZoF3hM0wowaHco3IPxQP4WsIDhaBbWty4ne2kqCc8U5bvzKVSDMR1FaHwIEXLbrGzcs4CQRPHak/Emju2zpeQkpWn6xFSNlDXUrDEXN1KpcT6zXqUwMx8VG3WFnkTTCk+34qwFSEFD616sBSYNcB6vavFmDWOSe6Rdbct3N7ZIB5A61otM1xw2qWnVTnE9Kq1H+nxVY4osub0nE8VK9oV2PK6/qt1bagpp1pwGShQUJOMHrTup39prjkA/p7pQEACUuK6CZxP7e9YZvUylsycUE37rgPlA/81TPjBNhdmOYhu6sf1xtLxC/7isprRDxUzc26rZ5QSjcIX2G2B8Ac4/GZHz4JuLp0+onPPenGNIdVlRP3NZoDuQjfITuCrW61Rvb+xpA6jtPoUKVurZtl0JmRHM9anb6au5/4In70wRnlY3JrylDungXQ6g/80VPzNyQe9XTXgDXLi2LzbbaI/sOL9R+wn9+4pO+8L67patt1YOqSBJUyN4xzxn3+M8U2GdodpJUeTil3naEq1k080MCar7dQVmafayc81cCuNKK5TCDRCccVBCSeRU4zWqQr1tKFOJS6vYgn1KiYHxQ3NqFKCDuTOFREjvTNw+0u1abQwlC0fU4DlfNJzPNL35RUBsvFZxHXvSbqSBwAKeSJx3pZ9KgSYJ7mvFWY42SUV1SUn1f9q8ryNTH1DtTCBGYoCDkQaZTBTRpDyoKNe7fMSRNco16nFC7hCh6VduaRqqHErUETJivqSm2dfskOIO8uCcAkj7+//btXya9TtEx1mtD4f1S6sNrrTii3PqQeCKhkgLj5eQuhHl6ANe4KW1/SXNLulLSkhBVBHBH2pe2X5rYJArb6qi31dC3W1pSlfqIJJKiTJ4Ec1iUs/pb9VovOZQfamQSEincrJWAOtu4Ulp25TE96UdmTmnnk+2JxSLgJVHWqOykePMvQRtzkninNM8OK1NXn3jv6XT0hS3H9u47U8kJ5OYHyeua0XhDwmm8BvtUOy0QkkTwo+/sOasPG5t7bRn2hdNML9OxLuFFP9wAJ5BJVHv0EVzZ8i3aGrq4mFpHiv/C+X/pCu6W1a7nkJWQhakxKZwYpx21at2P6y5c7TxTDGq29vZlFqyVOEZVGBQre1LyvMeVKiJ+KNlAI5GucbOyhpzxNw2yhvExMdK+pWmhWFum2S8lwqCAt9wj0gECRyOpCeMyema+XOOC0eChEp960OneO1tllF60+UtxDjABPp+iQcGM9RM54FIyQ6tlVFIwDdfSGtItEsF10lG3cpQTMQcCZPT6fjsKqU3uifpy884w3cIJ3IUoy4QQR15xt+M4FYvxL4qRrr7bNgl1lgJ9e+NylSSJjsMVSrtmmwSo/b3qUNoWSuviYT8kW3hfWrHULUtfqrW7W+pS1FppKyQrjKhODJAzGBOBmqlXjPRW3Ltq4unFhcjalTikyM4zifpxH0z1r5NdLSl2GVFJOISa2mhaJbvWaHHEyoj1A9abFC1+5Kg6hrxHBoolZO5XcXV49dkqPmLKvVkn5Pej2j25frMYrcHQm1IICAPisvrWiLtFFxicciupEQ0UF87M50hOoIrUlODipHEA80jZXe5BCjB4inhVTTa5sjS00UJRM8fej2a7NPnfq0LUSn0FPT96E5PShqbcShLhbUG1mEqKTCvg1jxey1h7otuy67vUy0texO5W1M7R3NBeAIkZEYo9rcOslflKUjckpUQehrxwemYj3FLcTa6OM0aFWlKZMhR9wa6vXlQuCBiuokJG6GBmRTSOImgJHsYphHFMUzyoqEjNeAVMyagExzQuQgqF0kFEma0Oiae8NPbXcMKS2sSlZGIqguEHy57VsvDPip3/dgsH2kKSUbUrCc8QJ71JM57TbQq8ZkUjdLyqy5tXWAotLWlPZKiKQ1Jl5+xbvSJdaUQSOorYX9lsSHGYWypMgpM7Qeh+P9dqqUgIbdZIBQvORwa9rEjbCwROgko8LPB1K7dDriwSpIJT2pAXqReoG2Tu4mh3lhqLLim22XHQT6EtgqKvYAZpO5tLm3ebtX2nWXXE7l+YgoJHtPTkfY0nIySAI2Dcrr4GA2QmaQ+Vq+l614+006Wzb6f5i1IiWiiEEDorOR0+KxyLW8125NzeGd5mOAKqbhLbYDaOgirbR7+8StlpxASzxuND8N4Y9Sj+JY82dgr+18JPX5SxaoRghKlKUAEz/ACf8qdc8BKtVBler71qA2hDAzOEjK+pkfat3aKtGG21MoCylmWcH1Y5GOuPxUbYNW6Li8dAS8W921aiRuIyQdvXA/wCniojO+9lUYmlfFLrTFM6pcMPkkNOKQCesHmjtWa7haWLdvetRgAVbeNNZsLm+Uu0bUu6EB15KhtcgRMQPb8UT/Z9etL1RSH2wXFIUW0KE7yBwI68015cWWVyJMSSXIq/Kh2fgHUXNz6rphlcApSJVP3HH71XeJ/D2saTZKuHkodtxAL7SwQCeJH1D8RX11N8othh5O4lEBBBSVT/09cnHaqvxQ/Y6Vo5tVW6Lh67QttbYdI3T9RMZ5IOI6DipgSTS+gxsh+KzSw7L514W0Btxre+ApRE55Fa5hpVk9t9DdsgR8n2pfwxZPN2Sy7CVzAJFMFAdVrF5csC8/wB22peZtVyUuKz9QHIEfvXSaNLSuHkSOnlFclWbLrDydzakKHYUrqdoHWlYSZ9qzPh7X39YDzr1vbodYU3tctmQyklRI2EAwrABB5wfmtkr1JAPb963dpSpY6tpXzDWNPcsbkO7PTOaatHkvoBChJ6dq1mq2Cblhe+TzzWCaKrG7WyoYnFVxv3XPljJbXcK3U2VqCED1KO0ZjNRbX+mu0tXwLjTKzua3SAfsa5SwtuQee1JKIFOcLUsZITAUlbi1Np2oKiQkmYHQUVxIKPTgnrFL25zBkimzBSIyOtLcupjfKq1xKt5gfvXVJ1Q3np811aluItCQM4NHRxmhDmjJwMZpqicV6aFBn3ovImoxnFY5CCh3P8A9PmrHwy3DCXAoT85qs1L02hE5inPDqlJtiT9KcD5qSU7ro4Mev8AK0JecSsEAxOQDke4oLjkmdio9xFDLpPBjtUFPEgg/ipw+iuw7DDhutd4SetFpWlxILwMqAPqUkff7/YVmv8AaNqTGo3YsEW6FXST5hfUPW0CMJSZOCMkdycTWZ1V1aVBDZKQo5IPFVQUbJ4LBJ70gsHiaihdKIqiHKIhsW10hT/rAnB4qzW8FiRAPtRtM01XiN9LNphREqJSfQOpIq3PgK+Sw6ti8C1NzjyFiTOOe4z9xVYyWRmio5sKSanBVVn4u1PSv6Fu8h9HRp5O7Z7gggj817rHjHU72ycY/RNWyF4K0LWSEyCEiTAAz9ieJoGl6Yjygtbg8zJXPIM8UbUG2SyptKeeDA5qORzC66X0uF0iR0I81qkYUNoJMk8zRUvLZcS8yotuIO5K0nKT7USz0DVLlZ/R2y3UA+pzhKfknAr3UdC1iw8tV/ZraYWrbukZMTH4pokadlJK3wbBHC0ulf7QHElty60htx5EgPNJ5B7AkRHAAwBPelNW8Tt6prLNyWFsJQ0ElCoEqkknr3H4pK1QgMiUgdBS1+2gtqPbrVDMNrfOOV8+/qTpHGOtl9G0y6aurYLbIj+1mp3Nu4h39VZOLZuAIC0dfY9xWX8HF1tlKyr6hgdBWu8304I3nigIorSdQ3SttZuFxtV24lZSSpISgISFHkwkAT71YGAk9fegpc/vxP8ANRcc9EExHFZS9fqhXPqEDjvWC8TWwbeDieQeK277yQkkqrGeInkLCs5NNaaG6mcfMCEvaOldvt2xjmis3zrFrc2yUoKLiAokZETx+aQs3iU7Dj2oqzKpHFVMLZGWp3NdHIeyLbCV5+n3p4gbRHbik7eArmmigEE4NC7lW45pqr3D6zzXtc5hRg11NHCmN2oI5wD8UdM80JAyP5ownvRKdxXT7VA4MiixjJ6cUFyIyYFCULUveqDgSgnmrW2IbYSlAhMYiqMkqukwJg1Zl7akTXPyHW5fTdJgAZqKeFxAkHPzUVuhUE4pvTNAvLppNw+0tppyfKK5G4dTj7fmoaumx0lrymocdAlTsk71dhPAHH+hU7PMaC6M07IxuhaToate1FFuXC03yt0iSkD27zA+9Q1jw0rQdbtWbhzz2nGtyFrSE+sYUIBPB/nryUtG8TXWmX6blhKTt5CuFDqKv9W8W6LrGnPp1Ji5Q8dvlobPqBBMKSrbAgGM/g816QPa8GrCiHhyi3bFWHh6+t9IWXgkDeIUYkfjtgT7VqHNRbVbNN2y20+YsFZlPqkwn+1wSAPdJr5KzqFy2pRDa3LYKOxSo3RP9qDzHap2etamq5W1p1041b+qW1DcjKSD6TgEhR471ksOs6hygZkCMEOOwWn8ZaVp9u05qpuRav7ZQGgFfqDBiUhXJUCJGIFYNGourUkuNKyRJ7VdeIb681W5tE6itCkpkyhG0FRAzHeAB9q5Vk2lHpSKKPHtvmVUPUpGf8R2X0mxU2NFsGLXy9ikNq2R/wAQqHJ9Q5VI+/amL9hl/wA/TX9t0tSEkhwgFuSdpBmeQZPYJr5xo/ia80RKbZ9Krm0aVuahQC25woSQZBEiDxWhtf8AaFpxu3HnnjucRtUhTK8QOJSk8nHtHvUj4XtKIStduSsn4ksXNEe8wXbL7C1Q2kLHmEGclI6YyRjjvVFc3rjqCnYUg1Z6xfnV9au75xzeCva2YiEDAgH88VV3O3pXWhbIY/MVx5GwCag1a7w9cD9MhKSBgCtCh7r96xPh27SlGxSglX81p0LxBVwMYraU7rBIKsA96Zz+aWu79LCUlU+oxioqVAGYApDUnE+SsECdpAPavUludXKr77X1OOFFsla+kpBNK2mkXV86HtRSWLZOVb8FXt7VPR7tlLSrd66dtVpOFJiFfkYpTWCtbyGRqTt1KspBG0D3jrXz2RmZE8pxmeW+9H/C7mPiY8MYyH+avqKU7p5q81RblsmGWwEAgYVHWvCMzMUS3YDLQhMY4qKwa+kxMcY8LYx2Xz2TkePM6T1XtvG+c5xNOqAg8+1J24lUT78U44Ttg/8AijdyqIPkKRUkTzP2rq8XuCjB/FdTQFKXC1yB8iipOehFBbyZUKKB2NakuXp4wKA6cGjkxSt24EN9yaF3C8wElH0TTntQuIZbKlKVCIra6T4TQh1D2ptJ8tuFrQrJPYHPWD+KS8NBOm2KXEOf/ELSRB6DEiI7xT99q7xbV57qlR1UZiuY9j5HHTwvoIcpsEQBUPFetpU8pW9QZRKW0A4A+Pevnl/crv7ncT6E96Y1fUVXrykIwmeaUQABFVRRtAocKN8rnu1HlSbbQBAiam5bhSIIqCcdaPvSEHP2pjhsvMdSRSp22V6SSmeKMzdhu489A9J+pIobytx2gSe1Fb0LUi0bksOJQeARAqd1NNBGG+K0l/8AlWL7jV4yCCkz75FTsLfUH/6Vu2p4e3NUaUlhUHe2fnBr6F/s51Fpb6rRTgS84mG1EdRn/v8AahkLmMLgsxIC2XSDsszrGg63bNOO3GmvNoTJUoFKogScAk8GaFZ2rQYTtHIr7A+5DAt1uqdeW4lKSlMBMERnb0jcfb2rIeIPC3kXK3NGOxpQnyHkr2oIEqhW2ABznvSIMsav4irzsR8jP4Z4WCvrJSHC4zGeRXaVpF3qb/lNMqUfamb9VzarbRd2rjRcBKJH1QYMffFaLwFqzFjqakXYLQeQUoeWICFdJ/iqZZmtYTGd1JiNlDwyVuyC/wCAtTs7VV2wtta2wSphvM7edpmSRjpmfiVbPUklA3mFDke9fUt/6e0DxcLazhpC9xgAHunpJBx1+Kq9Q8MaVqjBu721dRdOJMKaUUqHbdCckcSRP+EUWWWnz7ro5GGJd27FYpzUAeFVXXV0Fgkqx81Yav4ct9KZDt7rS7YeYUhpy1UtcATI4nPp7dZrJsNP3rsbleXOJEVdHkNf8oXJkwJG7yO2Rwyb1w7Uwgde9WVrp6GCk7c/xTFsx5DYSBA4+KYgBJJMU8Rtu6UEsrr0DhBc2hACRSS1DdBpp9QgzyO1IqOZ4p/CWwJi2kLkEc5pl2chX4IwKWtQpQ3TAHXvRnVKgDkmlkWVbE7Sw2lTMkhJ/NdXilQef2rqYpSVyE4wR96IBjNDRAB96MnpWoXIbphM1VXDilvoQnndNWl0fT+1VLaFG8kGDzNImPZU4oG5K31mEosm1iJ2jcQetZvxBqDnnKYamTXt9rYZtw00qVxERVa2lbrpeeO5Ssk0pos0E07C3KDdv5aCV/Uc1E5JimngNvOKUKoqgDSKCBri7cqSex5r1DKrhwNJdQnupZjH+NeII45oyLXzORImeKB4JFBPaQFqvDmmaLYqNzdXAeUiTJggkfwKZ1Txpatl1CNpKhlKECFf6x/HFZFWnog4k9gaXXZoSo+mKldjWdRTBm0NNrtR1JWon/hJEknceaVZQ8wsLZcUFDrNMpZAVNEAAHApgj9Us5TmnyLRaV47XaICdWsy6URteZSCpWZO4EjnqQeMR1q9tvFXh26U4GtXtk7gFKRetBCOpj1+8A5ykQJiT81vSNuOe1W2jeGbcWaNQ1ZcNfUi3SklT5n6Z6AwrPSD8HnzwMadl18Od0zbcrrxPcadfeILEaXcM3DKULJLS0KGVf8ApMZO49MR8lx2zYeRtWgEdMCsxo9o23q5QEQMAhPetfcLDLUgDPHtUjmkuACGeQNsqovby+0prbaXyw2kgpQ4A4EkcRuGOlUNz4p8RXiS0b0JbHpGxlCTHzH579elPa/cp8kp6nFU7DW1IxXShxmv+YKBmc9rCfwottP3DvmXbrrzh5W4sqJ+5q8s2wEwEgAYyKRYAx0FW1s2QkZE9Ku0tYKCkMj5pLcjAE4IJjqKG64W0nseKMUmByFd6UulDOc0bFPkNpyTcck5I96FhUE816oCa8ScxwBTEA4TVpCYCpHbFSeUDlIqbJ2pGYqDxkGBQgbrTJ5aSSjniur3rjNdRWsUwKIlMihNQaMkTwYitQOQneBzVe+1KyoSFU+9uzPHel1Utzb5TonFu4STTML3Kz806n9qHHqmiJOcV5oA4TJHl25Xq+JpVaZPT4ptxJ20uaIrGFeNJgzTzC1DAAilGzmmm+RQ0F58jhwnd8jgDrik35JzTbaYT8DjvSz3PWvOGymaSXWliM80Na9gz2oijtBpZLTl04EpkA9aS52lVxM1mkzoek3Ou6glthALaTKiTArfeIW7Oy0i1ZWpAfYEKMidsfxwR96qdO1nTdA0hVpaOOKuHFBbznG6OABng5nBrM3N4/rmpJGUt7sDvUDg5ztRXca+ONmkFW/hpsrdcuVpytROTx7VZ6pdAIKEmMQT/rrTl9Ys6Lp7aVk+c4iY42/tWN1S+UtRaaOVckdKXGzW61zsl79Wgc/0Sd26bq5wPSiijFRZZ2JyKmE9BM11o2aAo3EbNHAR7VJJwftVqyoJnMEmq20GZgGOlP7vSQABGRNeO6ZH5d0zuGyOSOveq+4WTIJyOc80RSyBkkClnlbjNEwUkzuDigGpIgGoEyc0RsdaNJPCbbI25ob8Z7VNBJT0+KDcA7YNalgbpcmOBXV5I7V1AnIrX4/xo6fmKWbORGZptOM+3SmJT+UB2OTSqxFOvgGknhQFMjQic16g+qh9aI2MjFeTiNkdWUUqRmnNvopRYzxXigjKtND0Zeq7tl1bNKCtoQ4r1LMTgdaaOlKReO21vc29wphkvOrbVKUwSCn/AJh296X8KEp8Q2JH98j8pNWvh4JVrOrJKtjZauAVRO0bxmvns3MysaeUh9tawOAr1JH37WutDBBNGwFu5dRN/S0om0cDNq6SnbckpbznBgz+ajremI047Te27rwUEqZRO8SJkjtEfmrlxphNtoKLd7z2i+qHNhRPrTODkZqt8XuWTmovfpkv/qvMh5SiNkBMenr0H70EPUp8jKjYLDTrum/yuoXe425+qF+DFDC9x5Gnv6izVbFZ5Q3TUE2/O1RCe04ooEYFGaGa75aCuZrLeEo60G2+BJq30C1Zth+sunm2vLG5CVSStXQQMx39pikbprfBByKA4m4cAC1mIgZ4EzH80maNzjQ4TI5BsSn/ABNr69Tv1llJCAAlIxMDvGKrbZkg71ST1ordqlvkST1oxIApsUAYvSTarrvyoxiAKhA7x/NTURUVGMiMU8pTUxbmMpkiMUypfp2qI3domaVt3AOT1psxgwZ9hQJpOyGtUken7mgqmaKv6uZ6VBwxWqZx3QTzRG80Oc0ZkYxRLHcJlAITOaXeMg02EKCT1pS6G2RXkA5Sv4rq4ACuoLKeiNHOBTiZBGKUtwCQD+9PBBmBnPQU1JfyhuIUoZBA7RSLoq6btySZMjqJqsukbVRQFE00q9QivUGKksRUBWKjkJ1pK3RtbSpajwlIkmlHUlCylUgg5B5FaHwUY11gd0rH/tNWetEato2qvXLaA/p9ytDToEEpBGD9j/FcXL6wcbNGO5ltpu97jUSBt33V+N0/xccyh29nb7C+VkLC6csbtu5Z2+Y2ZTuEj71YWGoOtP3TyQhTt0hxCiRiVmSQPmmfBbTQ1J28uCkMWjKlqUrhJOP4n8Ua8tv0vi8tAbUm7bWnH94pP8kj7V6bKxn5kmM9lkMsn1A30+1g+68IZm47Jmuoav7P7L1q6fQ1aNAJR+kKlt7k5JJBz/4pTV9Vub9CG7rygEK3gob2kmCMntmtFcIC/GqEOJCkKAO1QkH+mf8AKp29iLLxd9CfJuWlLRIEDgkfYj8GuWeqYTdEphGvQZBv6kki/wAlUNwskl0Yk8uoMO302P7LEtsOvT5La3AOdiSY+a9SNprReHFXFvZa8LML/UobHlbE7juG8CB1zQ/FigX7AOJQL79PuuggDCsRP3310ourF2d8MW7et7/KHWR6b1fqpZOnhuL4wdv6V9a59VUtJCj6qZNpuRuQmdvtNaVP+7dPuLfR3rNDinG0l14xhSiQPfkHqIxRNHZFnrN1YpJ2lHpJ7ekj9jSHf6haY3vbGRQ1Nv8AU0GiR6I29IIe1peNzRrsSOFjXUDbwfilCMkE4/itmizW34F27P6q0IdIHU7kx+wFVHiwItX7PT2gkfpbcb1JT9Sld/8A7Z/6qoxOuR5WR4LG/qcLvs0Df8mkM3THwReI49gfcnhUKtuApQHya9S0tSoShSj2ArT6Zfv2HhC4urUoS83dBO5SZgHYP8a98H3L974kuLu5XvdcYJUoADgoHT2Fel6tKxmRJ4Y0xWOdyRXathv6lFHgsJibr3fXbgflZxobU7pgfNMtp3/SUqFXnhe3bQzqN8bcPvW0+W31JAJx7mIoLupu6pqVk48lpOxSUhLc5JUDJP2H796NnVXyZD4o47aweY2NiRYFcn0teOC1sYe9+7uBX1rlVSmyCBtVPaM0B36o/NbJPq8bqg/Tz/8AiH+dY+7JNw9JyXV//wBGmdP6n8W4N01bGu5/mvb/AMU2Xg+AC7VfmI/FJfIjiaYZOM80AR1ozXNdZQP4TiFKKNs46UpedBzFNwAiZ/aq99RM1iFvKFXV5XUKajsYORFPphIyrOIxSDMEieKfA9IgYpiTJynmFShXX5VVTdJ9R4HxVrbYSQf26+1V956Cfbmg7ouwVW4INC60V0UMcxXk8K88IkjXrT3Kh/7DV14wU9daQ5/u4pTbM3KxetJSArcFSFH2n1H5B71lLN5y3cS6w4W3UZSodK9Op3rS31N3TqVXB/rGR6+efzXBz+kyT57MthHlA2Pcgn9jsexXUw85kWO6BwO5O4+39+yv9BRYWnhW5f1QrDF695StgMkDAGPhVM6uGrjVND1G23Fq4KEBShB9KwRPv6j+KyTl9cvWdvZOOTb25Km0bQIOczyeT+acb1C7cYtrYvf0bZfmNJCUylWesT1NT/7PkfEnJ1+ZznWL20kUO3PCa7PiEAhI2AH3sG/xytO8r/52knhSR/8Ar/71Y6a8LnUrhh0nzbG5WttXdC5wfbP7JrIs3twLz9Wt0ruQQfMXB4EDHxUTqd8zfO3rL+y4dwtYQCCMcAiOgqTK/wBPTyxNYCLbGGg/9gftwQSEUHV4mSOdvRfftX9QaKufDanGl+I1sBRcQVeXtG4lQLkQOp4rzxAoCw0l3UW0p1Fbn9QQAooAMkx/0/c1nrfUb+2U8q3u1tLfXvdUlKfUZJ7e5471FTrjrynn3FuurjctxRUT9z09qri6LN8d8Q5wA24vVs3TX27pUnU4hjeE0Enfnjc3f3Wn1y3cc8TNlsE+alsoUBzBM/jmnBcBXjBYSR6R5R+dm7/EfiqW01zUmmBbtPgJiApSNykj2P8AnNAa3WxSppakrSoqC5k7uSSTyetLj6Nkuj8GaqYxzGkHnV3O21UNt1ruowh3iR3bnBx+ldvqtda3CH9WvLEAeTbttJSj/wBQyft6kD7VgtXfVdareXCshTygOo2pO1P7AVYN3NzbOuXDFwpLrm7e5AJMmTyI59qplgABInFUdH6IcCd0pN21o9/1H3ICzqHUvioQwDuT7dlp/Dl2uy8M6jcNNoWtp7cErGOE5/x+1eeELl298SXN08EBbrJJDYISMoGASe1Z1m/uWrR6zadKLd7LiQhMq+5Ej7VKyu3rRzzLZ1TTm2Nye3+hXpeiukGUdtUvB34oc+4WN6iGeAN6Zz991ZeHbu+tXF3NpbuPtmA8lCSd0/weattat2bfxFp6mhtNwtKikYghYk/uP3qh0rUruwCk2b5bSclBSFBR4kzXO3N07ci7fuFuP4hZxtjIgDAAmtf03IdneM3S1uktNE27ahYqtj3WtzIhjaDZN39t96P1WwttUfe8T3GnlDPkNpwQk7ydqTzPuelYJ1QUpSv7yifyacavLtm5Xct3C03C/qdwSfyPakVjaABwBFN6T0j4CQuFbtaNvUXZ97SM/qHxbdO+zifY8KAyaZZExxSwyaZYzgV3lyn8I7hCUc0i6RMU68klI9qRdEKoShZyh8V1ca6sTUZgZmrBkykfx968rqYkvVmwISrJPHNVmpk+eRMxiTXV1L7pn6Qqhzn5qH9qurq1NHCYa4oDo9VdXVqxvKGjNNsfTXV1YFsnCeayjd14oNzhVdXVpUo+ZARyPeicCa6uoQmlMsYMimySUgnv/lXV1EULUF4+jd2NVizKp6zXtdWBO7KETFS2jaa6uogsRbcxtP8AeVBpwCXIJJjHNdXUs8pzflUHAAFe3H5pVZ5rq6iCmd8yh70ZrmurqILH8JlR9HeKTerq6hKBvKAnIrq6uoU9f//Z">
            <a:extLst>
              <a:ext uri="{FF2B5EF4-FFF2-40B4-BE49-F238E27FC236}">
                <a16:creationId xmlns:a16="http://schemas.microsoft.com/office/drawing/2014/main" id="{D95607A1-1CA0-45AD-A7D9-0D2E21901D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4614-FCEF-47A9-B506-5147B1FC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19" y="870938"/>
            <a:ext cx="3459636" cy="4964254"/>
          </a:xfrm>
          <a:prstGeom prst="rect">
            <a:avLst/>
          </a:prstGeom>
        </p:spPr>
      </p:pic>
      <p:pic>
        <p:nvPicPr>
          <p:cNvPr id="4" name="Picture 2" descr="https://images-na.ssl-images-amazon.com/images/I/51edk6e7fiL._SY498_BO1,204,203,200_.jpg">
            <a:extLst>
              <a:ext uri="{FF2B5EF4-FFF2-40B4-BE49-F238E27FC236}">
                <a16:creationId xmlns:a16="http://schemas.microsoft.com/office/drawing/2014/main" id="{E254DEEB-11E6-4468-8471-8DF332D8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5" y="794473"/>
            <a:ext cx="4190215" cy="49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BA929-6479-4EBB-8476-9252AAD7DFF7}"/>
              </a:ext>
            </a:extLst>
          </p:cNvPr>
          <p:cNvSpPr txBox="1"/>
          <p:nvPr/>
        </p:nvSpPr>
        <p:spPr>
          <a:xfrm>
            <a:off x="3940404" y="179109"/>
            <a:ext cx="384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Children’s Story Book</a:t>
            </a:r>
          </a:p>
        </p:txBody>
      </p:sp>
    </p:spTree>
    <p:extLst>
      <p:ext uri="{BB962C8B-B14F-4D97-AF65-F5344CB8AC3E}">
        <p14:creationId xmlns:p14="http://schemas.microsoft.com/office/powerpoint/2010/main" val="9102430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1380</TotalTime>
  <Words>339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Helvetica</vt:lpstr>
      <vt:lpstr>Times New Roman</vt:lpstr>
      <vt:lpstr>Wingdings</vt:lpstr>
      <vt:lpstr>Retrospect</vt:lpstr>
      <vt:lpstr>LITERACY ENRICHMENT</vt:lpstr>
      <vt:lpstr>PowerPoint Presentation</vt:lpstr>
      <vt:lpstr>HOUSE KEEPING</vt:lpstr>
      <vt:lpstr>LITERACY ENRICHMENT  PD SERIES OBJECTIVES</vt:lpstr>
      <vt:lpstr>AGENDA</vt:lpstr>
      <vt:lpstr> 4 QUESTION STRATEGY </vt:lpstr>
      <vt:lpstr>LITERACY ENRICHMENT ACTIVITY#1 COMPARE/CONTRAST</vt:lpstr>
      <vt:lpstr>ACTIVITY #2 READ ALOUDS &amp; BOOK CLUBS  W/A TWIST</vt:lpstr>
      <vt:lpstr>PowerPoint Presentation</vt:lpstr>
      <vt:lpstr>LESSON PLAN PROCESS</vt:lpstr>
      <vt:lpstr>PowerPoint Presentation</vt:lpstr>
      <vt:lpstr>THEMED LITERACY A collection of books; may be grouped based on subject matter or themes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Teressa</dc:creator>
  <cp:lastModifiedBy>Teressa</cp:lastModifiedBy>
  <cp:revision>69</cp:revision>
  <dcterms:created xsi:type="dcterms:W3CDTF">2021-04-19T18:04:58Z</dcterms:created>
  <dcterms:modified xsi:type="dcterms:W3CDTF">2021-05-17T16:59:22Z</dcterms:modified>
</cp:coreProperties>
</file>