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</p:sldMasterIdLst>
  <p:sldIdLst>
    <p:sldId id="256" r:id="rId2"/>
    <p:sldId id="268" r:id="rId3"/>
    <p:sldId id="269" r:id="rId4"/>
    <p:sldId id="257" r:id="rId5"/>
    <p:sldId id="280" r:id="rId6"/>
    <p:sldId id="281" r:id="rId7"/>
    <p:sldId id="290" r:id="rId8"/>
    <p:sldId id="259" r:id="rId9"/>
    <p:sldId id="270" r:id="rId10"/>
    <p:sldId id="282" r:id="rId11"/>
    <p:sldId id="291" r:id="rId12"/>
    <p:sldId id="283" r:id="rId13"/>
    <p:sldId id="28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06CA9D7-DDA0-4873-8EB2-E523253AAD0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4548FB2-1327-45DE-91AD-B5E45C5D92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269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A9D7-DDA0-4873-8EB2-E523253AAD0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FB2-1327-45DE-91AD-B5E45C5D9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4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A9D7-DDA0-4873-8EB2-E523253AAD0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FB2-1327-45DE-91AD-B5E45C5D92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365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A9D7-DDA0-4873-8EB2-E523253AAD0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FB2-1327-45DE-91AD-B5E45C5D92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479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A9D7-DDA0-4873-8EB2-E523253AAD0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FB2-1327-45DE-91AD-B5E45C5D9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42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A9D7-DDA0-4873-8EB2-E523253AAD0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FB2-1327-45DE-91AD-B5E45C5D92B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500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A9D7-DDA0-4873-8EB2-E523253AAD0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FB2-1327-45DE-91AD-B5E45C5D92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736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A9D7-DDA0-4873-8EB2-E523253AAD0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FB2-1327-45DE-91AD-B5E45C5D92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076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A9D7-DDA0-4873-8EB2-E523253AAD0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FB2-1327-45DE-91AD-B5E45C5D92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052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DDAF-4187-49F5-B688-98B3BD4703A1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A158-6D66-4752-A551-7E8A570D5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4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A9D7-DDA0-4873-8EB2-E523253AAD0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FB2-1327-45DE-91AD-B5E45C5D9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8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A9D7-DDA0-4873-8EB2-E523253AAD0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FB2-1327-45DE-91AD-B5E45C5D92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0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A9D7-DDA0-4873-8EB2-E523253AAD0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FB2-1327-45DE-91AD-B5E45C5D9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4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A9D7-DDA0-4873-8EB2-E523253AAD0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FB2-1327-45DE-91AD-B5E45C5D92B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46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A9D7-DDA0-4873-8EB2-E523253AAD0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FB2-1327-45DE-91AD-B5E45C5D92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28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A9D7-DDA0-4873-8EB2-E523253AAD0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FB2-1327-45DE-91AD-B5E45C5D9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1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A9D7-DDA0-4873-8EB2-E523253AAD0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FB2-1327-45DE-91AD-B5E45C5D92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62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A9D7-DDA0-4873-8EB2-E523253AAD0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48FB2-1327-45DE-91AD-B5E45C5D9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8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6CA9D7-DDA0-4873-8EB2-E523253AAD0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548FB2-1327-45DE-91AD-B5E45C5D9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17" r:id="rId14"/>
    <p:sldLayoutId id="2147484018" r:id="rId15"/>
    <p:sldLayoutId id="2147484019" r:id="rId16"/>
    <p:sldLayoutId id="2147484020" r:id="rId17"/>
    <p:sldLayoutId id="214748402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rankbuck.blogspot.com/2012/01/webinar-follow-up-your-questions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89/feduc.2020.00062" TargetMode="External"/><Relationship Id="rId2" Type="http://schemas.openxmlformats.org/officeDocument/2006/relationships/hyperlink" Target="https://apertureed.com/evidence-based-vs-research-based-understanding-differenc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ris.peabody.vanderbilt.edu/module/ebp_01/cresource/q1/p01/#content" TargetMode="External"/><Relationship Id="rId5" Type="http://schemas.openxmlformats.org/officeDocument/2006/relationships/hyperlink" Target="https://my.vanderbilt.edu/spedteacherresources/what-are-evidence-based-practices/" TargetMode="External"/><Relationship Id="rId4" Type="http://schemas.openxmlformats.org/officeDocument/2006/relationships/hyperlink" Target="https://newsroom.unl.edu/announce/csmce/5272/2963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2B0F-EFFE-4382-B013-D07EF2A2F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237" y="1871131"/>
            <a:ext cx="7107809" cy="1515533"/>
          </a:xfrm>
        </p:spPr>
        <p:txBody>
          <a:bodyPr/>
          <a:lstStyle/>
          <a:p>
            <a:r>
              <a:rPr lang="en-US" sz="3600" dirty="0">
                <a:latin typeface="Book Antiqua" panose="02040602050305030304" pitchFamily="18" charset="0"/>
              </a:rPr>
              <a:t>EVIDENCE-BASED PRACTICES </a:t>
            </a:r>
            <a:br>
              <a:rPr lang="en-US" sz="3600" dirty="0">
                <a:latin typeface="Book Antiqua" panose="02040602050305030304" pitchFamily="18" charset="0"/>
              </a:rPr>
            </a:br>
            <a:r>
              <a:rPr lang="en-US" sz="3600" dirty="0">
                <a:latin typeface="Book Antiqua" panose="02040602050305030304" pitchFamily="18" charset="0"/>
              </a:rPr>
              <a:t>for LITERACY ENRICHMENT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1EF37-FCC8-4FAB-B0F2-6778E487E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6968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Presented by </a:t>
            </a:r>
          </a:p>
          <a:p>
            <a:r>
              <a:rPr lang="en-US" dirty="0"/>
              <a:t>Theresa Slaughter, Literacy Enrichment Coach</a:t>
            </a:r>
          </a:p>
          <a:p>
            <a:r>
              <a:rPr lang="en-US" dirty="0"/>
              <a:t>21 CCLC Spring Conference </a:t>
            </a:r>
          </a:p>
          <a:p>
            <a:r>
              <a:rPr lang="en-US" dirty="0"/>
              <a:t>April, 19 2022</a:t>
            </a:r>
          </a:p>
        </p:txBody>
      </p:sp>
    </p:spTree>
    <p:extLst>
      <p:ext uri="{BB962C8B-B14F-4D97-AF65-F5344CB8AC3E}">
        <p14:creationId xmlns:p14="http://schemas.microsoft.com/office/powerpoint/2010/main" val="197852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1032-D631-49BE-BDC0-508C50F1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ook Antiqua" panose="02040602050305030304" pitchFamily="18" charset="0"/>
              </a:rPr>
              <a:t>EVIDENCE-BASED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3A94-90DA-4D0C-8A67-CF0117B7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Checking for Understanding </a:t>
            </a:r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(Comprehensive Questioning)</a:t>
            </a:r>
            <a:b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-- a process allowing for review of learned knowledge and/or skills</a:t>
            </a:r>
            <a:b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-- </a:t>
            </a:r>
            <a:r>
              <a:rPr lang="en-US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reflective</a:t>
            </a:r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 questioning and/or </a:t>
            </a:r>
            <a:r>
              <a:rPr lang="en-US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reading</a:t>
            </a:r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 questions</a:t>
            </a:r>
          </a:p>
          <a:p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Helps us to gauge understanding…before moving on; let’s us know if we’ve met our purpose; guides instruction (“refine, improve, and strengthen”)</a:t>
            </a:r>
          </a:p>
          <a:p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Discussions (guided), writing assignment, connection activities</a:t>
            </a:r>
            <a:b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-- observational interactions</a:t>
            </a:r>
            <a:r>
              <a:rPr lang="en-US" dirty="0">
                <a:latin typeface="Book Antiqua" panose="0204060205030503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98397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AD421-D579-426A-8505-212AC434E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73712"/>
            <a:ext cx="9603275" cy="157122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Pete the Cat and Cool Cat Boogie</a:t>
            </a:r>
            <a:br>
              <a:rPr lang="en-US" dirty="0"/>
            </a:br>
            <a:r>
              <a:rPr lang="en-US" cap="none" dirty="0"/>
              <a:t>By James Dean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87142-CCA6-4C1A-8F2C-3F036ED65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375" y="2556931"/>
            <a:ext cx="7635712" cy="3627357"/>
          </a:xfrm>
        </p:spPr>
        <p:txBody>
          <a:bodyPr>
            <a:normAutofit/>
          </a:bodyPr>
          <a:lstStyle/>
          <a:p>
            <a:r>
              <a:rPr lang="en-US" dirty="0"/>
              <a:t>Read Aloud, checking for understanding</a:t>
            </a:r>
            <a:br>
              <a:rPr lang="en-US" dirty="0"/>
            </a:br>
            <a:r>
              <a:rPr lang="en-US" dirty="0"/>
              <a:t>-- What do you think this story is about?</a:t>
            </a:r>
            <a:br>
              <a:rPr lang="en-US" dirty="0"/>
            </a:br>
            <a:r>
              <a:rPr lang="en-US" dirty="0"/>
              <a:t>-- How do think Pete felt when he wasn’t able to get the dance moves? Is there a time that you ever felt that way?</a:t>
            </a:r>
            <a:br>
              <a:rPr lang="en-US" dirty="0"/>
            </a:br>
            <a:r>
              <a:rPr lang="en-US" dirty="0"/>
              <a:t>-- Who told Pete to just be himself? Why do you think they said that?</a:t>
            </a:r>
          </a:p>
          <a:p>
            <a:r>
              <a:rPr lang="en-US" dirty="0"/>
              <a:t>CONNECTION activity </a:t>
            </a:r>
            <a:br>
              <a:rPr lang="en-US" dirty="0"/>
            </a:br>
            <a:r>
              <a:rPr lang="en-US" dirty="0"/>
              <a:t>-- individually create your own dance move</a:t>
            </a:r>
            <a:br>
              <a:rPr lang="en-US" dirty="0"/>
            </a:br>
            <a:r>
              <a:rPr lang="en-US" dirty="0"/>
              <a:t>-- work w/a partner or small group, create a dance routine</a:t>
            </a:r>
          </a:p>
        </p:txBody>
      </p:sp>
      <p:pic>
        <p:nvPicPr>
          <p:cNvPr id="4" name="Picture 2" descr="https://images-na.ssl-images-amazon.com/images/I/61C3wzE4GGL._SX375_BO1,204,203,200_.jpg">
            <a:extLst>
              <a:ext uri="{FF2B5EF4-FFF2-40B4-BE49-F238E27FC236}">
                <a16:creationId xmlns:a16="http://schemas.microsoft.com/office/drawing/2014/main" id="{A3D7817C-ECB7-47B2-A1F6-5F840D86C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036" y="1821641"/>
            <a:ext cx="2550598" cy="337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965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714717-B96C-40E0-BED0-92E8E8B9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656660"/>
            <a:ext cx="9875520" cy="249904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-&gt;</a:t>
            </a:r>
            <a:r>
              <a:rPr lang="en-US" dirty="0"/>
              <a:t> What is Evidence-Based Practices?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-&gt;</a:t>
            </a:r>
            <a:r>
              <a:rPr lang="en-US" dirty="0"/>
              <a:t> List and explain in your own words, 2 ways of implementation.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E0EFD-9294-410D-AA13-675A1C0BF97D}"/>
              </a:ext>
            </a:extLst>
          </p:cNvPr>
          <p:cNvSpPr/>
          <p:nvPr/>
        </p:nvSpPr>
        <p:spPr>
          <a:xfrm rot="21414344">
            <a:off x="-245882" y="560624"/>
            <a:ext cx="90311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CHECKING FOR UNDERSTANDING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3DBC64-AF62-4BB1-9170-D26508015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74330" y="2325532"/>
            <a:ext cx="5043340" cy="133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31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788E-28C5-4ECF-9F22-7730CC471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79835"/>
          </a:xfrm>
        </p:spPr>
        <p:txBody>
          <a:bodyPr/>
          <a:lstStyle/>
          <a:p>
            <a:pPr algn="ctr"/>
            <a:r>
              <a:rPr lang="en-US" dirty="0"/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3985A-225B-4BB6-AC96-50F641C8F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425" y="1781666"/>
            <a:ext cx="10652287" cy="464741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Aperture Education. “Evidence-based” vs “research-based:” Understanding the differences. (2022). Retrieved from  </a:t>
            </a:r>
            <a:r>
              <a:rPr lang="en-US" dirty="0">
                <a:hlinkClick r:id="rId2"/>
              </a:rPr>
              <a:t>https://apertureed.com/evidence-based-vs-research-based-understanding-differences/</a:t>
            </a:r>
            <a:r>
              <a:rPr lang="en-US" dirty="0"/>
              <a:t> </a:t>
            </a:r>
          </a:p>
          <a:p>
            <a:r>
              <a:rPr lang="en-US" dirty="0" err="1"/>
              <a:t>Diery</a:t>
            </a:r>
            <a:r>
              <a:rPr lang="en-US" dirty="0"/>
              <a:t>, A., Vogel, F., </a:t>
            </a:r>
            <a:r>
              <a:rPr lang="en-US" dirty="0" err="1"/>
              <a:t>Knogler,M</a:t>
            </a:r>
            <a:r>
              <a:rPr lang="en-US" dirty="0"/>
              <a:t>., and Seidel, T. (02 June 2020). Evidence-based practice in higher education: Teachers’ educators attitudes, challenges, and uses. </a:t>
            </a:r>
            <a:r>
              <a:rPr lang="en-US" dirty="0">
                <a:hlinkClick r:id="rId3"/>
              </a:rPr>
              <a:t>https://doi.org/10.3389/feduc.2020.00062</a:t>
            </a:r>
            <a:endParaRPr lang="en-US" dirty="0"/>
          </a:p>
          <a:p>
            <a:r>
              <a:rPr lang="en-US" dirty="0"/>
              <a:t>Killian, S. (2021). Top 10 evidence-based teaching strategies for those who care about student results. University of Nebraska-Lincoln Newsroom. Retrieved from </a:t>
            </a:r>
            <a:r>
              <a:rPr lang="en-US" dirty="0">
                <a:hlinkClick r:id="rId4"/>
              </a:rPr>
              <a:t>https://newsroom.unl.edu/announce/csmce/5272/29630</a:t>
            </a:r>
            <a:r>
              <a:rPr lang="en-US" dirty="0"/>
              <a:t> </a:t>
            </a:r>
          </a:p>
          <a:p>
            <a:r>
              <a:rPr lang="en-US" dirty="0"/>
              <a:t>Special Education Resource Project. (2022). </a:t>
            </a:r>
            <a:r>
              <a:rPr lang="en-US" i="1" dirty="0"/>
              <a:t>What are evidence based practices? </a:t>
            </a:r>
            <a:r>
              <a:rPr lang="en-US" dirty="0"/>
              <a:t>Vanderbilt University. </a:t>
            </a:r>
            <a:r>
              <a:rPr lang="en-US" dirty="0">
                <a:hlinkClick r:id="rId5"/>
              </a:rPr>
              <a:t>https://my.vanderbilt.edu/spedteacherresources/what-are-evidence-based-practices/</a:t>
            </a:r>
            <a:r>
              <a:rPr lang="en-US" dirty="0"/>
              <a:t> </a:t>
            </a:r>
          </a:p>
          <a:p>
            <a:r>
              <a:rPr lang="en-US" dirty="0"/>
              <a:t>The IRIS Center Peabody College Vanderbilt University. (2021). </a:t>
            </a:r>
            <a:r>
              <a:rPr lang="en-US" i="1" dirty="0"/>
              <a:t>What is an evidence based practice or program (EBP)? </a:t>
            </a:r>
            <a:r>
              <a:rPr lang="en-US" dirty="0">
                <a:hlinkClick r:id="rId6"/>
              </a:rPr>
              <a:t>https://iris.peabody.vanderbilt.edu/module/ebp_01/cresource/q1/p01/#content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199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242320-D622-4F41-A249-D6791E98C87F}"/>
              </a:ext>
            </a:extLst>
          </p:cNvPr>
          <p:cNvSpPr/>
          <p:nvPr/>
        </p:nvSpPr>
        <p:spPr>
          <a:xfrm>
            <a:off x="816989" y="2555364"/>
            <a:ext cx="1055802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In the Chat Box 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tell us:</a:t>
            </a:r>
          </a:p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Name, Organization, </a:t>
            </a:r>
          </a:p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Your “go to” Spring/Summer activity.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43DFD3-A0C1-438C-B983-26383591A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273" y="989582"/>
            <a:ext cx="6930655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ook Antiqua" panose="02040602050305030304" pitchFamily="18" charset="0"/>
              </a:rPr>
              <a:t>AS YOU JOIN…</a:t>
            </a:r>
          </a:p>
        </p:txBody>
      </p:sp>
      <p:pic>
        <p:nvPicPr>
          <p:cNvPr id="1028" name="Picture 4" descr="New Blogging Series About Chatbots | The Oracle Mobile Platform Blog">
            <a:extLst>
              <a:ext uri="{FF2B5EF4-FFF2-40B4-BE49-F238E27FC236}">
                <a16:creationId xmlns:a16="http://schemas.microsoft.com/office/drawing/2014/main" id="{9EAD309D-50F6-477C-B395-F51F92CD9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44" y="516984"/>
            <a:ext cx="1798161" cy="17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216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DDE5D-0653-4629-9E49-D4D8EA76A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945" y="1044814"/>
            <a:ext cx="868348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HOUSE 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73C24-B0DD-43B7-A66C-CCE335C28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588" y="2907514"/>
            <a:ext cx="9220200" cy="3455579"/>
          </a:xfrm>
        </p:spPr>
        <p:txBody>
          <a:bodyPr>
            <a:normAutofit fontScale="47500" lnSpcReduction="20000"/>
          </a:bodyPr>
          <a:lstStyle/>
          <a:p>
            <a:pPr fontAlgn="base"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sz="51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Encourage </a:t>
            </a:r>
            <a:r>
              <a:rPr lang="en-US" sz="51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participation</a:t>
            </a:r>
            <a:r>
              <a:rPr lang="en-US" sz="51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5100" i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(camera, chat box, discussions)</a:t>
            </a:r>
            <a:r>
              <a:rPr lang="en-US" sz="51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br>
              <a:rPr lang="en-US" sz="51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endParaRPr lang="en-US" sz="510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fontAlgn="base"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sz="51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Add your </a:t>
            </a:r>
            <a:r>
              <a:rPr lang="en-US" sz="51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name </a:t>
            </a:r>
            <a:r>
              <a:rPr lang="en-US" sz="51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(</a:t>
            </a:r>
            <a:r>
              <a:rPr lang="en-US" sz="5100" i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this makes it more personal and easier to interact)</a:t>
            </a:r>
            <a:br>
              <a:rPr lang="en-US" sz="5100" i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endParaRPr lang="en-US" sz="510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fontAlgn="base"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sz="51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Utilize the </a:t>
            </a:r>
            <a:r>
              <a:rPr lang="en-US" sz="51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chat box</a:t>
            </a:r>
            <a:r>
              <a:rPr lang="en-US" sz="51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5100" i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(to connect with others or ask questions)</a:t>
            </a:r>
            <a:br>
              <a:rPr lang="en-US" sz="5100" i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endParaRPr lang="en-US" sz="510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fontAlgn="base"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sz="51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Need to step away momentarily? Use the toolbar to turn off video/sound</a:t>
            </a:r>
            <a:br>
              <a:rPr lang="en-US" sz="3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endParaRPr lang="en-US" sz="3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2050" name="Picture 2" descr="Video Conference. Woman At Home Chatting With Friends On Computer Screen,  Online Communication With Coworkers, Video Stock Vector - Illustration of  cyberspace, conversation: 194210126">
            <a:extLst>
              <a:ext uri="{FF2B5EF4-FFF2-40B4-BE49-F238E27FC236}">
                <a16:creationId xmlns:a16="http://schemas.microsoft.com/office/drawing/2014/main" id="{B154571B-F7C5-4E32-ADC9-596C663ED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718" y="3882930"/>
            <a:ext cx="1631240" cy="124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99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A1B6D-895D-477A-A514-27DACD5D8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9909C-1FB0-4EE7-937A-2290D49B8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4912894" cy="3680239"/>
          </a:xfrm>
        </p:spPr>
        <p:txBody>
          <a:bodyPr/>
          <a:lstStyle/>
          <a:p>
            <a:r>
              <a:rPr lang="en-US" dirty="0"/>
              <a:t>Evidence Based Practices (EBP)</a:t>
            </a:r>
            <a:br>
              <a:rPr lang="en-US" dirty="0"/>
            </a:br>
            <a:r>
              <a:rPr lang="en-US" dirty="0"/>
              <a:t>-- definition and benefits</a:t>
            </a:r>
          </a:p>
          <a:p>
            <a:r>
              <a:rPr lang="en-US" dirty="0"/>
              <a:t>Ways of Implementation</a:t>
            </a:r>
            <a:br>
              <a:rPr lang="en-US" dirty="0"/>
            </a:br>
            <a:r>
              <a:rPr lang="en-US" dirty="0"/>
              <a:t>-- embedded instruction, checking for understanding, group work</a:t>
            </a:r>
            <a:br>
              <a:rPr lang="en-US" dirty="0"/>
            </a:br>
            <a:r>
              <a:rPr lang="en-US" dirty="0"/>
              <a:t>-- activities of how this could look within programming</a:t>
            </a:r>
          </a:p>
        </p:txBody>
      </p:sp>
      <p:pic>
        <p:nvPicPr>
          <p:cNvPr id="4" name="Picture 6" descr="What is a Best Practice, and Should You Deploy Them? | 2017-02-01 |  Security Magazine">
            <a:extLst>
              <a:ext uri="{FF2B5EF4-FFF2-40B4-BE49-F238E27FC236}">
                <a16:creationId xmlns:a16="http://schemas.microsoft.com/office/drawing/2014/main" id="{4FEEFE6E-E006-4D5A-AB1C-FF5FC90E6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13" y="3102253"/>
            <a:ext cx="3602074" cy="220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683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1032-D631-49BE-BDC0-508C50F19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78438"/>
            <a:ext cx="9601196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ook Antiqua" panose="02040602050305030304" pitchFamily="18" charset="0"/>
              </a:rPr>
              <a:t>EVIDENCE-BASED PRACTICES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(EBP)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3A94-90DA-4D0C-8A67-CF0117B71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4349" y="2507531"/>
            <a:ext cx="6440278" cy="4128941"/>
          </a:xfrm>
        </p:spPr>
        <p:txBody>
          <a:bodyPr>
            <a:noAutofit/>
          </a:bodyPr>
          <a:lstStyle/>
          <a:p>
            <a:r>
              <a:rPr lang="en-US" sz="2000" dirty="0">
                <a:latin typeface="Book Antiqua" panose="02040602050305030304" pitchFamily="18" charset="0"/>
              </a:rPr>
              <a:t>What is Evidence-Based Practices? </a:t>
            </a:r>
            <a:br>
              <a:rPr lang="en-US" sz="2000" dirty="0">
                <a:latin typeface="Book Antiqua" panose="02040602050305030304" pitchFamily="18" charset="0"/>
              </a:rPr>
            </a:br>
            <a:r>
              <a:rPr lang="en-US" sz="2000" dirty="0">
                <a:latin typeface="Book Antiqua" panose="02040602050305030304" pitchFamily="18" charset="0"/>
              </a:rPr>
              <a:t>-- supported by extensive scientific research (systematic approach); bridging gap research-practice; creating a high-quality standard</a:t>
            </a:r>
            <a:br>
              <a:rPr lang="en-US" sz="2000" dirty="0">
                <a:latin typeface="Book Antiqua" panose="02040602050305030304" pitchFamily="18" charset="0"/>
              </a:rPr>
            </a:br>
            <a:r>
              <a:rPr lang="en-US" sz="2000" dirty="0">
                <a:latin typeface="Book Antiqua" panose="02040602050305030304" pitchFamily="18" charset="0"/>
              </a:rPr>
              <a:t>-- works on a large scale </a:t>
            </a:r>
            <a:r>
              <a:rPr lang="en-US" sz="2000" dirty="0">
                <a:latin typeface="Book Antiqua" panose="02040602050305030304" pitchFamily="18" charset="0"/>
                <a:sym typeface="Wingdings" panose="05000000000000000000" pitchFamily="2" charset="2"/>
              </a:rPr>
              <a:t> improve student outcomes</a:t>
            </a:r>
            <a:br>
              <a:rPr lang="en-US" sz="2000" dirty="0">
                <a:latin typeface="Book Antiqua" panose="02040602050305030304" pitchFamily="18" charset="0"/>
              </a:rPr>
            </a:br>
            <a:r>
              <a:rPr lang="en-US" sz="2000" dirty="0">
                <a:latin typeface="Book Antiqua" panose="02040602050305030304" pitchFamily="18" charset="0"/>
              </a:rPr>
              <a:t>-- practices can be used on various “disciplines”</a:t>
            </a:r>
            <a:br>
              <a:rPr lang="en-US" sz="2000" dirty="0">
                <a:latin typeface="Book Antiqua" panose="02040602050305030304" pitchFamily="18" charset="0"/>
              </a:rPr>
            </a:br>
            <a:r>
              <a:rPr lang="en-US" sz="2000" dirty="0">
                <a:latin typeface="Book Antiqua" panose="02040602050305030304" pitchFamily="18" charset="0"/>
              </a:rPr>
              <a:t> </a:t>
            </a:r>
          </a:p>
          <a:p>
            <a:r>
              <a:rPr lang="en-US" sz="2000" dirty="0">
                <a:latin typeface="Book Antiqua" panose="02040602050305030304" pitchFamily="18" charset="0"/>
              </a:rPr>
              <a:t>Benefits of Evidence-Based Practice</a:t>
            </a:r>
            <a:br>
              <a:rPr lang="en-US" sz="2000" dirty="0">
                <a:latin typeface="Book Antiqua" panose="02040602050305030304" pitchFamily="18" charset="0"/>
              </a:rPr>
            </a:br>
            <a:r>
              <a:rPr lang="en-US" sz="2000" dirty="0">
                <a:latin typeface="Book Antiqua" panose="02040602050305030304" pitchFamily="18" charset="0"/>
              </a:rPr>
              <a:t>-- </a:t>
            </a:r>
            <a:r>
              <a:rPr lang="en-US" sz="2000" dirty="0">
                <a:latin typeface="Book Antiqua" panose="02040602050305030304" pitchFamily="18" charset="0"/>
                <a:sym typeface="Wingdings" panose="05000000000000000000" pitchFamily="2" charset="2"/>
              </a:rPr>
              <a:t>priority of setting goals; increased accountability </a:t>
            </a:r>
            <a:br>
              <a:rPr lang="en-US" sz="2000" dirty="0">
                <a:latin typeface="Book Antiqua" panose="02040602050305030304" pitchFamily="18" charset="0"/>
                <a:sym typeface="Wingdings" panose="05000000000000000000" pitchFamily="2" charset="2"/>
              </a:rPr>
            </a:br>
            <a:r>
              <a:rPr lang="en-US" sz="2000" dirty="0">
                <a:latin typeface="Book Antiqua" panose="02040602050305030304" pitchFamily="18" charset="0"/>
                <a:sym typeface="Wingdings" panose="05000000000000000000" pitchFamily="2" charset="2"/>
              </a:rPr>
              <a:t>-- </a:t>
            </a:r>
            <a:r>
              <a:rPr lang="en-US" sz="2000" dirty="0">
                <a:latin typeface="Book Antiqua" panose="02040602050305030304" pitchFamily="18" charset="0"/>
              </a:rPr>
              <a:t>invested time </a:t>
            </a:r>
            <a:r>
              <a:rPr lang="en-US" sz="2000" dirty="0">
                <a:latin typeface="Book Antiqua" panose="02040602050305030304" pitchFamily="18" charset="0"/>
                <a:sym typeface="Wingdings" panose="05000000000000000000" pitchFamily="2" charset="2"/>
              </a:rPr>
              <a:t> maximum growth and progress</a:t>
            </a:r>
            <a:br>
              <a:rPr lang="en-US" sz="2000" dirty="0">
                <a:latin typeface="Book Antiqua" panose="02040602050305030304" pitchFamily="18" charset="0"/>
                <a:sym typeface="Wingdings" panose="05000000000000000000" pitchFamily="2" charset="2"/>
              </a:rPr>
            </a:br>
            <a:r>
              <a:rPr lang="en-US" sz="2000" dirty="0">
                <a:latin typeface="Book Antiqua" panose="02040602050305030304" pitchFamily="18" charset="0"/>
                <a:sym typeface="Wingdings" panose="05000000000000000000" pitchFamily="2" charset="2"/>
              </a:rPr>
              <a:t>-- high-level of support from ALL stakeholders</a:t>
            </a:r>
            <a:br>
              <a:rPr lang="en-US" sz="1600" dirty="0">
                <a:latin typeface="Book Antiqua" panose="02040602050305030304" pitchFamily="18" charset="0"/>
              </a:rPr>
            </a:br>
            <a:endParaRPr lang="en-US" sz="1600" dirty="0">
              <a:latin typeface="Book Antiqua" panose="0204060205030503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14A0B-CE1A-4C66-9D55-CBD4F340F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5526" y="2507532"/>
            <a:ext cx="3912125" cy="3987537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Various ways to incorporate practices within afterschool programming</a:t>
            </a:r>
            <a:br>
              <a:rPr lang="en-US" sz="3200" dirty="0">
                <a:latin typeface="Book Antiqua" panose="02040602050305030304" pitchFamily="18" charset="0"/>
              </a:rPr>
            </a:br>
            <a:br>
              <a:rPr lang="en-US" sz="3200" dirty="0">
                <a:latin typeface="Book Antiqua" panose="02040602050305030304" pitchFamily="18" charset="0"/>
              </a:rPr>
            </a:br>
            <a:r>
              <a:rPr lang="en-US" sz="3200" dirty="0">
                <a:latin typeface="Book Antiqua" panose="02040602050305030304" pitchFamily="18" charset="0"/>
              </a:rPr>
              <a:t>-- Embedded Instruction</a:t>
            </a:r>
            <a:br>
              <a:rPr lang="en-US" sz="3200" dirty="0">
                <a:latin typeface="Book Antiqua" panose="02040602050305030304" pitchFamily="18" charset="0"/>
              </a:rPr>
            </a:br>
            <a:br>
              <a:rPr lang="en-US" sz="3200" dirty="0">
                <a:latin typeface="Book Antiqua" panose="02040602050305030304" pitchFamily="18" charset="0"/>
              </a:rPr>
            </a:br>
            <a:r>
              <a:rPr lang="en-US" sz="3200" dirty="0">
                <a:latin typeface="Book Antiqua" panose="02040602050305030304" pitchFamily="18" charset="0"/>
              </a:rPr>
              <a:t>-- Group Work (Cooperative Learning)</a:t>
            </a:r>
            <a:br>
              <a:rPr lang="en-US" sz="3200" dirty="0">
                <a:latin typeface="Book Antiqua" panose="02040602050305030304" pitchFamily="18" charset="0"/>
              </a:rPr>
            </a:br>
            <a:br>
              <a:rPr lang="en-US" sz="3200" dirty="0">
                <a:latin typeface="Book Antiqua" panose="02040602050305030304" pitchFamily="18" charset="0"/>
              </a:rPr>
            </a:br>
            <a:r>
              <a:rPr lang="en-US" sz="3200" dirty="0">
                <a:latin typeface="Book Antiqua" panose="02040602050305030304" pitchFamily="18" charset="0"/>
              </a:rPr>
              <a:t>-- Checking for Understanding (Comprehensive Questioning)</a:t>
            </a:r>
            <a:br>
              <a:rPr lang="en-US" sz="3200" dirty="0">
                <a:latin typeface="Book Antiqua" panose="02040602050305030304" pitchFamily="18" charset="0"/>
              </a:rPr>
            </a:br>
            <a:endParaRPr lang="en-US" sz="3200" dirty="0">
              <a:latin typeface="Book Antiqua" panose="02040602050305030304" pitchFamily="18" charset="0"/>
            </a:endParaRP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82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1032-D631-49BE-BDC0-508C50F1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ook Antiqua" panose="02040602050305030304" pitchFamily="18" charset="0"/>
              </a:rPr>
              <a:t>EVIDENCE-BASED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3A94-90DA-4D0C-8A67-CF0117B7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Embedded Instruction 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-- </a:t>
            </a:r>
            <a:r>
              <a:rPr lang="en-US" i="1" u="sng" dirty="0">
                <a:latin typeface="Book Antiqua" panose="02040602050305030304" pitchFamily="18" charset="0"/>
              </a:rPr>
              <a:t>intentionally planned </a:t>
            </a:r>
            <a:r>
              <a:rPr lang="en-US" dirty="0">
                <a:latin typeface="Book Antiqua" panose="02040602050305030304" pitchFamily="18" charset="0"/>
              </a:rPr>
              <a:t>learning opportunities that are inserted in program routines and activities.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   - clear and precise ______ (focus/goals/objectives/purpose)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-- i</a:t>
            </a:r>
            <a:r>
              <a:rPr lang="en-US" dirty="0"/>
              <a:t>ncorporate learning content between and among subject areas</a:t>
            </a:r>
          </a:p>
          <a:p>
            <a:r>
              <a:rPr lang="en-US" dirty="0"/>
              <a:t>Offers high-quality programming and activities, creates connection and meaning, yields to higher youth engagement </a:t>
            </a:r>
          </a:p>
          <a:p>
            <a:r>
              <a:rPr lang="en-US" dirty="0"/>
              <a:t>Connection activities involving reading, writing, and/or discussion (guided)</a:t>
            </a:r>
          </a:p>
        </p:txBody>
      </p:sp>
    </p:spTree>
    <p:extLst>
      <p:ext uri="{BB962C8B-B14F-4D97-AF65-F5344CB8AC3E}">
        <p14:creationId xmlns:p14="http://schemas.microsoft.com/office/powerpoint/2010/main" val="3077383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E281B-58EB-4E09-8694-5AF65312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Embedded Instruction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sz="2700" i="1" u="sng" dirty="0">
                <a:latin typeface="Book Antiqua" panose="02040602050305030304" pitchFamily="18" charset="0"/>
              </a:rPr>
              <a:t>planned and intentional </a:t>
            </a:r>
            <a:r>
              <a:rPr lang="en-US" sz="2800" dirty="0">
                <a:latin typeface="Book Antiqua" panose="02040602050305030304" pitchFamily="18" charset="0"/>
              </a:rPr>
              <a:t>inserted in program routines and activities</a:t>
            </a:r>
            <a:endParaRPr lang="en-US" sz="2700" dirty="0">
              <a:latin typeface="Book Antiqua" panose="0204060205030503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5B899-4F86-49A0-AA4F-03C685A5D9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986" y="2072132"/>
            <a:ext cx="5495826" cy="3632233"/>
          </a:xfrm>
        </p:spPr>
        <p:txBody>
          <a:bodyPr>
            <a:normAutofit/>
          </a:bodyPr>
          <a:lstStyle/>
          <a:p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Reading - The Little Red Fort (K-5)</a:t>
            </a:r>
          </a:p>
          <a:p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STEM - Fort Challenge </a:t>
            </a:r>
          </a:p>
          <a:p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Community Service Activity (5)</a:t>
            </a:r>
            <a:b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endParaRPr lang="en-US" cap="none" dirty="0">
              <a:latin typeface="Book Antiqua" panose="0204060205030503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D1BCCA-2AF3-44A1-8D46-AF951A164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71346" y="2072132"/>
            <a:ext cx="4758535" cy="3442931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SEL/Reading</a:t>
            </a:r>
            <a:r>
              <a:rPr lang="en-US" cap="none" dirty="0">
                <a:latin typeface="Book Antiqua" panose="02040602050305030304" pitchFamily="18" charset="0"/>
                <a:cs typeface="Times New Roman" panose="02020603050405020304" pitchFamily="18" charset="0"/>
              </a:rPr>
              <a:t> – Friends (K-2; 3-5)</a:t>
            </a:r>
          </a:p>
          <a:p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Art </a:t>
            </a:r>
            <a:r>
              <a:rPr lang="en-US" cap="none" dirty="0">
                <a:latin typeface="Book Antiqua" panose="02040602050305030304" pitchFamily="18" charset="0"/>
                <a:cs typeface="Times New Roman" panose="02020603050405020304" pitchFamily="18" charset="0"/>
              </a:rPr>
              <a:t>-- Friendship Wreath</a:t>
            </a:r>
            <a:br>
              <a:rPr lang="en-US" cap="none" dirty="0"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en-US" cap="none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br>
              <a:rPr lang="en-US" cap="none" dirty="0"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en-US" cap="none" dirty="0">
                <a:latin typeface="Book Antiqua" panose="02040602050305030304" pitchFamily="18" charset="0"/>
                <a:cs typeface="Times New Roman" panose="02020603050405020304" pitchFamily="18" charset="0"/>
              </a:rPr>
              <a:t>  </a:t>
            </a:r>
            <a:r>
              <a:rPr lang="en-US" sz="2000" cap="none" dirty="0">
                <a:latin typeface="Book Antiqua" panose="02040602050305030304" pitchFamily="18" charset="0"/>
                <a:cs typeface="Times New Roman" panose="02020603050405020304" pitchFamily="18" charset="0"/>
              </a:rPr>
              <a:t>Palm – picture of self</a:t>
            </a:r>
            <a:br>
              <a:rPr lang="en-US" sz="2000" cap="none" dirty="0"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en-US" sz="2000" cap="none" dirty="0">
                <a:latin typeface="Book Antiqua" panose="02040602050305030304" pitchFamily="18" charset="0"/>
                <a:cs typeface="Times New Roman" panose="02020603050405020304" pitchFamily="18" charset="0"/>
              </a:rPr>
              <a:t>  Thumb – favorite superhero</a:t>
            </a:r>
            <a:br>
              <a:rPr lang="en-US" sz="2000" cap="none" dirty="0"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en-US" sz="2000" cap="none" dirty="0">
                <a:latin typeface="Book Antiqua" panose="02040602050305030304" pitchFamily="18" charset="0"/>
                <a:cs typeface="Times New Roman" panose="02020603050405020304" pitchFamily="18" charset="0"/>
              </a:rPr>
              <a:t>  (3) things that make you “unique;” (3) things you like to do; favorite (food and color); favorite (music, movie, book) </a:t>
            </a:r>
          </a:p>
        </p:txBody>
      </p:sp>
      <p:pic>
        <p:nvPicPr>
          <p:cNvPr id="1026" name="Picture 2" descr="A quick update on P3 | East Linton Primary School">
            <a:extLst>
              <a:ext uri="{FF2B5EF4-FFF2-40B4-BE49-F238E27FC236}">
                <a16:creationId xmlns:a16="http://schemas.microsoft.com/office/drawing/2014/main" id="{3D7544ED-2591-4109-A97A-06341428B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136" y="5442148"/>
            <a:ext cx="2310746" cy="127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Little Red Fort (little Ruby&amp;#39;s Big Ideas) - By Brenda Maier (hardcover)  : Target">
            <a:extLst>
              <a:ext uri="{FF2B5EF4-FFF2-40B4-BE49-F238E27FC236}">
                <a16:creationId xmlns:a16="http://schemas.microsoft.com/office/drawing/2014/main" id="{A7A06AA4-29F7-4412-980A-9229D016F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77" y="4039986"/>
            <a:ext cx="2221708" cy="222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iends (Paperback)">
            <a:extLst>
              <a:ext uri="{FF2B5EF4-FFF2-40B4-BE49-F238E27FC236}">
                <a16:creationId xmlns:a16="http://schemas.microsoft.com/office/drawing/2014/main" id="{BC86B0A4-BBE0-498E-942B-D140FA58C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895" y="2450673"/>
            <a:ext cx="1437575" cy="14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BBD723-2417-4AA0-AFCC-1BD0B8673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8085" y="3735295"/>
            <a:ext cx="1532629" cy="15326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DD2404-2F75-4BC1-B30A-D3CDEA6854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3834" y="3793597"/>
            <a:ext cx="1975980" cy="1481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542A75-1F5C-44B5-A682-A4662C7026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198" y="5333883"/>
            <a:ext cx="1903466" cy="138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76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1A08-AF22-4E92-B68A-38C63824E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Autofit/>
          </a:bodyPr>
          <a:lstStyle/>
          <a:p>
            <a:r>
              <a:rPr lang="en-US" sz="4000" dirty="0">
                <a:latin typeface="Book Antiqua" panose="02040602050305030304" pitchFamily="18" charset="0"/>
              </a:rPr>
              <a:t>EVIDENCE-BASED</a:t>
            </a:r>
            <a:br>
              <a:rPr lang="en-US" sz="4000" dirty="0">
                <a:latin typeface="Book Antiqua" panose="02040602050305030304" pitchFamily="18" charset="0"/>
              </a:rPr>
            </a:br>
            <a:r>
              <a:rPr lang="en-US" sz="4000" dirty="0">
                <a:latin typeface="Book Antiqua" panose="02040602050305030304" pitchFamily="18" charset="0"/>
              </a:rPr>
              <a:t>PRACTICES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D1D92-4EC3-4971-9473-BC358EEC4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79917"/>
          </a:xfrm>
        </p:spPr>
        <p:txBody>
          <a:bodyPr>
            <a:normAutofit/>
          </a:bodyPr>
          <a:lstStyle/>
          <a:p>
            <a:r>
              <a:rPr lang="en-US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Group Work </a:t>
            </a:r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(Cooperative Learning)</a:t>
            </a:r>
            <a:b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-- highly intentional, task oriented activities</a:t>
            </a:r>
            <a:b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-- partners and/or small groups</a:t>
            </a:r>
            <a:b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-- assigned roles/responsibilities</a:t>
            </a:r>
          </a:p>
          <a:p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Encourages active learning, problem solving, practice of SEL competencies</a:t>
            </a:r>
          </a:p>
          <a:p>
            <a:r>
              <a:rPr lang="en-US" dirty="0">
                <a:latin typeface="Book Antiqua" panose="02040602050305030304" pitchFamily="18" charset="0"/>
                <a:cs typeface="Times New Roman" panose="02020603050405020304" pitchFamily="18" charset="0"/>
              </a:rPr>
              <a:t>Mini-projects/activities; connection activities in reading, writing, and/or discussion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19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C22E29-CD2B-4F44-952A-F2E401B8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61534"/>
            <a:ext cx="9601196" cy="132446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Group Work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sz="3100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highly intentional, task oriented activities</a:t>
            </a:r>
            <a:br>
              <a:rPr lang="en-US" dirty="0">
                <a:latin typeface="Book Antiqua" panose="02040602050305030304" pitchFamily="18" charset="0"/>
              </a:rPr>
            </a:b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A5D08-2666-40F5-B594-A2A98918E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3905" y="2523417"/>
            <a:ext cx="4375371" cy="3637873"/>
          </a:xfrm>
        </p:spPr>
        <p:txBody>
          <a:bodyPr>
            <a:normAutofit fontScale="92500"/>
          </a:bodyPr>
          <a:lstStyle/>
          <a:p>
            <a:r>
              <a:rPr lang="en-US" b="1" u="sng" dirty="0">
                <a:latin typeface="Book Antiqua" panose="02040602050305030304" pitchFamily="18" charset="0"/>
              </a:rPr>
              <a:t>Egg Drop 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- Using the materials provided, design a device to keep an egg from breaking when dropped from a high place. </a:t>
            </a:r>
          </a:p>
          <a:p>
            <a:pPr marL="0" indent="0">
              <a:buNone/>
            </a:pPr>
            <a:r>
              <a:rPr lang="en-US" dirty="0">
                <a:latin typeface="Book Antiqua" panose="02040602050305030304" pitchFamily="18" charset="0"/>
              </a:rPr>
              <a:t>Materials: variety </a:t>
            </a:r>
          </a:p>
          <a:p>
            <a:pPr marL="0" indent="0">
              <a:buNone/>
            </a:pPr>
            <a:r>
              <a:rPr lang="en-US" dirty="0">
                <a:latin typeface="Book Antiqua" panose="02040602050305030304" pitchFamily="18" charset="0"/>
              </a:rPr>
              <a:t>Assigned Roles: material getter, record/time keeper, spokesperson, etc.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338604-0832-4085-89E2-5EC803D52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1899" y="2539304"/>
            <a:ext cx="4914699" cy="4122324"/>
          </a:xfrm>
        </p:spPr>
        <p:txBody>
          <a:bodyPr>
            <a:normAutofit fontScale="92500"/>
          </a:bodyPr>
          <a:lstStyle/>
          <a:p>
            <a:r>
              <a:rPr lang="en-US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Literature (Reading) Circles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– reading and discussion a shared book over an extended period of time; assigned instructional roles</a:t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-- For example, discussion director, recorder/time keeper, presenter, etc. </a:t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-- may be accompanied with mini-activities and/or projects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Egg Drop Challenge - Museum of Science and Industry">
            <a:extLst>
              <a:ext uri="{FF2B5EF4-FFF2-40B4-BE49-F238E27FC236}">
                <a16:creationId xmlns:a16="http://schemas.microsoft.com/office/drawing/2014/main" id="{47559AC9-477E-42B6-8E0B-0E0943446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675" y="5531287"/>
            <a:ext cx="1874601" cy="111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Printables for Literature Circles">
            <a:extLst>
              <a:ext uri="{FF2B5EF4-FFF2-40B4-BE49-F238E27FC236}">
                <a16:creationId xmlns:a16="http://schemas.microsoft.com/office/drawing/2014/main" id="{053211C4-EED2-49F0-9D48-54B84E0C5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670" y="2759419"/>
            <a:ext cx="1603920" cy="129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256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1F9D7D7F780F4E9F5DB9D21D5915CB" ma:contentTypeVersion="2" ma:contentTypeDescription="Create a new document." ma:contentTypeScope="" ma:versionID="6a4be77836023e53f94ca239ba6a0e9c">
  <xsd:schema xmlns:xsd="http://www.w3.org/2001/XMLSchema" xmlns:xs="http://www.w3.org/2001/XMLSchema" xmlns:p="http://schemas.microsoft.com/office/2006/metadata/properties" xmlns:ns2="1f431c34-f616-4eb9-991f-428d3c3a4028" targetNamespace="http://schemas.microsoft.com/office/2006/metadata/properties" ma:root="true" ma:fieldsID="a54e2cb5deef4a2b70a6a367482e10c3" ns2:_="">
    <xsd:import namespace="1f431c34-f616-4eb9-991f-428d3c3a40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431c34-f616-4eb9-991f-428d3c3a40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41728E-09BD-4180-965E-F655533CC842}"/>
</file>

<file path=customXml/itemProps2.xml><?xml version="1.0" encoding="utf-8"?>
<ds:datastoreItem xmlns:ds="http://schemas.openxmlformats.org/officeDocument/2006/customXml" ds:itemID="{0123A158-1163-4F85-9ACF-85D18DDD8AC6}"/>
</file>

<file path=customXml/itemProps3.xml><?xml version="1.0" encoding="utf-8"?>
<ds:datastoreItem xmlns:ds="http://schemas.openxmlformats.org/officeDocument/2006/customXml" ds:itemID="{63F0CDA7-C471-4A1B-8358-6DDF29144E8F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1080</TotalTime>
  <Words>370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Book Antiqua</vt:lpstr>
      <vt:lpstr>Garamond</vt:lpstr>
      <vt:lpstr>Times New Roman</vt:lpstr>
      <vt:lpstr>Wingdings</vt:lpstr>
      <vt:lpstr>Organic</vt:lpstr>
      <vt:lpstr>EVIDENCE-BASED PRACTICES  for LITERACY ENRICHMENT</vt:lpstr>
      <vt:lpstr>AS YOU JOIN…</vt:lpstr>
      <vt:lpstr>HOUSE KEEPING</vt:lpstr>
      <vt:lpstr>AGENDA</vt:lpstr>
      <vt:lpstr>EVIDENCE-BASED PRACTICES (EBP)</vt:lpstr>
      <vt:lpstr>EVIDENCE-BASED PRACTICES</vt:lpstr>
      <vt:lpstr>Embedded Instruction planned and intentional inserted in program routines and activities</vt:lpstr>
      <vt:lpstr>EVIDENCE-BASED PRACTICES</vt:lpstr>
      <vt:lpstr>Group Work highly intentional, task oriented activities </vt:lpstr>
      <vt:lpstr>EVIDENCE-BASED PRACTICES</vt:lpstr>
      <vt:lpstr>Pete the Cat and Cool Cat Boogie By James Dean </vt:lpstr>
      <vt:lpstr>-&gt; What is Evidence-Based Practices?  -&gt; List and explain in your own words, 2 ways of implementation.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Teressa</dc:creator>
  <cp:lastModifiedBy>Teressa</cp:lastModifiedBy>
  <cp:revision>55</cp:revision>
  <dcterms:created xsi:type="dcterms:W3CDTF">2022-03-07T18:25:38Z</dcterms:created>
  <dcterms:modified xsi:type="dcterms:W3CDTF">2022-04-19T16:07:21Z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0x010100221F9D7D7F780F4E9F5DB9D21D5915CB</vt:lpwstr>
  </property>
</Properties>
</file>