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entury Gothic" panose="020B0502020202020204" pitchFamily="34" charset="0"/>
      <p:regular r:id="rId24"/>
      <p:bold r:id="rId25"/>
      <p:italic r:id="rId26"/>
      <p:boldItalic r:id="rId27"/>
    </p:embeddedFont>
    <p:embeddedFont>
      <p:font typeface="Trebuchet MS" panose="020B060302020202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9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4561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9953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025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469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955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5504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0" name="Google Shape;2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1442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456172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4" name="Google Shape;24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2972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1" name="Google Shape;25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4613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9997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50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2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0381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792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8956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247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84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147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1709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00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99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1"/>
        <p:cNvGrpSpPr/>
        <p:nvPr/>
      </p:nvGrpSpPr>
      <p:grpSpPr>
        <a:xfrm>
          <a:off x="0" y="0"/>
          <a:ext cx="0" cy="0"/>
          <a:chOff x="0" y="0"/>
          <a:chExt cx="0" cy="0"/>
        </a:xfrm>
      </p:grpSpPr>
      <p:sp>
        <p:nvSpPr>
          <p:cNvPr id="22" name="Google Shape;22;p2"/>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lvl1pPr lvl="0" algn="l">
              <a:spcBef>
                <a:spcPts val="420"/>
              </a:spcBef>
              <a:spcAft>
                <a:spcPts val="0"/>
              </a:spcAft>
              <a:buSzPts val="1680"/>
              <a:buNone/>
              <a:defRPr sz="2100">
                <a:solidFill>
                  <a:schemeClr val="lt1"/>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a:endParaRPr/>
          </a:p>
        </p:txBody>
      </p:sp>
      <p:sp>
        <p:nvSpPr>
          <p:cNvPr id="24" name="Google Shape;24;p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2"/>
          <p:cNvCxnSpPr/>
          <p:nvPr/>
        </p:nvCxnSpPr>
        <p:spPr>
          <a:xfrm flipH="1">
            <a:off x="8228012" y="8467"/>
            <a:ext cx="3810000" cy="381000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flipH="1">
            <a:off x="6108170" y="91545"/>
            <a:ext cx="6080655" cy="6080655"/>
          </a:xfrm>
          <a:prstGeom prst="straightConnector1">
            <a:avLst/>
          </a:prstGeom>
          <a:noFill/>
          <a:ln w="12700" cap="flat" cmpd="sng">
            <a:solidFill>
              <a:schemeClr val="lt1"/>
            </a:solidFill>
            <a:prstDash val="solid"/>
            <a:round/>
            <a:headEnd type="none" w="sm" len="sm"/>
            <a:tailEnd type="none" w="sm" len="sm"/>
          </a:ln>
        </p:spPr>
      </p:cxnSp>
      <p:cxnSp>
        <p:nvCxnSpPr>
          <p:cNvPr id="29" name="Google Shape;29;p2"/>
          <p:cNvCxnSpPr/>
          <p:nvPr/>
        </p:nvCxnSpPr>
        <p:spPr>
          <a:xfrm flipH="1">
            <a:off x="7235825" y="228600"/>
            <a:ext cx="4953000" cy="4953000"/>
          </a:xfrm>
          <a:prstGeom prst="straightConnector1">
            <a:avLst/>
          </a:prstGeom>
          <a:noFill/>
          <a:ln w="12700" cap="flat" cmpd="sng">
            <a:solidFill>
              <a:schemeClr val="lt1"/>
            </a:solidFill>
            <a:prstDash val="solid"/>
            <a:round/>
            <a:headEnd type="none" w="sm" len="sm"/>
            <a:tailEnd type="none" w="sm" len="sm"/>
          </a:ln>
        </p:spPr>
      </p:cxnSp>
      <p:cxnSp>
        <p:nvCxnSpPr>
          <p:cNvPr id="30" name="Google Shape;30;p2"/>
          <p:cNvCxnSpPr/>
          <p:nvPr/>
        </p:nvCxnSpPr>
        <p:spPr>
          <a:xfrm flipH="1">
            <a:off x="7335837" y="32278"/>
            <a:ext cx="4852989" cy="4852989"/>
          </a:xfrm>
          <a:prstGeom prst="straightConnector1">
            <a:avLst/>
          </a:prstGeom>
          <a:noFill/>
          <a:ln w="31750" cap="flat" cmpd="sng">
            <a:solidFill>
              <a:schemeClr val="lt1"/>
            </a:solidFill>
            <a:prstDash val="solid"/>
            <a:round/>
            <a:headEnd type="none" w="sm" len="sm"/>
            <a:tailEnd type="none" w="sm" len="sm"/>
          </a:ln>
        </p:spPr>
      </p:cxnSp>
      <p:cxnSp>
        <p:nvCxnSpPr>
          <p:cNvPr id="31" name="Google Shape;31;p2"/>
          <p:cNvCxnSpPr/>
          <p:nvPr/>
        </p:nvCxnSpPr>
        <p:spPr>
          <a:xfrm flipH="1">
            <a:off x="7845426" y="609601"/>
            <a:ext cx="4343399" cy="4343399"/>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86" name="Google Shape;86;p11"/>
          <p:cNvSpPr txBox="1">
            <a:spLocks noGrp="1"/>
          </p:cNvSpPr>
          <p:nvPr>
            <p:ph type="body" idx="1"/>
          </p:nvPr>
        </p:nvSpPr>
        <p:spPr>
          <a:xfrm>
            <a:off x="914402" y="3843867"/>
            <a:ext cx="830421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Font typeface="Century Gothic"/>
              <a:buNone/>
              <a:defRPr sz="1600"/>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87" name="Google Shape;87;p1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body" idx="1"/>
          </p:nvPr>
        </p:nvSpPr>
        <p:spPr>
          <a:xfrm>
            <a:off x="684212" y="4114800"/>
            <a:ext cx="8535988" cy="18796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chemeClr val="lt1"/>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93" name="Google Shape;93;p1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1141411" y="685800"/>
            <a:ext cx="9144001"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Font typeface="Century Gothic"/>
              <a:buNone/>
              <a:defRPr/>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99" name="Google Shape;99;p13"/>
          <p:cNvSpPr txBox="1">
            <a:spLocks noGrp="1"/>
          </p:cNvSpPr>
          <p:nvPr>
            <p:ph type="body" idx="2"/>
          </p:nvPr>
        </p:nvSpPr>
        <p:spPr>
          <a:xfrm>
            <a:off x="684213" y="4301067"/>
            <a:ext cx="8534400" cy="1684865"/>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chemeClr val="lt1"/>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0" name="Google Shape;100;p1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3"/>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
        <p:nvSpPr>
          <p:cNvPr id="104" name="Google Shape;104;p13"/>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4"/>
          <p:cNvSpPr txBox="1">
            <a:spLocks noGrp="1"/>
          </p:cNvSpPr>
          <p:nvPr>
            <p:ph type="body" idx="1"/>
          </p:nvPr>
        </p:nvSpPr>
        <p:spPr>
          <a:xfrm>
            <a:off x="684211" y="5132981"/>
            <a:ext cx="8535990"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600"/>
              <a:buNone/>
              <a:defRPr sz="2000">
                <a:solidFill>
                  <a:schemeClr val="lt1"/>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8" name="Google Shape;108;p1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body" idx="1"/>
          </p:nvPr>
        </p:nvSpPr>
        <p:spPr>
          <a:xfrm>
            <a:off x="684212" y="3928534"/>
            <a:ext cx="8534401" cy="104986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4" name="Google Shape;114;p15"/>
          <p:cNvSpPr txBox="1">
            <a:spLocks noGrp="1"/>
          </p:cNvSpPr>
          <p:nvPr>
            <p:ph type="body" idx="2"/>
          </p:nvPr>
        </p:nvSpPr>
        <p:spPr>
          <a:xfrm>
            <a:off x="684211" y="4978400"/>
            <a:ext cx="8534401" cy="1016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chemeClr val="lt1"/>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15" name="Google Shape;115;p1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15"/>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
        <p:nvSpPr>
          <p:cNvPr id="119" name="Google Shape;119;p15"/>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6"/>
          <p:cNvSpPr txBox="1">
            <a:spLocks noGrp="1"/>
          </p:cNvSpPr>
          <p:nvPr>
            <p:ph type="body" idx="1"/>
          </p:nvPr>
        </p:nvSpPr>
        <p:spPr>
          <a:xfrm>
            <a:off x="684212" y="3928534"/>
            <a:ext cx="8534400"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23" name="Google Shape;123;p16"/>
          <p:cNvSpPr txBox="1">
            <a:spLocks noGrp="1"/>
          </p:cNvSpPr>
          <p:nvPr>
            <p:ph type="body" idx="2"/>
          </p:nvPr>
        </p:nvSpPr>
        <p:spPr>
          <a:xfrm>
            <a:off x="684211" y="4766732"/>
            <a:ext cx="8534401" cy="12276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chemeClr val="lt1"/>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24" name="Google Shape;124;p1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7"/>
          <p:cNvSpPr txBox="1">
            <a:spLocks noGrp="1"/>
          </p:cNvSpPr>
          <p:nvPr>
            <p:ph type="body" idx="1"/>
          </p:nvPr>
        </p:nvSpPr>
        <p:spPr>
          <a:xfrm rot="5400000">
            <a:off x="3143778" y="-1773767"/>
            <a:ext cx="3615267" cy="85344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0" name="Google Shape;130;p1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rot="5400000">
            <a:off x="7427912" y="1943100"/>
            <a:ext cx="457200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8"/>
          <p:cNvSpPr txBox="1">
            <a:spLocks noGrp="1"/>
          </p:cNvSpPr>
          <p:nvPr>
            <p:ph type="body" idx="1"/>
          </p:nvPr>
        </p:nvSpPr>
        <p:spPr>
          <a:xfrm rot="5400000">
            <a:off x="1943100" y="-571500"/>
            <a:ext cx="5308600" cy="78232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6" name="Google Shape;136;p1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
          <p:cNvSpPr txBox="1">
            <a:spLocks noGrp="1"/>
          </p:cNvSpPr>
          <p:nvPr>
            <p:ph type="title"/>
          </p:nvPr>
        </p:nvSpPr>
        <p:spPr>
          <a:xfrm>
            <a:off x="684211" y="2006600"/>
            <a:ext cx="8534401" cy="228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600"/>
              <a:buFont typeface="Century Gothic"/>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body" idx="1"/>
          </p:nvPr>
        </p:nvSpPr>
        <p:spPr>
          <a:xfrm>
            <a:off x="684213" y="4495800"/>
            <a:ext cx="8534400" cy="14986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chemeClr val="lt1"/>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35" name="Google Shape;35;p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41" name="Google Shape;41;p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a:spLocks noGrp="1"/>
          </p:cNvSpPr>
          <p:nvPr>
            <p:ph type="pic" idx="2"/>
          </p:nvPr>
        </p:nvSpPr>
        <p:spPr>
          <a:xfrm>
            <a:off x="989012" y="914400"/>
            <a:ext cx="3280974"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47" name="Google Shape;47;p5"/>
          <p:cNvSpPr txBox="1">
            <a:spLocks noGrp="1"/>
          </p:cNvSpPr>
          <p:nvPr>
            <p:ph type="body" idx="1"/>
          </p:nvPr>
        </p:nvSpPr>
        <p:spPr>
          <a:xfrm>
            <a:off x="4722812" y="2777066"/>
            <a:ext cx="6021388" cy="204893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48" name="Google Shape;48;p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body" idx="1"/>
          </p:nvPr>
        </p:nvSpPr>
        <p:spPr>
          <a:xfrm>
            <a:off x="684211" y="685800"/>
            <a:ext cx="4937655"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63" name="Google Shape;63;p8"/>
          <p:cNvSpPr txBox="1">
            <a:spLocks noGrp="1"/>
          </p:cNvSpPr>
          <p:nvPr>
            <p:ph type="body" idx="2"/>
          </p:nvPr>
        </p:nvSpPr>
        <p:spPr>
          <a:xfrm>
            <a:off x="5808133" y="685801"/>
            <a:ext cx="4934479" cy="3615266"/>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64" name="Google Shape;64;p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972080" y="685800"/>
            <a:ext cx="464978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70" name="Google Shape;70;p9"/>
          <p:cNvSpPr txBox="1">
            <a:spLocks noGrp="1"/>
          </p:cNvSpPr>
          <p:nvPr>
            <p:ph type="body" idx="2"/>
          </p:nvPr>
        </p:nvSpPr>
        <p:spPr>
          <a:xfrm>
            <a:off x="684211" y="1270529"/>
            <a:ext cx="4937655"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71" name="Google Shape;71;p9"/>
          <p:cNvSpPr txBox="1">
            <a:spLocks noGrp="1"/>
          </p:cNvSpPr>
          <p:nvPr>
            <p:ph type="body" idx="3"/>
          </p:nvPr>
        </p:nvSpPr>
        <p:spPr>
          <a:xfrm>
            <a:off x="6079066" y="685800"/>
            <a:ext cx="466513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72" name="Google Shape;72;p9"/>
          <p:cNvSpPr txBox="1">
            <a:spLocks noGrp="1"/>
          </p:cNvSpPr>
          <p:nvPr>
            <p:ph type="body" idx="4"/>
          </p:nvPr>
        </p:nvSpPr>
        <p:spPr>
          <a:xfrm>
            <a:off x="5806545" y="1262062"/>
            <a:ext cx="4929188"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73" name="Google Shape;73;p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body" idx="1"/>
          </p:nvPr>
        </p:nvSpPr>
        <p:spPr>
          <a:xfrm>
            <a:off x="684212" y="685800"/>
            <a:ext cx="5943601" cy="530860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79" name="Google Shape;79;p10"/>
          <p:cNvSpPr txBox="1">
            <a:spLocks noGrp="1"/>
          </p:cNvSpPr>
          <p:nvPr>
            <p:ph type="body" idx="2"/>
          </p:nvPr>
        </p:nvSpPr>
        <p:spPr>
          <a:xfrm>
            <a:off x="7085012" y="2209799"/>
            <a:ext cx="3657600" cy="2091267"/>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None/>
              <a:defRPr sz="16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80" name="Google Shape;80;p1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E3819"/>
            </a:gs>
            <a:gs pos="10000">
              <a:srgbClr val="FE3819"/>
            </a:gs>
            <a:gs pos="100000">
              <a:srgbClr val="9E0000"/>
            </a:gs>
          </a:gsLst>
          <a:lin ang="6120000" scaled="0"/>
        </a:gra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9206969" y="2963333"/>
            <a:ext cx="2981859" cy="3208867"/>
            <a:chOff x="9206969" y="2963333"/>
            <a:chExt cx="2981859" cy="3208867"/>
          </a:xfrm>
        </p:grpSpPr>
        <p:cxnSp>
          <p:nvCxnSpPr>
            <p:cNvPr id="11" name="Google Shape;11;p1"/>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12" name="Google Shape;12;p1"/>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13" name="Google Shape;13;p1"/>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4" name="Google Shape;14;p1"/>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15" name="Google Shape;15;p1"/>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16" name="Google Shape;16;p1"/>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1"/>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0" u="none" strike="noStrike" cap="none">
                <a:solidFill>
                  <a:srgbClr val="56160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rgbClr val="56160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200" b="0" i="0" u="none" strike="noStrike" cap="none">
                <a:solidFill>
                  <a:srgbClr val="561601"/>
                </a:solidFill>
                <a:latin typeface="Century Gothic"/>
                <a:ea typeface="Century Gothic"/>
                <a:cs typeface="Century Gothic"/>
                <a:sym typeface="Century Gothic"/>
              </a:defRPr>
            </a:lvl1pPr>
            <a:lvl2pPr marL="0" marR="0" lvl="1" indent="0" algn="r" rtl="0">
              <a:spcBef>
                <a:spcPts val="0"/>
              </a:spcBef>
              <a:buNone/>
              <a:defRPr sz="3200" b="0" i="0" u="none" strike="noStrike" cap="none">
                <a:solidFill>
                  <a:srgbClr val="561601"/>
                </a:solidFill>
                <a:latin typeface="Century Gothic"/>
                <a:ea typeface="Century Gothic"/>
                <a:cs typeface="Century Gothic"/>
                <a:sym typeface="Century Gothic"/>
              </a:defRPr>
            </a:lvl2pPr>
            <a:lvl3pPr marL="0" marR="0" lvl="2" indent="0" algn="r" rtl="0">
              <a:spcBef>
                <a:spcPts val="0"/>
              </a:spcBef>
              <a:buNone/>
              <a:defRPr sz="3200" b="0" i="0" u="none" strike="noStrike" cap="none">
                <a:solidFill>
                  <a:srgbClr val="561601"/>
                </a:solidFill>
                <a:latin typeface="Century Gothic"/>
                <a:ea typeface="Century Gothic"/>
                <a:cs typeface="Century Gothic"/>
                <a:sym typeface="Century Gothic"/>
              </a:defRPr>
            </a:lvl3pPr>
            <a:lvl4pPr marL="0" marR="0" lvl="3" indent="0" algn="r" rtl="0">
              <a:spcBef>
                <a:spcPts val="0"/>
              </a:spcBef>
              <a:buNone/>
              <a:defRPr sz="3200" b="0" i="0" u="none" strike="noStrike" cap="none">
                <a:solidFill>
                  <a:srgbClr val="561601"/>
                </a:solidFill>
                <a:latin typeface="Century Gothic"/>
                <a:ea typeface="Century Gothic"/>
                <a:cs typeface="Century Gothic"/>
                <a:sym typeface="Century Gothic"/>
              </a:defRPr>
            </a:lvl4pPr>
            <a:lvl5pPr marL="0" marR="0" lvl="4" indent="0" algn="r" rtl="0">
              <a:spcBef>
                <a:spcPts val="0"/>
              </a:spcBef>
              <a:buNone/>
              <a:defRPr sz="3200" b="0" i="0" u="none" strike="noStrike" cap="none">
                <a:solidFill>
                  <a:srgbClr val="561601"/>
                </a:solidFill>
                <a:latin typeface="Century Gothic"/>
                <a:ea typeface="Century Gothic"/>
                <a:cs typeface="Century Gothic"/>
                <a:sym typeface="Century Gothic"/>
              </a:defRPr>
            </a:lvl5pPr>
            <a:lvl6pPr marL="0" marR="0" lvl="5" indent="0" algn="r" rtl="0">
              <a:spcBef>
                <a:spcPts val="0"/>
              </a:spcBef>
              <a:buNone/>
              <a:defRPr sz="3200" b="0" i="0" u="none" strike="noStrike" cap="none">
                <a:solidFill>
                  <a:srgbClr val="561601"/>
                </a:solidFill>
                <a:latin typeface="Century Gothic"/>
                <a:ea typeface="Century Gothic"/>
                <a:cs typeface="Century Gothic"/>
                <a:sym typeface="Century Gothic"/>
              </a:defRPr>
            </a:lvl6pPr>
            <a:lvl7pPr marL="0" marR="0" lvl="6" indent="0" algn="r" rtl="0">
              <a:spcBef>
                <a:spcPts val="0"/>
              </a:spcBef>
              <a:buNone/>
              <a:defRPr sz="3200" b="0" i="0" u="none" strike="noStrike" cap="none">
                <a:solidFill>
                  <a:srgbClr val="561601"/>
                </a:solidFill>
                <a:latin typeface="Century Gothic"/>
                <a:ea typeface="Century Gothic"/>
                <a:cs typeface="Century Gothic"/>
                <a:sym typeface="Century Gothic"/>
              </a:defRPr>
            </a:lvl7pPr>
            <a:lvl8pPr marL="0" marR="0" lvl="7" indent="0" algn="r" rtl="0">
              <a:spcBef>
                <a:spcPts val="0"/>
              </a:spcBef>
              <a:buNone/>
              <a:defRPr sz="3200" b="0" i="0" u="none" strike="noStrike" cap="none">
                <a:solidFill>
                  <a:srgbClr val="561601"/>
                </a:solidFill>
                <a:latin typeface="Century Gothic"/>
                <a:ea typeface="Century Gothic"/>
                <a:cs typeface="Century Gothic"/>
                <a:sym typeface="Century Gothic"/>
              </a:defRPr>
            </a:lvl8pPr>
            <a:lvl9pPr marL="0" marR="0" lvl="8" indent="0" algn="r" rtl="0">
              <a:spcBef>
                <a:spcPts val="0"/>
              </a:spcBef>
              <a:buNone/>
              <a:defRPr sz="3200" b="0" i="0" u="none" strike="noStrike" cap="none">
                <a:solidFill>
                  <a:srgbClr val="56160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mailto:chall@sppg.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800"/>
              <a:buFont typeface="Century Gothic"/>
              <a:buNone/>
            </a:pPr>
            <a:r>
              <a:rPr lang="en-US"/>
              <a:t>STRATEGIES FOR YOUTH RECRUITMENT AND RETENTION </a:t>
            </a:r>
            <a:endParaRPr/>
          </a:p>
        </p:txBody>
      </p:sp>
      <p:sp>
        <p:nvSpPr>
          <p:cNvPr id="144" name="Google Shape;144;p19"/>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ct val="79999"/>
              <a:buNone/>
            </a:pPr>
            <a:r>
              <a:rPr lang="en-US"/>
              <a:t>May 25, 2021 </a:t>
            </a:r>
            <a:endParaRPr/>
          </a:p>
          <a:p>
            <a:pPr marL="0" lvl="0" indent="0" algn="l" rtl="0">
              <a:spcBef>
                <a:spcPts val="988"/>
              </a:spcBef>
              <a:spcAft>
                <a:spcPts val="0"/>
              </a:spcAft>
              <a:buSzPct val="79999"/>
              <a:buNone/>
            </a:pPr>
            <a:r>
              <a:rPr lang="en-US"/>
              <a:t>21CCLC Best Practice Webinar</a:t>
            </a:r>
            <a:endParaRPr/>
          </a:p>
          <a:p>
            <a:pPr marL="0" lvl="0" indent="0" algn="l" rtl="0">
              <a:spcBef>
                <a:spcPts val="988"/>
              </a:spcBef>
              <a:spcAft>
                <a:spcPts val="0"/>
              </a:spcAft>
              <a:buSzPct val="79999"/>
              <a:buNone/>
            </a:pPr>
            <a:r>
              <a:rPr lang="en-US"/>
              <a:t>Crystal Hall – IAA</a:t>
            </a:r>
            <a:endParaRPr/>
          </a:p>
          <a:p>
            <a:pPr marL="0" lvl="0" indent="0" algn="l" rtl="0">
              <a:spcBef>
                <a:spcPts val="988"/>
              </a:spcBef>
              <a:spcAft>
                <a:spcPts val="0"/>
              </a:spcAft>
              <a:buSzPct val="79999"/>
              <a:buNone/>
            </a:pPr>
            <a:r>
              <a:rPr lang="en-US"/>
              <a:t>Nikki Clausen and Elana Zalar – Council Bluffs </a:t>
            </a:r>
            <a:endParaRPr/>
          </a:p>
          <a:p>
            <a:pPr marL="0" lvl="0" indent="0" algn="l" rtl="0">
              <a:spcBef>
                <a:spcPts val="988"/>
              </a:spcBef>
              <a:spcAft>
                <a:spcPts val="0"/>
              </a:spcAft>
              <a:buSzPct val="79999"/>
              <a:buNone/>
            </a:pPr>
            <a:r>
              <a:rPr lang="en-US"/>
              <a:t>Megan Bogdan - YouthPort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684212" y="685800"/>
            <a:ext cx="10932055" cy="95108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3600"/>
              <a:buFont typeface="Century Gothic"/>
              <a:buNone/>
            </a:pPr>
            <a:r>
              <a:rPr lang="en-US"/>
              <a:t>21CCLC GRANT REQUIREMENTS</a:t>
            </a:r>
            <a:endParaRPr/>
          </a:p>
        </p:txBody>
      </p:sp>
      <p:sp>
        <p:nvSpPr>
          <p:cNvPr id="209" name="Google Shape;209;p28"/>
          <p:cNvSpPr txBox="1">
            <a:spLocks noGrp="1"/>
          </p:cNvSpPr>
          <p:nvPr>
            <p:ph type="body" idx="1"/>
          </p:nvPr>
        </p:nvSpPr>
        <p:spPr>
          <a:xfrm>
            <a:off x="548746" y="2068688"/>
            <a:ext cx="8534400" cy="3699933"/>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1440"/>
              <a:buFont typeface="Arial"/>
              <a:buChar char="•"/>
            </a:pPr>
            <a:r>
              <a:rPr lang="en-US"/>
              <a:t>Attendance is reported in several documents required by the grant including the local evaluation document, the APR, your quarterly claims, etc.</a:t>
            </a:r>
            <a:endParaRPr/>
          </a:p>
          <a:p>
            <a:pPr marL="285750" lvl="0" indent="-285750" algn="l" rtl="0">
              <a:spcBef>
                <a:spcPts val="960"/>
              </a:spcBef>
              <a:spcAft>
                <a:spcPts val="0"/>
              </a:spcAft>
              <a:buSzPts val="1440"/>
              <a:buFont typeface="Arial"/>
              <a:buChar char="•"/>
            </a:pPr>
            <a:r>
              <a:rPr lang="en-US"/>
              <a:t>Attendance is reported in the APR system (and will continue to be reported in the “new” format with data collection starting this summer). Right now attendance is reported in a “regular attendance” mindset but moving forward this will switch to hourly tracking. A training will be provided on this new model. </a:t>
            </a:r>
            <a:endParaRPr/>
          </a:p>
          <a:p>
            <a:pPr marL="742950" lvl="1" indent="-285750" algn="l" rtl="0">
              <a:spcBef>
                <a:spcPts val="960"/>
              </a:spcBef>
              <a:spcAft>
                <a:spcPts val="0"/>
              </a:spcAft>
              <a:buSzPts val="1440"/>
              <a:buFont typeface="Arial"/>
              <a:buChar char="•"/>
            </a:pPr>
            <a:r>
              <a:rPr lang="en-US"/>
              <a:t>Summer program reminders: try to schedule over 30 days of programming so you have data to report </a:t>
            </a:r>
            <a:endParaRPr/>
          </a:p>
          <a:p>
            <a:pPr marL="457200" lvl="1" indent="0" algn="l" rtl="0">
              <a:spcBef>
                <a:spcPts val="960"/>
              </a:spcBef>
              <a:spcAft>
                <a:spcPts val="0"/>
              </a:spcAft>
              <a:buSzPts val="1440"/>
              <a:buNone/>
            </a:pPr>
            <a:endParaRPr/>
          </a:p>
          <a:p>
            <a:pPr marL="0" lvl="0" indent="0" algn="l" rtl="0">
              <a:spcBef>
                <a:spcPts val="960"/>
              </a:spcBef>
              <a:spcAft>
                <a:spcPts val="0"/>
              </a:spcAft>
              <a:buSzPts val="144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txBox="1">
            <a:spLocks noGrp="1"/>
          </p:cNvSpPr>
          <p:nvPr>
            <p:ph type="title"/>
          </p:nvPr>
        </p:nvSpPr>
        <p:spPr>
          <a:xfrm>
            <a:off x="684212" y="414866"/>
            <a:ext cx="10604677" cy="82691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3600"/>
              <a:buFont typeface="Century Gothic"/>
              <a:buNone/>
            </a:pPr>
            <a:r>
              <a:rPr lang="en-US"/>
              <a:t>YOUTH RETENTION</a:t>
            </a:r>
            <a:endParaRPr/>
          </a:p>
        </p:txBody>
      </p:sp>
      <p:sp>
        <p:nvSpPr>
          <p:cNvPr id="215" name="Google Shape;215;p29"/>
          <p:cNvSpPr txBox="1">
            <a:spLocks noGrp="1"/>
          </p:cNvSpPr>
          <p:nvPr>
            <p:ph type="body" idx="1"/>
          </p:nvPr>
        </p:nvSpPr>
        <p:spPr>
          <a:xfrm>
            <a:off x="898702" y="1673578"/>
            <a:ext cx="8534400" cy="460304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a:t>Three major indicators as to why youth continue to attend a program are:</a:t>
            </a:r>
            <a:endParaRPr/>
          </a:p>
          <a:p>
            <a:pPr marL="342900" lvl="0" indent="-342900" algn="l" rtl="0">
              <a:spcBef>
                <a:spcPts val="960"/>
              </a:spcBef>
              <a:spcAft>
                <a:spcPts val="0"/>
              </a:spcAft>
              <a:buSzPts val="1440"/>
              <a:buAutoNum type="arabicPeriod"/>
            </a:pPr>
            <a:r>
              <a:rPr lang="en-US"/>
              <a:t>Youth interest – is it fun? Is it engaging? </a:t>
            </a:r>
            <a:endParaRPr/>
          </a:p>
          <a:p>
            <a:pPr marL="342900" lvl="0" indent="-342900" algn="l" rtl="0">
              <a:spcBef>
                <a:spcPts val="960"/>
              </a:spcBef>
              <a:spcAft>
                <a:spcPts val="0"/>
              </a:spcAft>
              <a:buSzPts val="1440"/>
              <a:buAutoNum type="arabicPeriod"/>
            </a:pPr>
            <a:r>
              <a:rPr lang="en-US"/>
              <a:t>Quality programming – supervision, structure, management, intentional program offerings, etc.</a:t>
            </a:r>
            <a:endParaRPr/>
          </a:p>
          <a:p>
            <a:pPr marL="342900" lvl="0" indent="-342900" algn="l" rtl="0">
              <a:spcBef>
                <a:spcPts val="960"/>
              </a:spcBef>
              <a:spcAft>
                <a:spcPts val="0"/>
              </a:spcAft>
              <a:buSzPts val="1440"/>
              <a:buAutoNum type="arabicPeriod"/>
            </a:pPr>
            <a:r>
              <a:rPr lang="en-US"/>
              <a:t>Strong partnerships – relationships, experiences, and “stuff.”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684211" y="2006600"/>
            <a:ext cx="8534401" cy="228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3600"/>
              <a:buFont typeface="Century Gothic"/>
              <a:buNone/>
            </a:pPr>
            <a:r>
              <a:rPr lang="en-US"/>
              <a:t>LET’S HEAR FROM THE FIELD	</a:t>
            </a:r>
            <a:endParaRPr/>
          </a:p>
        </p:txBody>
      </p:sp>
      <p:sp>
        <p:nvSpPr>
          <p:cNvPr id="221" name="Google Shape;221;p30"/>
          <p:cNvSpPr txBox="1">
            <a:spLocks noGrp="1"/>
          </p:cNvSpPr>
          <p:nvPr>
            <p:ph type="body" idx="1"/>
          </p:nvPr>
        </p:nvSpPr>
        <p:spPr>
          <a:xfrm>
            <a:off x="684213" y="4495800"/>
            <a:ext cx="8534400" cy="1498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800"/>
              <a:buFont typeface="Century Gothic"/>
              <a:buNone/>
            </a:pPr>
            <a:r>
              <a:rPr lang="en-US"/>
              <a:t>COUNCIL BLUFFS</a:t>
            </a:r>
            <a:endParaRPr/>
          </a:p>
        </p:txBody>
      </p:sp>
      <p:sp>
        <p:nvSpPr>
          <p:cNvPr id="227" name="Google Shape;227;p31"/>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8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entury Gothic"/>
              <a:buNone/>
            </a:pPr>
            <a:r>
              <a:rPr lang="en-US" b="1"/>
              <a:t>BUILDING PARTNERSHIPS</a:t>
            </a:r>
            <a:endParaRPr b="1"/>
          </a:p>
        </p:txBody>
      </p:sp>
      <p:sp>
        <p:nvSpPr>
          <p:cNvPr id="233" name="Google Shape;233;p32"/>
          <p:cNvSpPr txBox="1">
            <a:spLocks noGrp="1"/>
          </p:cNvSpPr>
          <p:nvPr>
            <p:ph type="body" idx="1"/>
          </p:nvPr>
        </p:nvSpPr>
        <p:spPr>
          <a:xfrm>
            <a:off x="4722812" y="2777066"/>
            <a:ext cx="6021300" cy="2308800"/>
          </a:xfrm>
          <a:prstGeom prst="rect">
            <a:avLst/>
          </a:prstGeom>
          <a:noFill/>
          <a:ln>
            <a:noFill/>
          </a:ln>
        </p:spPr>
        <p:txBody>
          <a:bodyPr spcFirstLastPara="1" wrap="square" lIns="91425" tIns="45700" rIns="91425" bIns="45700" anchor="ctr" anchorCtr="0">
            <a:spAutoFit/>
          </a:bodyPr>
          <a:lstStyle/>
          <a:p>
            <a:pPr marL="101600" marR="0" lvl="0" indent="0" algn="l" rtl="0">
              <a:spcBef>
                <a:spcPts val="0"/>
              </a:spcBef>
              <a:spcAft>
                <a:spcPts val="0"/>
              </a:spcAft>
              <a:buClr>
                <a:schemeClr val="lt1"/>
              </a:buClr>
              <a:buSzPts val="1600"/>
              <a:buFont typeface="Noto Sans Symbols"/>
              <a:buNone/>
            </a:pPr>
            <a:r>
              <a:rPr lang="en-US" sz="1600" b="0" i="0" u="none" strike="noStrike" cap="none">
                <a:solidFill>
                  <a:schemeClr val="lt1"/>
                </a:solidFill>
                <a:latin typeface="Century Gothic"/>
                <a:ea typeface="Century Gothic"/>
                <a:cs typeface="Century Gothic"/>
                <a:sym typeface="Century Gothic"/>
              </a:rPr>
              <a:t>Our 21st CCLC programs in Council Bluffs are very fortunate to work with over 100 partners in the last 5-7 years. We take pride in building relationships with our partners and get to know them on a personal level.</a:t>
            </a:r>
            <a:endParaRPr sz="1600" b="0" i="0" u="none" strike="noStrike" cap="none">
              <a:solidFill>
                <a:schemeClr val="lt1"/>
              </a:solidFill>
              <a:latin typeface="Century Gothic"/>
              <a:ea typeface="Century Gothic"/>
              <a:cs typeface="Century Gothic"/>
              <a:sym typeface="Century Gothic"/>
            </a:endParaRPr>
          </a:p>
          <a:p>
            <a:pPr marL="101600" marR="0" lvl="0" indent="0" algn="l" rtl="0">
              <a:spcBef>
                <a:spcPts val="0"/>
              </a:spcBef>
              <a:spcAft>
                <a:spcPts val="0"/>
              </a:spcAft>
              <a:buClr>
                <a:schemeClr val="lt1"/>
              </a:buClr>
              <a:buSzPts val="1600"/>
              <a:buFont typeface="Noto Sans Symbols"/>
              <a:buNone/>
            </a:pPr>
            <a:endParaRPr sz="1600" b="0" i="0" u="none" strike="noStrike" cap="none">
              <a:solidFill>
                <a:schemeClr val="lt1"/>
              </a:solidFill>
              <a:latin typeface="Century Gothic"/>
              <a:ea typeface="Century Gothic"/>
              <a:cs typeface="Century Gothic"/>
              <a:sym typeface="Century Gothic"/>
            </a:endParaRPr>
          </a:p>
          <a:p>
            <a:pPr marL="101600" marR="0" lvl="0" indent="0" algn="l" rtl="0">
              <a:spcBef>
                <a:spcPts val="0"/>
              </a:spcBef>
              <a:spcAft>
                <a:spcPts val="0"/>
              </a:spcAft>
              <a:buClr>
                <a:schemeClr val="lt1"/>
              </a:buClr>
              <a:buSzPts val="1600"/>
              <a:buFont typeface="Noto Sans Symbols"/>
              <a:buNone/>
            </a:pPr>
            <a:r>
              <a:rPr lang="en-US" sz="1600" b="0" i="0" u="none" strike="noStrike" cap="none">
                <a:solidFill>
                  <a:schemeClr val="lt1"/>
                </a:solidFill>
                <a:latin typeface="Century Gothic"/>
                <a:ea typeface="Century Gothic"/>
                <a:cs typeface="Century Gothic"/>
                <a:sym typeface="Century Gothic"/>
              </a:rPr>
              <a:t>By providing quality programming at our schools, through the use of partners and teachers, we are able to retain students and families stay engaged and involved throughout the school year.</a:t>
            </a:r>
            <a:endParaRPr sz="1600" b="0" i="0" u="none" strike="noStrike" cap="none">
              <a:solidFill>
                <a:schemeClr val="lt1"/>
              </a:solidFill>
              <a:latin typeface="Century Gothic"/>
              <a:ea typeface="Century Gothic"/>
              <a:cs typeface="Century Gothic"/>
              <a:sym typeface="Century Gothic"/>
            </a:endParaRPr>
          </a:p>
        </p:txBody>
      </p:sp>
      <p:sp>
        <p:nvSpPr>
          <p:cNvPr id="234" name="Google Shape;234;p32"/>
          <p:cNvSpPr>
            <a:spLocks noGrp="1"/>
          </p:cNvSpPr>
          <p:nvPr>
            <p:ph type="pic" idx="2"/>
          </p:nvPr>
        </p:nvSpPr>
        <p:spPr>
          <a:xfrm>
            <a:off x="808377" y="395111"/>
            <a:ext cx="3515268" cy="5943600"/>
          </a:xfrm>
          <a:prstGeom prst="snip2DiagRect">
            <a:avLst>
              <a:gd name="adj1" fmla="val 0"/>
              <a:gd name="adj2" fmla="val 16667"/>
            </a:avLst>
          </a:prstGeom>
          <a:noFill/>
          <a:ln>
            <a:noFill/>
          </a:ln>
        </p:spPr>
        <p:txBody>
          <a:bodyPr spcFirstLastPara="1" wrap="square" lIns="91425" tIns="45700" rIns="91425" bIns="45700" anchor="t" anchorCtr="0">
            <a:noAutofit/>
          </a:bodyPr>
          <a:lstStyle/>
          <a:p>
            <a:pPr marL="0" marR="0" lvl="0" indent="0" algn="l" rtl="0">
              <a:spcBef>
                <a:spcPts val="320"/>
              </a:spcBef>
              <a:spcAft>
                <a:spcPts val="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A few of our partners: </a:t>
            </a:r>
            <a:endParaRPr/>
          </a:p>
          <a:p>
            <a:pPr marL="0" marR="0" lvl="0" indent="0" algn="l" rtl="0">
              <a:spcBef>
                <a:spcPts val="920"/>
              </a:spcBef>
              <a:spcAft>
                <a:spcPts val="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Metro YMCA</a:t>
            </a:r>
            <a:endParaRPr/>
          </a:p>
          <a:p>
            <a:pPr marL="0" marR="0" lvl="0" indent="0" algn="l" rtl="0">
              <a:spcBef>
                <a:spcPts val="920"/>
              </a:spcBef>
              <a:spcAft>
                <a:spcPts val="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Midlands Humane Society</a:t>
            </a:r>
            <a:endParaRPr/>
          </a:p>
          <a:p>
            <a:pPr marL="0" marR="0" lvl="0" indent="0" algn="l" rtl="0">
              <a:spcBef>
                <a:spcPts val="920"/>
              </a:spcBef>
              <a:spcAft>
                <a:spcPts val="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Omaha Henry Doorly Zoo</a:t>
            </a:r>
            <a:endParaRPr/>
          </a:p>
          <a:p>
            <a:pPr marL="0" marR="0" lvl="0" indent="0" algn="l" rtl="0">
              <a:spcBef>
                <a:spcPts val="920"/>
              </a:spcBef>
              <a:spcAft>
                <a:spcPts val="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Treynor State Bank</a:t>
            </a:r>
            <a:endParaRPr/>
          </a:p>
          <a:p>
            <a:pPr marL="0" marR="0" lvl="0" indent="0" algn="l" rtl="0">
              <a:spcBef>
                <a:spcPts val="920"/>
              </a:spcBef>
              <a:spcAft>
                <a:spcPts val="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Future Tennis &amp; Soccer</a:t>
            </a:r>
            <a:endParaRPr/>
          </a:p>
          <a:p>
            <a:pPr marL="0" marR="0" lvl="0" indent="0" algn="l" rtl="0">
              <a:spcBef>
                <a:spcPts val="920"/>
              </a:spcBef>
              <a:spcAft>
                <a:spcPts val="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Omaha Children’s Museum</a:t>
            </a:r>
            <a:endParaRPr/>
          </a:p>
          <a:p>
            <a:pPr marL="0" marR="0" lvl="0" indent="0" algn="l" rtl="0">
              <a:spcBef>
                <a:spcPts val="920"/>
              </a:spcBef>
              <a:spcAft>
                <a:spcPts val="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VEX Robotics</a:t>
            </a:r>
            <a:endParaRPr/>
          </a:p>
          <a:p>
            <a:pPr marL="0" marR="0" lvl="0" indent="0" algn="l" rtl="0">
              <a:spcBef>
                <a:spcPts val="920"/>
              </a:spcBef>
              <a:spcAft>
                <a:spcPts val="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CB Soccer Club</a:t>
            </a:r>
            <a:endParaRPr/>
          </a:p>
          <a:p>
            <a:pPr marL="0" marR="0" lvl="0" indent="0" algn="l" rtl="0">
              <a:spcBef>
                <a:spcPts val="920"/>
              </a:spcBef>
              <a:spcAft>
                <a:spcPts val="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Council Bluffs Library</a:t>
            </a:r>
            <a:endParaRPr/>
          </a:p>
          <a:p>
            <a:pPr marL="0" marR="0" lvl="0" indent="0" algn="l" rtl="0">
              <a:spcBef>
                <a:spcPts val="920"/>
              </a:spcBef>
              <a:spcAft>
                <a:spcPts val="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The Hub Trampoline Park</a:t>
            </a:r>
            <a:endParaRPr/>
          </a:p>
          <a:p>
            <a:pPr marL="0" marR="0" lvl="0" indent="0" algn="l" rtl="0">
              <a:spcBef>
                <a:spcPts val="920"/>
              </a:spcBef>
              <a:spcAft>
                <a:spcPts val="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Hitchcock Nature Center</a:t>
            </a:r>
            <a:endParaRPr/>
          </a:p>
          <a:p>
            <a:pPr marL="0" marR="0" lvl="0" indent="0" algn="l" rtl="0">
              <a:spcBef>
                <a:spcPts val="920"/>
              </a:spcBef>
              <a:spcAft>
                <a:spcPts val="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Kaneko </a:t>
            </a:r>
            <a:endParaRPr/>
          </a:p>
          <a:p>
            <a:pPr marL="0" marR="0" lvl="0" indent="0" algn="l" rtl="0">
              <a:spcBef>
                <a:spcPts val="920"/>
              </a:spcBef>
              <a:spcAft>
                <a:spcPts val="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Gifford Farm</a:t>
            </a:r>
            <a:endParaRPr/>
          </a:p>
          <a:p>
            <a:pPr marL="0" marR="0" lvl="0" indent="0" algn="l" rtl="0">
              <a:spcBef>
                <a:spcPts val="920"/>
              </a:spcBef>
              <a:spcAft>
                <a:spcPts val="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SAC Museum</a:t>
            </a:r>
            <a:endParaRPr/>
          </a:p>
          <a:p>
            <a:pPr marL="0" marR="0" lvl="0" indent="0" algn="l" rtl="0">
              <a:spcBef>
                <a:spcPts val="920"/>
              </a:spcBef>
              <a:spcAft>
                <a:spcPts val="600"/>
              </a:spcAft>
              <a:buClr>
                <a:schemeClr val="lt1"/>
              </a:buClr>
              <a:buSzPts val="1280"/>
              <a:buFont typeface="Noto Sans Symbols"/>
              <a:buNone/>
            </a:pPr>
            <a:r>
              <a:rPr lang="en-US" sz="1600" b="0" i="0" u="none" strike="noStrike" cap="none">
                <a:solidFill>
                  <a:schemeClr val="lt1"/>
                </a:solidFill>
                <a:latin typeface="Century Gothic"/>
                <a:ea typeface="Century Gothic"/>
                <a:cs typeface="Century Gothic"/>
                <a:sym typeface="Century Gothic"/>
              </a:rPr>
              <a:t/>
            </a:r>
            <a:br>
              <a:rPr lang="en-US" sz="1600" b="0" i="0" u="none" strike="noStrike" cap="none">
                <a:solidFill>
                  <a:schemeClr val="lt1"/>
                </a:solidFill>
                <a:latin typeface="Century Gothic"/>
                <a:ea typeface="Century Gothic"/>
                <a:cs typeface="Century Gothic"/>
                <a:sym typeface="Century Gothic"/>
              </a:rPr>
            </a:br>
            <a:endParaRPr sz="17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3"/>
          <p:cNvPicPr preferRelativeResize="0"/>
          <p:nvPr/>
        </p:nvPicPr>
        <p:blipFill rotWithShape="1">
          <a:blip r:embed="rId3">
            <a:alphaModFix/>
          </a:blip>
          <a:srcRect/>
          <a:stretch/>
        </p:blipFill>
        <p:spPr>
          <a:xfrm>
            <a:off x="0" y="0"/>
            <a:ext cx="12191995" cy="6857997"/>
          </a:xfrm>
          <a:prstGeom prst="rect">
            <a:avLst/>
          </a:prstGeom>
          <a:noFill/>
          <a:ln>
            <a:noFill/>
          </a:ln>
        </p:spPr>
      </p:pic>
      <p:sp>
        <p:nvSpPr>
          <p:cNvPr id="240" name="Google Shape;240;p33"/>
          <p:cNvSpPr/>
          <p:nvPr/>
        </p:nvSpPr>
        <p:spPr>
          <a:xfrm>
            <a:off x="377333" y="4345500"/>
            <a:ext cx="11450100" cy="2255700"/>
          </a:xfrm>
          <a:prstGeom prst="rect">
            <a:avLst/>
          </a:prstGeom>
          <a:solidFill>
            <a:srgbClr val="000000">
              <a:alpha val="76862"/>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lt1"/>
              </a:buClr>
              <a:buSzPts val="1800"/>
              <a:buFont typeface="Century Gothic"/>
              <a:buNone/>
            </a:pPr>
            <a:endParaRPr sz="1800">
              <a:solidFill>
                <a:schemeClr val="lt1"/>
              </a:solidFill>
              <a:latin typeface="Century Gothic"/>
              <a:ea typeface="Century Gothic"/>
              <a:cs typeface="Century Gothic"/>
              <a:sym typeface="Century Gothic"/>
            </a:endParaRPr>
          </a:p>
        </p:txBody>
      </p:sp>
      <p:sp>
        <p:nvSpPr>
          <p:cNvPr id="241" name="Google Shape;241;p33"/>
          <p:cNvSpPr txBox="1">
            <a:spLocks noGrp="1"/>
          </p:cNvSpPr>
          <p:nvPr>
            <p:ph type="body" idx="4294967295"/>
          </p:nvPr>
        </p:nvSpPr>
        <p:spPr>
          <a:xfrm>
            <a:off x="524733" y="4490500"/>
            <a:ext cx="11155200" cy="21687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400"/>
              </a:spcBef>
              <a:spcAft>
                <a:spcPts val="0"/>
              </a:spcAft>
              <a:buClr>
                <a:schemeClr val="lt1"/>
              </a:buClr>
              <a:buSzPts val="2160"/>
              <a:buFont typeface="Noto Sans Symbols"/>
              <a:buNone/>
            </a:pPr>
            <a:r>
              <a:rPr lang="en-US" sz="2700" b="1" i="0" u="none" strike="noStrike" cap="none">
                <a:solidFill>
                  <a:schemeClr val="accent5"/>
                </a:solidFill>
                <a:latin typeface="Century Gothic"/>
                <a:ea typeface="Century Gothic"/>
                <a:cs typeface="Century Gothic"/>
                <a:sym typeface="Century Gothic"/>
              </a:rPr>
              <a:t>Definitions to consider:</a:t>
            </a:r>
            <a:endParaRPr sz="2700" b="1" i="0" u="none" strike="noStrike" cap="none">
              <a:solidFill>
                <a:schemeClr val="accent5"/>
              </a:solidFill>
              <a:latin typeface="Century Gothic"/>
              <a:ea typeface="Century Gothic"/>
              <a:cs typeface="Century Gothic"/>
              <a:sym typeface="Century Gothic"/>
            </a:endParaRPr>
          </a:p>
          <a:p>
            <a:pPr marL="609600" marR="0" lvl="0" indent="-406400" algn="l" rtl="0">
              <a:lnSpc>
                <a:spcPct val="100000"/>
              </a:lnSpc>
              <a:spcBef>
                <a:spcPts val="400"/>
              </a:spcBef>
              <a:spcAft>
                <a:spcPts val="0"/>
              </a:spcAft>
              <a:buClr>
                <a:schemeClr val="lt1"/>
              </a:buClr>
              <a:buSzPts val="1600"/>
              <a:buFont typeface="Noto Sans Symbols"/>
              <a:buChar char="●"/>
            </a:pPr>
            <a:r>
              <a:rPr lang="en-US" sz="2000" b="1" i="1" u="none" strike="noStrike" cap="none">
                <a:solidFill>
                  <a:schemeClr val="lt1"/>
                </a:solidFill>
                <a:latin typeface="Century Gothic"/>
                <a:ea typeface="Century Gothic"/>
                <a:cs typeface="Century Gothic"/>
                <a:sym typeface="Century Gothic"/>
              </a:rPr>
              <a:t>Community partners</a:t>
            </a:r>
            <a:r>
              <a:rPr lang="en-US" sz="2000" b="0" i="0" u="none" strike="noStrike" cap="none">
                <a:solidFill>
                  <a:schemeClr val="lt1"/>
                </a:solidFill>
                <a:latin typeface="Century Gothic"/>
                <a:ea typeface="Century Gothic"/>
                <a:cs typeface="Century Gothic"/>
                <a:sym typeface="Century Gothic"/>
              </a:rPr>
              <a:t> are nonprofit organizations, public agencies, government offices, schools, and certain private business where students provide community service as an integral part of their academic courses.</a:t>
            </a:r>
            <a:endParaRPr sz="2000" b="0" i="0" u="none" strike="noStrike" cap="none">
              <a:solidFill>
                <a:schemeClr val="lt1"/>
              </a:solidFill>
              <a:latin typeface="Century Gothic"/>
              <a:ea typeface="Century Gothic"/>
              <a:cs typeface="Century Gothic"/>
              <a:sym typeface="Century Gothic"/>
            </a:endParaRPr>
          </a:p>
          <a:p>
            <a:pPr marL="609600" marR="0" lvl="0" indent="-406400" algn="l" rtl="0">
              <a:lnSpc>
                <a:spcPct val="100000"/>
              </a:lnSpc>
              <a:spcBef>
                <a:spcPts val="0"/>
              </a:spcBef>
              <a:spcAft>
                <a:spcPts val="0"/>
              </a:spcAft>
              <a:buClr>
                <a:schemeClr val="lt1"/>
              </a:buClr>
              <a:buSzPts val="1600"/>
              <a:buFont typeface="Noto Sans Symbols"/>
              <a:buChar char="●"/>
            </a:pPr>
            <a:r>
              <a:rPr lang="en-US" sz="2000" b="1" i="1" u="none" strike="noStrike" cap="none">
                <a:solidFill>
                  <a:schemeClr val="lt1"/>
                </a:solidFill>
                <a:latin typeface="Century Gothic"/>
                <a:ea typeface="Century Gothic"/>
                <a:cs typeface="Century Gothic"/>
                <a:sym typeface="Century Gothic"/>
              </a:rPr>
              <a:t>Sustainable</a:t>
            </a:r>
            <a:r>
              <a:rPr lang="en-US" sz="2000" b="0" i="0" u="none" strike="noStrike" cap="none">
                <a:solidFill>
                  <a:schemeClr val="lt1"/>
                </a:solidFill>
                <a:latin typeface="Century Gothic"/>
                <a:ea typeface="Century Gothic"/>
                <a:cs typeface="Century Gothic"/>
                <a:sym typeface="Century Gothic"/>
              </a:rPr>
              <a:t> is being able to be maintained at a certain rate or level.</a:t>
            </a:r>
            <a:endParaRPr sz="20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entury Gothic"/>
              <a:buNone/>
            </a:pPr>
            <a:r>
              <a:rPr lang="en-US" b="1"/>
              <a:t>LISTENING TO STUDENT INPUT</a:t>
            </a:r>
            <a:endParaRPr b="1"/>
          </a:p>
        </p:txBody>
      </p:sp>
      <p:sp>
        <p:nvSpPr>
          <p:cNvPr id="247" name="Google Shape;247;p34"/>
          <p:cNvSpPr txBox="1">
            <a:spLocks noGrp="1"/>
          </p:cNvSpPr>
          <p:nvPr>
            <p:ph type="body" idx="1"/>
          </p:nvPr>
        </p:nvSpPr>
        <p:spPr>
          <a:xfrm>
            <a:off x="4722812" y="2777066"/>
            <a:ext cx="6021300" cy="1477500"/>
          </a:xfrm>
          <a:prstGeom prst="rect">
            <a:avLst/>
          </a:prstGeom>
          <a:noFill/>
          <a:ln>
            <a:noFill/>
          </a:ln>
        </p:spPr>
        <p:txBody>
          <a:bodyPr spcFirstLastPara="1" wrap="square" lIns="91425" tIns="45700" rIns="91425" bIns="45700" anchor="ctr" anchorCtr="0">
            <a:spAutoFit/>
          </a:bodyPr>
          <a:lstStyle/>
          <a:p>
            <a:pPr marL="101600" marR="0" lvl="0" indent="0" algn="l" rtl="0">
              <a:spcBef>
                <a:spcPts val="0"/>
              </a:spcBef>
              <a:spcAft>
                <a:spcPts val="0"/>
              </a:spcAft>
              <a:buClr>
                <a:schemeClr val="lt1"/>
              </a:buClr>
              <a:buSzPts val="1600"/>
              <a:buFont typeface="Noto Sans Symbols"/>
              <a:buNone/>
            </a:pPr>
            <a:r>
              <a:rPr lang="en-US" sz="1600" b="0" i="0" u="none" strike="noStrike" cap="none">
                <a:solidFill>
                  <a:schemeClr val="lt1"/>
                </a:solidFill>
                <a:latin typeface="Century Gothic"/>
                <a:ea typeface="Century Gothic"/>
                <a:cs typeface="Century Gothic"/>
                <a:sym typeface="Century Gothic"/>
              </a:rPr>
              <a:t>In our middle &amp; high school buildings, we always encourage students to give us input on what type of clubs they’d like to see. We also have an online “virtual suggestion box” where students, teachers, or parents can participate too.</a:t>
            </a:r>
            <a:endParaRPr sz="1600" b="0" i="0" u="none" strike="noStrike" cap="none">
              <a:solidFill>
                <a:schemeClr val="lt1"/>
              </a:solidFill>
              <a:latin typeface="Century Gothic"/>
              <a:ea typeface="Century Gothic"/>
              <a:cs typeface="Century Gothic"/>
              <a:sym typeface="Century Gothic"/>
            </a:endParaRPr>
          </a:p>
        </p:txBody>
      </p:sp>
      <p:pic>
        <p:nvPicPr>
          <p:cNvPr id="248" name="Google Shape;248;p34"/>
          <p:cNvPicPr preferRelativeResize="0"/>
          <p:nvPr/>
        </p:nvPicPr>
        <p:blipFill rotWithShape="1">
          <a:blip r:embed="rId3">
            <a:alphaModFix/>
          </a:blip>
          <a:srcRect/>
          <a:stretch/>
        </p:blipFill>
        <p:spPr>
          <a:xfrm rot="-580915">
            <a:off x="574240" y="1556166"/>
            <a:ext cx="3495346" cy="482051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title"/>
          </p:nvPr>
        </p:nvSpPr>
        <p:spPr>
          <a:xfrm>
            <a:off x="1579950" y="132300"/>
            <a:ext cx="8534400" cy="726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entury Gothic"/>
              <a:buNone/>
            </a:pPr>
            <a:r>
              <a:rPr lang="en-US" b="1"/>
              <a:t>FAMILY ENGAGEMENT </a:t>
            </a:r>
            <a:endParaRPr b="1"/>
          </a:p>
        </p:txBody>
      </p:sp>
      <p:sp>
        <p:nvSpPr>
          <p:cNvPr id="254" name="Google Shape;254;p35"/>
          <p:cNvSpPr txBox="1">
            <a:spLocks noGrp="1"/>
          </p:cNvSpPr>
          <p:nvPr>
            <p:ph type="body" idx="1"/>
          </p:nvPr>
        </p:nvSpPr>
        <p:spPr>
          <a:xfrm>
            <a:off x="730684" y="858300"/>
            <a:ext cx="10713154" cy="707846"/>
          </a:xfrm>
          <a:prstGeom prst="rect">
            <a:avLst/>
          </a:prstGeom>
          <a:noFill/>
          <a:ln>
            <a:noFill/>
          </a:ln>
        </p:spPr>
        <p:txBody>
          <a:bodyPr spcFirstLastPara="1" wrap="square" lIns="91425" tIns="45700" rIns="91425" bIns="45700" anchor="ctr" anchorCtr="0">
            <a:spAutoFit/>
          </a:bodyPr>
          <a:lstStyle/>
          <a:p>
            <a:pPr marL="101600" lvl="0" indent="0" algn="ctr" rtl="0">
              <a:spcBef>
                <a:spcPts val="0"/>
              </a:spcBef>
              <a:spcAft>
                <a:spcPts val="0"/>
              </a:spcAft>
              <a:buSzPts val="1600"/>
              <a:buNone/>
            </a:pPr>
            <a:r>
              <a:rPr lang="en-US"/>
              <a:t>We do quarterly family engagement events at our 21st CCLC schools. Below are examples of the ones we have done pre-COVID and during COVID. </a:t>
            </a:r>
            <a:endParaRPr/>
          </a:p>
        </p:txBody>
      </p:sp>
      <p:sp>
        <p:nvSpPr>
          <p:cNvPr id="255" name="Google Shape;255;p35"/>
          <p:cNvSpPr txBox="1"/>
          <p:nvPr/>
        </p:nvSpPr>
        <p:spPr>
          <a:xfrm>
            <a:off x="1013233" y="1795069"/>
            <a:ext cx="9899700" cy="492439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lt1"/>
              </a:buClr>
              <a:buSzPts val="1400"/>
              <a:buFont typeface="Century Gothic"/>
              <a:buNone/>
            </a:pPr>
            <a:r>
              <a:rPr lang="en-US" sz="1400">
                <a:solidFill>
                  <a:schemeClr val="lt1"/>
                </a:solidFill>
                <a:latin typeface="Century Gothic"/>
                <a:ea typeface="Century Gothic"/>
                <a:cs typeface="Century Gothic"/>
                <a:sym typeface="Century Gothic"/>
              </a:rPr>
              <a:t>Pre-COVID Events: </a:t>
            </a:r>
            <a:endParaRPr sz="1400">
              <a:solidFill>
                <a:schemeClr val="lt1"/>
              </a:solidFill>
              <a:latin typeface="Century Gothic"/>
              <a:ea typeface="Century Gothic"/>
              <a:cs typeface="Century Gothic"/>
              <a:sym typeface="Century Gothic"/>
            </a:endParaRPr>
          </a:p>
          <a:p>
            <a:pPr marL="457200" marR="0" lvl="0" indent="-317500" algn="l" rtl="0">
              <a:spcBef>
                <a:spcPts val="0"/>
              </a:spcBef>
              <a:spcAft>
                <a:spcPts val="0"/>
              </a:spcAft>
              <a:buClr>
                <a:schemeClr val="lt1"/>
              </a:buClr>
              <a:buSzPts val="1400"/>
              <a:buFont typeface="Century Gothic"/>
              <a:buChar char="●"/>
            </a:pPr>
            <a:r>
              <a:rPr lang="en-US" sz="1400" b="1">
                <a:solidFill>
                  <a:schemeClr val="lt1"/>
                </a:solidFill>
                <a:latin typeface="Century Gothic"/>
                <a:ea typeface="Century Gothic"/>
                <a:cs typeface="Century Gothic"/>
                <a:sym typeface="Century Gothic"/>
              </a:rPr>
              <a:t>Omaha Children’s Museum Night:</a:t>
            </a:r>
            <a:r>
              <a:rPr lang="en-US" sz="1400">
                <a:solidFill>
                  <a:schemeClr val="lt1"/>
                </a:solidFill>
                <a:latin typeface="Century Gothic"/>
                <a:ea typeface="Century Gothic"/>
                <a:cs typeface="Century Gothic"/>
                <a:sym typeface="Century Gothic"/>
              </a:rPr>
              <a:t> Families could bring their entire family and enjoy the museum for 2 full hours free of charge. </a:t>
            </a:r>
            <a:endParaRPr sz="1400">
              <a:solidFill>
                <a:schemeClr val="lt1"/>
              </a:solidFill>
              <a:latin typeface="Century Gothic"/>
              <a:ea typeface="Century Gothic"/>
              <a:cs typeface="Century Gothic"/>
              <a:sym typeface="Century Gothic"/>
            </a:endParaRPr>
          </a:p>
          <a:p>
            <a:pPr marL="457200" marR="0" lvl="0" indent="-317500" algn="l" rtl="0">
              <a:spcBef>
                <a:spcPts val="0"/>
              </a:spcBef>
              <a:spcAft>
                <a:spcPts val="0"/>
              </a:spcAft>
              <a:buClr>
                <a:schemeClr val="lt1"/>
              </a:buClr>
              <a:buSzPts val="1400"/>
              <a:buFont typeface="Century Gothic"/>
              <a:buChar char="●"/>
            </a:pPr>
            <a:r>
              <a:rPr lang="en-US" sz="1400" b="1">
                <a:solidFill>
                  <a:schemeClr val="lt1"/>
                </a:solidFill>
                <a:latin typeface="Century Gothic"/>
                <a:ea typeface="Century Gothic"/>
                <a:cs typeface="Century Gothic"/>
                <a:sym typeface="Century Gothic"/>
              </a:rPr>
              <a:t>Durham Museum Night: </a:t>
            </a:r>
            <a:r>
              <a:rPr lang="en-US" sz="1400">
                <a:solidFill>
                  <a:schemeClr val="lt1"/>
                </a:solidFill>
                <a:latin typeface="Century Gothic"/>
                <a:ea typeface="Century Gothic"/>
                <a:cs typeface="Century Gothic"/>
                <a:sym typeface="Century Gothic"/>
              </a:rPr>
              <a:t>Typically held the last Tuesday in November. Families could tour the museum and also get pictures taken by the Christmas tree and also with Santa. </a:t>
            </a:r>
            <a:endParaRPr sz="1400">
              <a:solidFill>
                <a:schemeClr val="lt1"/>
              </a:solidFill>
              <a:latin typeface="Century Gothic"/>
              <a:ea typeface="Century Gothic"/>
              <a:cs typeface="Century Gothic"/>
              <a:sym typeface="Century Gothic"/>
            </a:endParaRPr>
          </a:p>
          <a:p>
            <a:pPr marL="457200" marR="0" lvl="0" indent="-317500" algn="l" rtl="0">
              <a:spcBef>
                <a:spcPts val="0"/>
              </a:spcBef>
              <a:spcAft>
                <a:spcPts val="0"/>
              </a:spcAft>
              <a:buClr>
                <a:schemeClr val="lt1"/>
              </a:buClr>
              <a:buSzPts val="1400"/>
              <a:buFont typeface="Century Gothic"/>
              <a:buChar char="●"/>
            </a:pPr>
            <a:r>
              <a:rPr lang="en-US" sz="1400" b="1">
                <a:solidFill>
                  <a:schemeClr val="lt1"/>
                </a:solidFill>
                <a:latin typeface="Century Gothic"/>
                <a:ea typeface="Century Gothic"/>
                <a:cs typeface="Century Gothic"/>
                <a:sym typeface="Century Gothic"/>
              </a:rPr>
              <a:t>Fontenelle Forest Night:</a:t>
            </a:r>
            <a:r>
              <a:rPr lang="en-US" sz="1400">
                <a:solidFill>
                  <a:schemeClr val="lt1"/>
                </a:solidFill>
                <a:latin typeface="Century Gothic"/>
                <a:ea typeface="Century Gothic"/>
                <a:cs typeface="Century Gothic"/>
                <a:sym typeface="Century Gothic"/>
              </a:rPr>
              <a:t> Families could come and enjoy a snack and hike on the trails, as well as do some hands-on activities with the staff. </a:t>
            </a:r>
            <a:endParaRPr sz="1400">
              <a:solidFill>
                <a:schemeClr val="lt1"/>
              </a:solidFill>
              <a:latin typeface="Century Gothic"/>
              <a:ea typeface="Century Gothic"/>
              <a:cs typeface="Century Gothic"/>
              <a:sym typeface="Century Gothic"/>
            </a:endParaRPr>
          </a:p>
          <a:p>
            <a:pPr marL="0" marR="0" lvl="0" indent="0" algn="l" rtl="0">
              <a:spcBef>
                <a:spcPts val="0"/>
              </a:spcBef>
              <a:spcAft>
                <a:spcPts val="0"/>
              </a:spcAft>
              <a:buClr>
                <a:schemeClr val="lt1"/>
              </a:buClr>
              <a:buSzPts val="1400"/>
              <a:buFont typeface="Century Gothic"/>
              <a:buNone/>
            </a:pPr>
            <a:endParaRPr sz="1400">
              <a:solidFill>
                <a:schemeClr val="lt1"/>
              </a:solidFill>
              <a:latin typeface="Century Gothic"/>
              <a:ea typeface="Century Gothic"/>
              <a:cs typeface="Century Gothic"/>
              <a:sym typeface="Century Gothic"/>
            </a:endParaRPr>
          </a:p>
          <a:p>
            <a:pPr marL="0" marR="0" lvl="0" indent="0" algn="l" rtl="0">
              <a:spcBef>
                <a:spcPts val="0"/>
              </a:spcBef>
              <a:spcAft>
                <a:spcPts val="0"/>
              </a:spcAft>
              <a:buClr>
                <a:schemeClr val="lt1"/>
              </a:buClr>
              <a:buSzPts val="1400"/>
              <a:buFont typeface="Century Gothic"/>
              <a:buNone/>
            </a:pPr>
            <a:r>
              <a:rPr lang="en-US" sz="1400">
                <a:solidFill>
                  <a:schemeClr val="lt1"/>
                </a:solidFill>
                <a:latin typeface="Century Gothic"/>
                <a:ea typeface="Century Gothic"/>
                <a:cs typeface="Century Gothic"/>
                <a:sym typeface="Century Gothic"/>
              </a:rPr>
              <a:t>During COVID Events: </a:t>
            </a:r>
            <a:endParaRPr sz="1400">
              <a:solidFill>
                <a:schemeClr val="lt1"/>
              </a:solidFill>
              <a:latin typeface="Century Gothic"/>
              <a:ea typeface="Century Gothic"/>
              <a:cs typeface="Century Gothic"/>
              <a:sym typeface="Century Gothic"/>
            </a:endParaRPr>
          </a:p>
          <a:p>
            <a:pPr marL="0" marR="0" lvl="0" indent="0" algn="l" rtl="0">
              <a:spcBef>
                <a:spcPts val="0"/>
              </a:spcBef>
              <a:spcAft>
                <a:spcPts val="0"/>
              </a:spcAft>
              <a:buClr>
                <a:schemeClr val="lt1"/>
              </a:buClr>
              <a:buSzPts val="1400"/>
              <a:buFont typeface="Century Gothic"/>
              <a:buNone/>
            </a:pPr>
            <a:endParaRPr sz="1400">
              <a:solidFill>
                <a:schemeClr val="lt1"/>
              </a:solidFill>
              <a:latin typeface="Century Gothic"/>
              <a:ea typeface="Century Gothic"/>
              <a:cs typeface="Century Gothic"/>
              <a:sym typeface="Century Gothic"/>
            </a:endParaRPr>
          </a:p>
          <a:p>
            <a:pPr marL="0" marR="0" lvl="0" indent="0" algn="l" rtl="0">
              <a:spcBef>
                <a:spcPts val="0"/>
              </a:spcBef>
              <a:spcAft>
                <a:spcPts val="0"/>
              </a:spcAft>
              <a:buClr>
                <a:schemeClr val="lt1"/>
              </a:buClr>
              <a:buSzPts val="1400"/>
              <a:buFont typeface="Century Gothic"/>
              <a:buNone/>
            </a:pPr>
            <a:r>
              <a:rPr lang="en-US" sz="1400">
                <a:solidFill>
                  <a:schemeClr val="lt1"/>
                </a:solidFill>
                <a:latin typeface="Century Gothic"/>
                <a:ea typeface="Century Gothic"/>
                <a:cs typeface="Century Gothic"/>
                <a:sym typeface="Century Gothic"/>
              </a:rPr>
              <a:t>This 20-21 school year we were unable to do in-person family events, until spring, therefore we scheduled some take home activities for families. </a:t>
            </a:r>
            <a:endParaRPr sz="1400">
              <a:solidFill>
                <a:schemeClr val="lt1"/>
              </a:solidFill>
              <a:latin typeface="Century Gothic"/>
              <a:ea typeface="Century Gothic"/>
              <a:cs typeface="Century Gothic"/>
              <a:sym typeface="Century Gothic"/>
            </a:endParaRPr>
          </a:p>
          <a:p>
            <a:pPr marL="0" marR="0" lvl="0" indent="0" algn="l" rtl="0">
              <a:spcBef>
                <a:spcPts val="0"/>
              </a:spcBef>
              <a:spcAft>
                <a:spcPts val="0"/>
              </a:spcAft>
              <a:buClr>
                <a:schemeClr val="lt1"/>
              </a:buClr>
              <a:buSzPts val="1400"/>
              <a:buFont typeface="Century Gothic"/>
              <a:buNone/>
            </a:pPr>
            <a:endParaRPr sz="1400">
              <a:solidFill>
                <a:schemeClr val="lt1"/>
              </a:solidFill>
              <a:latin typeface="Century Gothic"/>
              <a:ea typeface="Century Gothic"/>
              <a:cs typeface="Century Gothic"/>
              <a:sym typeface="Century Gothic"/>
            </a:endParaRPr>
          </a:p>
          <a:p>
            <a:pPr marL="457200" marR="0" lvl="0" indent="-317500" algn="l" rtl="0">
              <a:spcBef>
                <a:spcPts val="0"/>
              </a:spcBef>
              <a:spcAft>
                <a:spcPts val="0"/>
              </a:spcAft>
              <a:buClr>
                <a:schemeClr val="lt1"/>
              </a:buClr>
              <a:buSzPts val="1400"/>
              <a:buFont typeface="Century Gothic"/>
              <a:buChar char="●"/>
            </a:pPr>
            <a:r>
              <a:rPr lang="en-US" sz="1400" b="1">
                <a:solidFill>
                  <a:schemeClr val="lt1"/>
                </a:solidFill>
                <a:latin typeface="Century Gothic"/>
                <a:ea typeface="Century Gothic"/>
                <a:cs typeface="Century Gothic"/>
                <a:sym typeface="Century Gothic"/>
              </a:rPr>
              <a:t>Fall 2020:</a:t>
            </a:r>
            <a:r>
              <a:rPr lang="en-US" sz="1400">
                <a:solidFill>
                  <a:schemeClr val="lt1"/>
                </a:solidFill>
                <a:latin typeface="Century Gothic"/>
                <a:ea typeface="Century Gothic"/>
                <a:cs typeface="Century Gothic"/>
                <a:sym typeface="Century Gothic"/>
              </a:rPr>
              <a:t> Kits were assembled with fall related books and pumpkins for families to paint or carve. </a:t>
            </a:r>
            <a:endParaRPr sz="1400">
              <a:solidFill>
                <a:schemeClr val="lt1"/>
              </a:solidFill>
              <a:latin typeface="Century Gothic"/>
              <a:ea typeface="Century Gothic"/>
              <a:cs typeface="Century Gothic"/>
              <a:sym typeface="Century Gothic"/>
            </a:endParaRPr>
          </a:p>
          <a:p>
            <a:pPr marL="457200" marR="0" lvl="0" indent="-317500" algn="l" rtl="0">
              <a:spcBef>
                <a:spcPts val="0"/>
              </a:spcBef>
              <a:spcAft>
                <a:spcPts val="0"/>
              </a:spcAft>
              <a:buClr>
                <a:schemeClr val="lt1"/>
              </a:buClr>
              <a:buSzPts val="1400"/>
              <a:buFont typeface="Century Gothic"/>
              <a:buChar char="●"/>
            </a:pPr>
            <a:r>
              <a:rPr lang="en-US" sz="1400" b="1">
                <a:solidFill>
                  <a:schemeClr val="lt1"/>
                </a:solidFill>
                <a:latin typeface="Century Gothic"/>
                <a:ea typeface="Century Gothic"/>
                <a:cs typeface="Century Gothic"/>
                <a:sym typeface="Century Gothic"/>
              </a:rPr>
              <a:t>Winter 2020:</a:t>
            </a:r>
            <a:r>
              <a:rPr lang="en-US" sz="1400">
                <a:solidFill>
                  <a:schemeClr val="lt1"/>
                </a:solidFill>
                <a:latin typeface="Century Gothic"/>
                <a:ea typeface="Century Gothic"/>
                <a:cs typeface="Century Gothic"/>
                <a:sym typeface="Century Gothic"/>
              </a:rPr>
              <a:t> Families received Eileen’s Cookies decorating kits with sugar cookies, frosting and sprinkles. </a:t>
            </a:r>
            <a:endParaRPr sz="1400">
              <a:solidFill>
                <a:schemeClr val="lt1"/>
              </a:solidFill>
              <a:latin typeface="Century Gothic"/>
              <a:ea typeface="Century Gothic"/>
              <a:cs typeface="Century Gothic"/>
              <a:sym typeface="Century Gothic"/>
            </a:endParaRPr>
          </a:p>
          <a:p>
            <a:pPr marL="457200" marR="0" lvl="0" indent="-317500" algn="l" rtl="0">
              <a:spcBef>
                <a:spcPts val="0"/>
              </a:spcBef>
              <a:spcAft>
                <a:spcPts val="0"/>
              </a:spcAft>
              <a:buClr>
                <a:schemeClr val="lt1"/>
              </a:buClr>
              <a:buSzPts val="1400"/>
              <a:buFont typeface="Century Gothic"/>
              <a:buChar char="●"/>
            </a:pPr>
            <a:r>
              <a:rPr lang="en-US" sz="1400" b="1">
                <a:solidFill>
                  <a:schemeClr val="lt1"/>
                </a:solidFill>
                <a:latin typeface="Century Gothic"/>
                <a:ea typeface="Century Gothic"/>
                <a:cs typeface="Century Gothic"/>
                <a:sym typeface="Century Gothic"/>
              </a:rPr>
              <a:t>Winter/Spring 2021: </a:t>
            </a:r>
            <a:r>
              <a:rPr lang="en-US" sz="1400">
                <a:solidFill>
                  <a:schemeClr val="lt1"/>
                </a:solidFill>
                <a:latin typeface="Century Gothic"/>
                <a:ea typeface="Century Gothic"/>
                <a:cs typeface="Century Gothic"/>
                <a:sym typeface="Century Gothic"/>
              </a:rPr>
              <a:t>Families were given a kit with popcorn and candy as well as math card games to be played together at home. </a:t>
            </a:r>
            <a:endParaRPr sz="1400">
              <a:solidFill>
                <a:schemeClr val="lt1"/>
              </a:solidFill>
              <a:latin typeface="Century Gothic"/>
              <a:ea typeface="Century Gothic"/>
              <a:cs typeface="Century Gothic"/>
              <a:sym typeface="Century Gothic"/>
            </a:endParaRPr>
          </a:p>
          <a:p>
            <a:pPr marL="457200" marR="0" lvl="0" indent="-317500" algn="l" rtl="0">
              <a:spcBef>
                <a:spcPts val="0"/>
              </a:spcBef>
              <a:spcAft>
                <a:spcPts val="0"/>
              </a:spcAft>
              <a:buClr>
                <a:schemeClr val="lt1"/>
              </a:buClr>
              <a:buSzPts val="1400"/>
              <a:buFont typeface="Century Gothic"/>
              <a:buChar char="●"/>
            </a:pPr>
            <a:r>
              <a:rPr lang="en-US" sz="1400" b="1">
                <a:solidFill>
                  <a:schemeClr val="lt1"/>
                </a:solidFill>
                <a:latin typeface="Century Gothic"/>
                <a:ea typeface="Century Gothic"/>
                <a:cs typeface="Century Gothic"/>
                <a:sym typeface="Century Gothic"/>
              </a:rPr>
              <a:t>Spring 2021</a:t>
            </a:r>
            <a:r>
              <a:rPr lang="en-US" sz="1400">
                <a:solidFill>
                  <a:schemeClr val="lt1"/>
                </a:solidFill>
                <a:latin typeface="Century Gothic"/>
                <a:ea typeface="Century Gothic"/>
                <a:cs typeface="Century Gothic"/>
                <a:sym typeface="Century Gothic"/>
              </a:rPr>
              <a:t>: In May, we held an in person family event, partnering with Hitchcock Nature Center, where families came and learned about trees and received seedlings to plant at their home. </a:t>
            </a:r>
            <a:endParaRPr sz="1400">
              <a:solidFill>
                <a:schemeClr val="lt1"/>
              </a:solidFill>
              <a:latin typeface="Century Gothic"/>
              <a:ea typeface="Century Gothic"/>
              <a:cs typeface="Century Gothic"/>
              <a:sym typeface="Century Gothic"/>
            </a:endParaRPr>
          </a:p>
          <a:p>
            <a:pPr marL="457200" marR="0" lvl="0" indent="-317500" algn="l" rtl="0">
              <a:spcBef>
                <a:spcPts val="0"/>
              </a:spcBef>
              <a:spcAft>
                <a:spcPts val="0"/>
              </a:spcAft>
              <a:buClr>
                <a:schemeClr val="lt1"/>
              </a:buClr>
              <a:buSzPts val="1400"/>
              <a:buFont typeface="Century Gothic"/>
              <a:buChar char="●"/>
            </a:pPr>
            <a:r>
              <a:rPr lang="en-US" sz="1400" b="1">
                <a:solidFill>
                  <a:schemeClr val="lt1"/>
                </a:solidFill>
                <a:latin typeface="Century Gothic"/>
                <a:ea typeface="Century Gothic"/>
                <a:cs typeface="Century Gothic"/>
                <a:sym typeface="Century Gothic"/>
              </a:rPr>
              <a:t>Spring Surprise:</a:t>
            </a:r>
            <a:r>
              <a:rPr lang="en-US" sz="1400">
                <a:solidFill>
                  <a:schemeClr val="lt1"/>
                </a:solidFill>
                <a:latin typeface="Century Gothic"/>
                <a:ea typeface="Century Gothic"/>
                <a:cs typeface="Century Gothic"/>
                <a:sym typeface="Century Gothic"/>
              </a:rPr>
              <a:t> All of our 21CCLC schools were surprised with Kona Ice to enjoy on a random weekday during programs. </a:t>
            </a:r>
            <a:endParaRPr sz="1400">
              <a:solidFill>
                <a:schemeClr val="lt1"/>
              </a:solidFill>
              <a:latin typeface="Century Gothic"/>
              <a:ea typeface="Century Gothic"/>
              <a:cs typeface="Century Gothic"/>
              <a:sym typeface="Century Gothic"/>
            </a:endParaRPr>
          </a:p>
          <a:p>
            <a:pPr marL="457200" marR="0" lvl="0" indent="0" algn="l" rtl="0">
              <a:spcBef>
                <a:spcPts val="0"/>
              </a:spcBef>
              <a:spcAft>
                <a:spcPts val="0"/>
              </a:spcAft>
              <a:buClr>
                <a:schemeClr val="lt1"/>
              </a:buClr>
              <a:buSzPts val="1400"/>
              <a:buFont typeface="Century Gothic"/>
              <a:buNone/>
            </a:pPr>
            <a:endParaRPr sz="1400">
              <a:solidFill>
                <a:schemeClr val="lt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6"/>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800"/>
              <a:buFont typeface="Century Gothic"/>
              <a:buNone/>
            </a:pPr>
            <a:r>
              <a:rPr lang="en-US"/>
              <a:t>YOUTHPORT – CEDAR RAPIDS</a:t>
            </a:r>
            <a:endParaRPr/>
          </a:p>
        </p:txBody>
      </p:sp>
      <p:sp>
        <p:nvSpPr>
          <p:cNvPr id="261" name="Google Shape;261;p36"/>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8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7"/>
          <p:cNvSpPr txBox="1">
            <a:spLocks noGrp="1"/>
          </p:cNvSpPr>
          <p:nvPr>
            <p:ph type="title"/>
          </p:nvPr>
        </p:nvSpPr>
        <p:spPr>
          <a:xfrm>
            <a:off x="684212" y="711200"/>
            <a:ext cx="9983788" cy="5283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
            </a:r>
            <a:br>
              <a:rPr lang="en-US"/>
            </a:br>
            <a:endParaRPr/>
          </a:p>
        </p:txBody>
      </p:sp>
      <p:sp>
        <p:nvSpPr>
          <p:cNvPr id="267" name="Google Shape;267;p37"/>
          <p:cNvSpPr/>
          <p:nvPr/>
        </p:nvSpPr>
        <p:spPr>
          <a:xfrm>
            <a:off x="1004711" y="1828800"/>
            <a:ext cx="8918222" cy="31698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Youth Recruitment </a:t>
            </a:r>
            <a:br>
              <a:rPr lang="en-US" sz="1800">
                <a:solidFill>
                  <a:schemeClr val="lt1"/>
                </a:solidFill>
                <a:latin typeface="Century Gothic"/>
                <a:ea typeface="Century Gothic"/>
                <a:cs typeface="Century Gothic"/>
                <a:sym typeface="Century Gothic"/>
              </a:rPr>
            </a:br>
            <a:r>
              <a:rPr lang="en-US" sz="1800">
                <a:solidFill>
                  <a:schemeClr val="lt1"/>
                </a:solidFill>
                <a:latin typeface="Century Gothic"/>
                <a:ea typeface="Century Gothic"/>
                <a:cs typeface="Century Gothic"/>
                <a:sym typeface="Century Gothic"/>
              </a:rPr>
              <a:t>-Word of Mouth</a:t>
            </a:r>
            <a:br>
              <a:rPr lang="en-US" sz="1800">
                <a:solidFill>
                  <a:schemeClr val="lt1"/>
                </a:solidFill>
                <a:latin typeface="Century Gothic"/>
                <a:ea typeface="Century Gothic"/>
                <a:cs typeface="Century Gothic"/>
                <a:sym typeface="Century Gothic"/>
              </a:rPr>
            </a:br>
            <a:r>
              <a:rPr lang="en-US" sz="1800">
                <a:solidFill>
                  <a:schemeClr val="lt1"/>
                </a:solidFill>
                <a:latin typeface="Century Gothic"/>
                <a:ea typeface="Century Gothic"/>
                <a:cs typeface="Century Gothic"/>
                <a:sym typeface="Century Gothic"/>
              </a:rPr>
              <a:t>-Teacher referrals</a:t>
            </a:r>
            <a:br>
              <a:rPr lang="en-US" sz="1800">
                <a:solidFill>
                  <a:schemeClr val="lt1"/>
                </a:solidFill>
                <a:latin typeface="Century Gothic"/>
                <a:ea typeface="Century Gothic"/>
                <a:cs typeface="Century Gothic"/>
                <a:sym typeface="Century Gothic"/>
              </a:rPr>
            </a:br>
            <a:r>
              <a:rPr lang="en-US" sz="1800">
                <a:solidFill>
                  <a:schemeClr val="lt1"/>
                </a:solidFill>
                <a:latin typeface="Century Gothic"/>
                <a:ea typeface="Century Gothic"/>
                <a:cs typeface="Century Gothic"/>
                <a:sym typeface="Century Gothic"/>
              </a:rPr>
              <a:t>-Organization referrals  </a:t>
            </a:r>
            <a:br>
              <a:rPr lang="en-US" sz="1800">
                <a:solidFill>
                  <a:schemeClr val="lt1"/>
                </a:solidFill>
                <a:latin typeface="Century Gothic"/>
                <a:ea typeface="Century Gothic"/>
                <a:cs typeface="Century Gothic"/>
                <a:sym typeface="Century Gothic"/>
              </a:rPr>
            </a:br>
            <a:r>
              <a:rPr lang="en-US" sz="1800">
                <a:solidFill>
                  <a:schemeClr val="lt1"/>
                </a:solidFill>
                <a:latin typeface="Century Gothic"/>
                <a:ea typeface="Century Gothic"/>
                <a:cs typeface="Century Gothic"/>
                <a:sym typeface="Century Gothic"/>
              </a:rPr>
              <a:t>-Families </a:t>
            </a:r>
            <a:br>
              <a:rPr lang="en-US" sz="1800">
                <a:solidFill>
                  <a:schemeClr val="lt1"/>
                </a:solidFill>
                <a:latin typeface="Century Gothic"/>
                <a:ea typeface="Century Gothic"/>
                <a:cs typeface="Century Gothic"/>
                <a:sym typeface="Century Gothic"/>
              </a:rPr>
            </a:br>
            <a:r>
              <a:rPr lang="en-US" sz="1800">
                <a:solidFill>
                  <a:schemeClr val="lt1"/>
                </a:solidFill>
                <a:latin typeface="Century Gothic"/>
                <a:ea typeface="Century Gothic"/>
                <a:cs typeface="Century Gothic"/>
                <a:sym typeface="Century Gothic"/>
              </a:rPr>
              <a:t/>
            </a:r>
            <a:br>
              <a:rPr lang="en-US" sz="1800">
                <a:solidFill>
                  <a:schemeClr val="lt1"/>
                </a:solidFill>
                <a:latin typeface="Century Gothic"/>
                <a:ea typeface="Century Gothic"/>
                <a:cs typeface="Century Gothic"/>
                <a:sym typeface="Century Gothic"/>
              </a:rPr>
            </a:br>
            <a:r>
              <a:rPr lang="en-US" sz="1800">
                <a:solidFill>
                  <a:schemeClr val="lt1"/>
                </a:solidFill>
                <a:latin typeface="Century Gothic"/>
                <a:ea typeface="Century Gothic"/>
                <a:cs typeface="Century Gothic"/>
                <a:sym typeface="Century Gothic"/>
              </a:rPr>
              <a:t>Youth Retention </a:t>
            </a:r>
            <a:br>
              <a:rPr lang="en-US" sz="1800">
                <a:solidFill>
                  <a:schemeClr val="lt1"/>
                </a:solidFill>
                <a:latin typeface="Century Gothic"/>
                <a:ea typeface="Century Gothic"/>
                <a:cs typeface="Century Gothic"/>
                <a:sym typeface="Century Gothic"/>
              </a:rPr>
            </a:br>
            <a:r>
              <a:rPr lang="en-US" sz="1800">
                <a:solidFill>
                  <a:schemeClr val="lt1"/>
                </a:solidFill>
                <a:latin typeface="Century Gothic"/>
                <a:ea typeface="Century Gothic"/>
                <a:cs typeface="Century Gothic"/>
                <a:sym typeface="Century Gothic"/>
              </a:rPr>
              <a:t>-Enrichments </a:t>
            </a:r>
            <a:br>
              <a:rPr lang="en-US" sz="1800">
                <a:solidFill>
                  <a:schemeClr val="lt1"/>
                </a:solidFill>
                <a:latin typeface="Century Gothic"/>
                <a:ea typeface="Century Gothic"/>
                <a:cs typeface="Century Gothic"/>
                <a:sym typeface="Century Gothic"/>
              </a:rPr>
            </a:br>
            <a:r>
              <a:rPr lang="en-US" sz="1800">
                <a:solidFill>
                  <a:schemeClr val="lt1"/>
                </a:solidFill>
                <a:latin typeface="Century Gothic"/>
                <a:ea typeface="Century Gothic"/>
                <a:cs typeface="Century Gothic"/>
                <a:sym typeface="Century Gothic"/>
              </a:rPr>
              <a:t>-Dinner </a:t>
            </a:r>
            <a:br>
              <a:rPr lang="en-US" sz="1800">
                <a:solidFill>
                  <a:schemeClr val="lt1"/>
                </a:solidFill>
                <a:latin typeface="Century Gothic"/>
                <a:ea typeface="Century Gothic"/>
                <a:cs typeface="Century Gothic"/>
                <a:sym typeface="Century Gothic"/>
              </a:rPr>
            </a:br>
            <a:r>
              <a:rPr lang="en-US" sz="1800">
                <a:solidFill>
                  <a:schemeClr val="lt1"/>
                </a:solidFill>
                <a:latin typeface="Century Gothic"/>
                <a:ea typeface="Century Gothic"/>
                <a:cs typeface="Century Gothic"/>
                <a:sym typeface="Century Gothic"/>
              </a:rPr>
              <a:t>-Field trips</a:t>
            </a:r>
            <a:br>
              <a:rPr lang="en-US" sz="1800">
                <a:solidFill>
                  <a:schemeClr val="lt1"/>
                </a:solidFill>
                <a:latin typeface="Century Gothic"/>
                <a:ea typeface="Century Gothic"/>
                <a:cs typeface="Century Gothic"/>
                <a:sym typeface="Century Gothic"/>
              </a:rPr>
            </a:br>
            <a:r>
              <a:rPr lang="en-US" sz="1800">
                <a:solidFill>
                  <a:schemeClr val="lt1"/>
                </a:solidFill>
                <a:latin typeface="Century Gothic"/>
                <a:ea typeface="Century Gothic"/>
                <a:cs typeface="Century Gothic"/>
                <a:sym typeface="Century Gothic"/>
              </a:rPr>
              <a:t>-Staff </a:t>
            </a:r>
            <a:endParaRPr sz="1800">
              <a:solidFill>
                <a:schemeClr val="lt1"/>
              </a:solidFill>
              <a:latin typeface="Century Gothic"/>
              <a:ea typeface="Century Gothic"/>
              <a:cs typeface="Century Gothic"/>
              <a:sym typeface="Century Gothic"/>
            </a:endParaRPr>
          </a:p>
        </p:txBody>
      </p:sp>
      <p:pic>
        <p:nvPicPr>
          <p:cNvPr id="268" name="Google Shape;268;p37"/>
          <p:cNvPicPr preferRelativeResize="0"/>
          <p:nvPr/>
        </p:nvPicPr>
        <p:blipFill rotWithShape="1">
          <a:blip r:embed="rId3">
            <a:alphaModFix/>
          </a:blip>
          <a:srcRect/>
          <a:stretch/>
        </p:blipFill>
        <p:spPr>
          <a:xfrm>
            <a:off x="4439003" y="1047750"/>
            <a:ext cx="6000750" cy="4610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785811" y="606778"/>
            <a:ext cx="10649833" cy="74788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3600"/>
              <a:buFont typeface="Century Gothic"/>
              <a:buNone/>
            </a:pPr>
            <a:r>
              <a:rPr lang="en-US"/>
              <a:t>LET’S HAVE SOME FUN!</a:t>
            </a:r>
            <a:endParaRPr/>
          </a:p>
        </p:txBody>
      </p:sp>
      <p:sp>
        <p:nvSpPr>
          <p:cNvPr id="150" name="Google Shape;150;p20"/>
          <p:cNvSpPr txBox="1">
            <a:spLocks noGrp="1"/>
          </p:cNvSpPr>
          <p:nvPr>
            <p:ph type="body" idx="1"/>
          </p:nvPr>
        </p:nvSpPr>
        <p:spPr>
          <a:xfrm>
            <a:off x="593902" y="1944511"/>
            <a:ext cx="10604676" cy="1498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a:t>Let’s see who knows their sweets! Everyone will need a piece of paper and you will need to number it 1-6. I’ll show you a screen shot of a cross-section cut of a candy bar. It’s your job to correctly identify as many as you can. We’ll review the answers in a bit. Ready to play?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8"/>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endParaRPr/>
          </a:p>
        </p:txBody>
      </p:sp>
      <p:sp>
        <p:nvSpPr>
          <p:cNvPr id="274" name="Google Shape;274;p38"/>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p>
            <a:pPr marL="285750" lvl="0" indent="-184150" algn="l" rtl="0">
              <a:spcBef>
                <a:spcPts val="0"/>
              </a:spcBef>
              <a:spcAft>
                <a:spcPts val="0"/>
              </a:spcAft>
              <a:buSzPts val="1600"/>
              <a:buNone/>
            </a:pPr>
            <a:endParaRPr/>
          </a:p>
        </p:txBody>
      </p:sp>
      <p:pic>
        <p:nvPicPr>
          <p:cNvPr id="275" name="Google Shape;275;p38"/>
          <p:cNvPicPr preferRelativeResize="0"/>
          <p:nvPr/>
        </p:nvPicPr>
        <p:blipFill rotWithShape="1">
          <a:blip r:embed="rId3">
            <a:alphaModFix/>
          </a:blip>
          <a:srcRect/>
          <a:stretch/>
        </p:blipFill>
        <p:spPr>
          <a:xfrm>
            <a:off x="1372834" y="576260"/>
            <a:ext cx="4186238" cy="5418138"/>
          </a:xfrm>
          <a:prstGeom prst="rect">
            <a:avLst/>
          </a:prstGeom>
          <a:noFill/>
          <a:ln>
            <a:noFill/>
          </a:ln>
        </p:spPr>
      </p:pic>
      <p:pic>
        <p:nvPicPr>
          <p:cNvPr id="276" name="Google Shape;276;p38"/>
          <p:cNvPicPr preferRelativeResize="0"/>
          <p:nvPr/>
        </p:nvPicPr>
        <p:blipFill rotWithShape="1">
          <a:blip r:embed="rId4">
            <a:alphaModFix/>
          </a:blip>
          <a:srcRect/>
          <a:stretch/>
        </p:blipFill>
        <p:spPr>
          <a:xfrm>
            <a:off x="6085063" y="576261"/>
            <a:ext cx="4186238" cy="54181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9"/>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800"/>
              <a:buFont typeface="Century Gothic"/>
              <a:buNone/>
            </a:pPr>
            <a:r>
              <a:rPr lang="en-US"/>
              <a:t>QUESTIONS?</a:t>
            </a:r>
            <a:endParaRPr/>
          </a:p>
        </p:txBody>
      </p:sp>
      <p:sp>
        <p:nvSpPr>
          <p:cNvPr id="282" name="Google Shape;282;p39"/>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80"/>
              <a:buNone/>
            </a:pPr>
            <a:r>
              <a:rPr lang="en-US" dirty="0" smtClean="0">
                <a:hlinkClick r:id="rId3"/>
              </a:rPr>
              <a:t>chall@sppg.com</a:t>
            </a:r>
            <a:r>
              <a:rPr lang="en-US" dirty="0" smtClean="0"/>
              <a:t> </a:t>
            </a:r>
          </a:p>
          <a:p>
            <a:pPr marL="0" lvl="0" indent="0" algn="l" rtl="0">
              <a:spcBef>
                <a:spcPts val="0"/>
              </a:spcBef>
              <a:spcAft>
                <a:spcPts val="0"/>
              </a:spcAft>
              <a:buSzPts val="1680"/>
              <a:buNone/>
            </a:pPr>
            <a:r>
              <a:rPr lang="en-US" smtClean="0"/>
              <a:t>319-310-8312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684212" y="6366369"/>
            <a:ext cx="2160587" cy="4571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entury Gothic"/>
              <a:buNone/>
            </a:pPr>
            <a:endParaRPr/>
          </a:p>
        </p:txBody>
      </p:sp>
      <p:pic>
        <p:nvPicPr>
          <p:cNvPr id="156" name="Google Shape;156;p21" descr="https://lh3.googleusercontent.com/twZzhVvFOzvr7O2CYZxtH8KjnkhYWpY_qyU1jIMT_X7ftewWthjm_TXjnrW6qE09ae83-Lr3Blb_fVLdjuM0JewmyCcrThDBOfC_KZMm-LlfcJh6ZwwAO2AJM1d0GlWrOxcdm2iiUgs"/>
          <p:cNvPicPr preferRelativeResize="0">
            <a:picLocks noGrp="1"/>
          </p:cNvPicPr>
          <p:nvPr>
            <p:ph type="body" idx="1"/>
          </p:nvPr>
        </p:nvPicPr>
        <p:blipFill rotWithShape="1">
          <a:blip r:embed="rId3">
            <a:alphaModFix/>
          </a:blip>
          <a:srcRect/>
          <a:stretch/>
        </p:blipFill>
        <p:spPr>
          <a:xfrm>
            <a:off x="809096" y="690122"/>
            <a:ext cx="2726597" cy="1974056"/>
          </a:xfrm>
          <a:prstGeom prst="rect">
            <a:avLst/>
          </a:prstGeom>
          <a:noFill/>
          <a:ln>
            <a:noFill/>
          </a:ln>
        </p:spPr>
      </p:pic>
      <p:pic>
        <p:nvPicPr>
          <p:cNvPr id="157" name="Google Shape;157;p21" descr="https://lh3.googleusercontent.com/DwnW6pOgCZ13kUuHJ71e3RGJaJIPa3fRvnshkP0E6AJRz6efQtENtPV3bYagtXI85M6mNU9TnkEPdHgXLiObNIncyTjYv3Z-j9qPi0V5W5OfUUIFWL1futT5gtNL2gHe927WWx6tFL8"/>
          <p:cNvPicPr preferRelativeResize="0"/>
          <p:nvPr/>
        </p:nvPicPr>
        <p:blipFill rotWithShape="1">
          <a:blip r:embed="rId4">
            <a:alphaModFix/>
          </a:blip>
          <a:srcRect/>
          <a:stretch/>
        </p:blipFill>
        <p:spPr>
          <a:xfrm>
            <a:off x="4549323" y="711526"/>
            <a:ext cx="2644070" cy="1993379"/>
          </a:xfrm>
          <a:prstGeom prst="rect">
            <a:avLst/>
          </a:prstGeom>
          <a:noFill/>
          <a:ln>
            <a:noFill/>
          </a:ln>
        </p:spPr>
      </p:pic>
      <p:pic>
        <p:nvPicPr>
          <p:cNvPr id="158" name="Google Shape;158;p21" descr="https://lh4.googleusercontent.com/1onM2fkckACOt8e7dp7AtLMVm4666XDqZdg22S_c_Ctk4RFnMDPZv0D0LVP-V_IpwBSKWUcFAD1522sWG1rU5i3yhSSufExBmEUMFJ03QyQcFjngaNC3LR4ghf6QMIaNplfVCtoPBJk"/>
          <p:cNvPicPr preferRelativeResize="0"/>
          <p:nvPr/>
        </p:nvPicPr>
        <p:blipFill rotWithShape="1">
          <a:blip r:embed="rId5">
            <a:alphaModFix/>
          </a:blip>
          <a:srcRect/>
          <a:stretch/>
        </p:blipFill>
        <p:spPr>
          <a:xfrm>
            <a:off x="8207023" y="690122"/>
            <a:ext cx="2585156" cy="1993379"/>
          </a:xfrm>
          <a:prstGeom prst="rect">
            <a:avLst/>
          </a:prstGeom>
          <a:noFill/>
          <a:ln>
            <a:noFill/>
          </a:ln>
        </p:spPr>
      </p:pic>
      <p:pic>
        <p:nvPicPr>
          <p:cNvPr id="159" name="Google Shape;159;p21" descr="https://lh3.googleusercontent.com/bVUr_afWUMEpXMWehnk1OJrDcKoLd0xc5Ol-yT629aZmdGFAqufnUjjs4SJPE7Bhl78YOLLfuiaOfDLG2qlATu2wyQwnGrzrmssv6b-8ZotNGmnbdcenaSzz3iqHmqy3d1LDr0LPyBE"/>
          <p:cNvPicPr preferRelativeResize="0"/>
          <p:nvPr/>
        </p:nvPicPr>
        <p:blipFill rotWithShape="1">
          <a:blip r:embed="rId6">
            <a:alphaModFix/>
          </a:blip>
          <a:srcRect/>
          <a:stretch/>
        </p:blipFill>
        <p:spPr>
          <a:xfrm>
            <a:off x="809096" y="3115248"/>
            <a:ext cx="2726597" cy="2125617"/>
          </a:xfrm>
          <a:prstGeom prst="rect">
            <a:avLst/>
          </a:prstGeom>
          <a:noFill/>
          <a:ln>
            <a:noFill/>
          </a:ln>
        </p:spPr>
      </p:pic>
      <p:pic>
        <p:nvPicPr>
          <p:cNvPr id="160" name="Google Shape;160;p21" descr="https://lh3.googleusercontent.com/mLUXT2yOMwZevnrtQE17F9UONGwmuyRnG-hAPo6UNcrid3_mkD0BVjBLZ8VwzNgmCpRAuM1B3_tIpmNsTis2PqnPtcD6lFQwdA-D47NWwVpEr5Kt4Tq997vo48Rut8t-0LSJDdyN9Vo"/>
          <p:cNvPicPr preferRelativeResize="0"/>
          <p:nvPr/>
        </p:nvPicPr>
        <p:blipFill rotWithShape="1">
          <a:blip r:embed="rId7">
            <a:alphaModFix/>
          </a:blip>
          <a:srcRect/>
          <a:stretch/>
        </p:blipFill>
        <p:spPr>
          <a:xfrm>
            <a:off x="4549323" y="3115246"/>
            <a:ext cx="2644070" cy="2125617"/>
          </a:xfrm>
          <a:prstGeom prst="rect">
            <a:avLst/>
          </a:prstGeom>
          <a:noFill/>
          <a:ln>
            <a:noFill/>
          </a:ln>
        </p:spPr>
      </p:pic>
      <p:pic>
        <p:nvPicPr>
          <p:cNvPr id="161" name="Google Shape;161;p21" descr="https://lh5.googleusercontent.com/6GRvgwYggHbxIpt6q3LizogOtvb-kntDE0xV8UznojwlMtFRzQYILIdElMC8UjaDGIDgK-xEwOmjbDRoFuWKqZx5YAGd3brkFBf7z8f4Vse3109y1ZFT9MCLztWl6L8duPUXeq5WOIs"/>
          <p:cNvPicPr preferRelativeResize="0"/>
          <p:nvPr/>
        </p:nvPicPr>
        <p:blipFill rotWithShape="1">
          <a:blip r:embed="rId8">
            <a:alphaModFix/>
          </a:blip>
          <a:srcRect/>
          <a:stretch/>
        </p:blipFill>
        <p:spPr>
          <a:xfrm>
            <a:off x="8207023" y="3115246"/>
            <a:ext cx="2782203" cy="2125617"/>
          </a:xfrm>
          <a:prstGeom prst="rect">
            <a:avLst/>
          </a:prstGeom>
          <a:noFill/>
          <a:ln>
            <a:noFill/>
          </a:ln>
        </p:spPr>
      </p:pic>
      <p:sp>
        <p:nvSpPr>
          <p:cNvPr id="162" name="Google Shape;162;p21"/>
          <p:cNvSpPr txBox="1"/>
          <p:nvPr/>
        </p:nvSpPr>
        <p:spPr>
          <a:xfrm>
            <a:off x="914400" y="320790"/>
            <a:ext cx="5531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1</a:t>
            </a:r>
            <a:endParaRPr sz="1800">
              <a:solidFill>
                <a:schemeClr val="lt1"/>
              </a:solidFill>
              <a:latin typeface="Century Gothic"/>
              <a:ea typeface="Century Gothic"/>
              <a:cs typeface="Century Gothic"/>
              <a:sym typeface="Century Gothic"/>
            </a:endParaRPr>
          </a:p>
        </p:txBody>
      </p:sp>
      <p:sp>
        <p:nvSpPr>
          <p:cNvPr id="163" name="Google Shape;163;p21"/>
          <p:cNvSpPr txBox="1"/>
          <p:nvPr/>
        </p:nvSpPr>
        <p:spPr>
          <a:xfrm>
            <a:off x="4594479" y="301185"/>
            <a:ext cx="5531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2</a:t>
            </a:r>
            <a:endParaRPr/>
          </a:p>
        </p:txBody>
      </p:sp>
      <p:sp>
        <p:nvSpPr>
          <p:cNvPr id="164" name="Google Shape;164;p21"/>
          <p:cNvSpPr txBox="1"/>
          <p:nvPr/>
        </p:nvSpPr>
        <p:spPr>
          <a:xfrm>
            <a:off x="8161868" y="258377"/>
            <a:ext cx="5531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3</a:t>
            </a:r>
            <a:endParaRPr/>
          </a:p>
        </p:txBody>
      </p:sp>
      <p:sp>
        <p:nvSpPr>
          <p:cNvPr id="165" name="Google Shape;165;p21"/>
          <p:cNvSpPr txBox="1"/>
          <p:nvPr/>
        </p:nvSpPr>
        <p:spPr>
          <a:xfrm>
            <a:off x="797808" y="5263615"/>
            <a:ext cx="5531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4</a:t>
            </a:r>
            <a:endParaRPr/>
          </a:p>
        </p:txBody>
      </p:sp>
      <p:sp>
        <p:nvSpPr>
          <p:cNvPr id="166" name="Google Shape;166;p21"/>
          <p:cNvSpPr txBox="1"/>
          <p:nvPr/>
        </p:nvSpPr>
        <p:spPr>
          <a:xfrm>
            <a:off x="4594479" y="5333848"/>
            <a:ext cx="5531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5</a:t>
            </a:r>
            <a:endParaRPr/>
          </a:p>
        </p:txBody>
      </p:sp>
      <p:sp>
        <p:nvSpPr>
          <p:cNvPr id="167" name="Google Shape;167;p21"/>
          <p:cNvSpPr txBox="1"/>
          <p:nvPr/>
        </p:nvSpPr>
        <p:spPr>
          <a:xfrm>
            <a:off x="8207023" y="5333848"/>
            <a:ext cx="5531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entury Gothic"/>
                <a:ea typeface="Century Gothic"/>
                <a:cs typeface="Century Gothic"/>
                <a:sym typeface="Century Gothic"/>
              </a:rPr>
              <a:t>6</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ctrTitle"/>
          </p:nvPr>
        </p:nvSpPr>
        <p:spPr>
          <a:xfrm>
            <a:off x="684212" y="685800"/>
            <a:ext cx="8001000" cy="905934"/>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800"/>
              <a:buFont typeface="Century Gothic"/>
              <a:buNone/>
            </a:pPr>
            <a:r>
              <a:rPr lang="en-US"/>
              <a:t>ANSWER TIME!</a:t>
            </a:r>
            <a:endParaRPr/>
          </a:p>
        </p:txBody>
      </p:sp>
      <p:sp>
        <p:nvSpPr>
          <p:cNvPr id="173" name="Google Shape;173;p22"/>
          <p:cNvSpPr txBox="1">
            <a:spLocks noGrp="1"/>
          </p:cNvSpPr>
          <p:nvPr>
            <p:ph type="subTitle" idx="1"/>
          </p:nvPr>
        </p:nvSpPr>
        <p:spPr>
          <a:xfrm>
            <a:off x="684212" y="1919112"/>
            <a:ext cx="9498366" cy="3149600"/>
          </a:xfrm>
          <a:prstGeom prst="rect">
            <a:avLst/>
          </a:prstGeom>
          <a:noFill/>
          <a:ln>
            <a:noFill/>
          </a:ln>
        </p:spPr>
        <p:txBody>
          <a:bodyPr spcFirstLastPara="1" wrap="square" lIns="91425" tIns="45700" rIns="91425" bIns="45700" anchor="t" anchorCtr="0">
            <a:normAutofit/>
          </a:bodyPr>
          <a:lstStyle/>
          <a:p>
            <a:pPr marL="457200" lvl="0" indent="-457200" algn="l" rtl="0">
              <a:spcBef>
                <a:spcPts val="0"/>
              </a:spcBef>
              <a:spcAft>
                <a:spcPts val="0"/>
              </a:spcAft>
              <a:buSzPts val="1680"/>
              <a:buAutoNum type="arabicPeriod"/>
            </a:pPr>
            <a:r>
              <a:rPr lang="en-US"/>
              <a:t>Three Musketeers</a:t>
            </a:r>
            <a:endParaRPr/>
          </a:p>
          <a:p>
            <a:pPr marL="457200" lvl="0" indent="-457200" algn="l" rtl="0">
              <a:spcBef>
                <a:spcPts val="1020"/>
              </a:spcBef>
              <a:spcAft>
                <a:spcPts val="0"/>
              </a:spcAft>
              <a:buSzPts val="1680"/>
              <a:buAutoNum type="arabicPeriod"/>
            </a:pPr>
            <a:r>
              <a:rPr lang="en-US"/>
              <a:t>Butterfinger</a:t>
            </a:r>
            <a:endParaRPr/>
          </a:p>
          <a:p>
            <a:pPr marL="457200" lvl="0" indent="-457200" algn="l" rtl="0">
              <a:spcBef>
                <a:spcPts val="1020"/>
              </a:spcBef>
              <a:spcAft>
                <a:spcPts val="0"/>
              </a:spcAft>
              <a:buSzPts val="1680"/>
              <a:buAutoNum type="arabicPeriod"/>
            </a:pPr>
            <a:r>
              <a:rPr lang="en-US"/>
              <a:t>Payday</a:t>
            </a:r>
            <a:endParaRPr/>
          </a:p>
          <a:p>
            <a:pPr marL="457200" lvl="0" indent="-457200" algn="l" rtl="0">
              <a:spcBef>
                <a:spcPts val="1020"/>
              </a:spcBef>
              <a:spcAft>
                <a:spcPts val="0"/>
              </a:spcAft>
              <a:buSzPts val="1680"/>
              <a:buAutoNum type="arabicPeriod"/>
            </a:pPr>
            <a:r>
              <a:rPr lang="en-US"/>
              <a:t>Snickers</a:t>
            </a:r>
            <a:endParaRPr/>
          </a:p>
          <a:p>
            <a:pPr marL="457200" lvl="0" indent="-457200" algn="l" rtl="0">
              <a:spcBef>
                <a:spcPts val="1020"/>
              </a:spcBef>
              <a:spcAft>
                <a:spcPts val="0"/>
              </a:spcAft>
              <a:buSzPts val="1680"/>
              <a:buAutoNum type="arabicPeriod"/>
            </a:pPr>
            <a:r>
              <a:rPr lang="en-US"/>
              <a:t>Kit Kat</a:t>
            </a:r>
            <a:endParaRPr/>
          </a:p>
          <a:p>
            <a:pPr marL="457200" lvl="0" indent="-457200" algn="l" rtl="0">
              <a:spcBef>
                <a:spcPts val="1020"/>
              </a:spcBef>
              <a:spcAft>
                <a:spcPts val="0"/>
              </a:spcAft>
              <a:buSzPts val="1680"/>
              <a:buAutoNum type="arabicPeriod"/>
            </a:pPr>
            <a:r>
              <a:rPr lang="en-US"/>
              <a:t>Twix</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593900" y="572911"/>
            <a:ext cx="8534401" cy="228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3600"/>
              <a:buFont typeface="Century Gothic"/>
              <a:buNone/>
            </a:pPr>
            <a:r>
              <a:rPr lang="en-US"/>
              <a:t>GOALS FOR THE DAY</a:t>
            </a:r>
            <a:endParaRPr/>
          </a:p>
        </p:txBody>
      </p:sp>
      <p:sp>
        <p:nvSpPr>
          <p:cNvPr id="179" name="Google Shape;179;p23"/>
          <p:cNvSpPr txBox="1">
            <a:spLocks noGrp="1"/>
          </p:cNvSpPr>
          <p:nvPr>
            <p:ph type="body" idx="1"/>
          </p:nvPr>
        </p:nvSpPr>
        <p:spPr>
          <a:xfrm>
            <a:off x="593901" y="3197578"/>
            <a:ext cx="8534400" cy="2333978"/>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1440"/>
              <a:buFont typeface="Arial"/>
              <a:buChar char="•"/>
            </a:pPr>
            <a:r>
              <a:rPr lang="en-US"/>
              <a:t>Identify the importance of regular youth attendance.</a:t>
            </a:r>
            <a:endParaRPr/>
          </a:p>
          <a:p>
            <a:pPr marL="285750" lvl="0" indent="-285750" algn="l" rtl="0">
              <a:spcBef>
                <a:spcPts val="960"/>
              </a:spcBef>
              <a:spcAft>
                <a:spcPts val="0"/>
              </a:spcAft>
              <a:buSzPts val="1440"/>
              <a:buFont typeface="Arial"/>
              <a:buChar char="•"/>
            </a:pPr>
            <a:r>
              <a:rPr lang="en-US"/>
              <a:t>Review the requirements of your 21CCLC grant.</a:t>
            </a:r>
            <a:endParaRPr/>
          </a:p>
          <a:p>
            <a:pPr marL="285750" lvl="0" indent="-285750" algn="l" rtl="0">
              <a:spcBef>
                <a:spcPts val="960"/>
              </a:spcBef>
              <a:spcAft>
                <a:spcPts val="0"/>
              </a:spcAft>
              <a:buSzPts val="1440"/>
              <a:buFont typeface="Arial"/>
              <a:buChar char="•"/>
            </a:pPr>
            <a:r>
              <a:rPr lang="en-US"/>
              <a:t>Strategies for recruitment and retention from the field.</a:t>
            </a:r>
            <a:endParaRPr/>
          </a:p>
          <a:p>
            <a:pPr marL="285750" lvl="0" indent="-285750" algn="l" rtl="0">
              <a:spcBef>
                <a:spcPts val="960"/>
              </a:spcBef>
              <a:spcAft>
                <a:spcPts val="0"/>
              </a:spcAft>
              <a:buSzPts val="1440"/>
              <a:buFont typeface="Arial"/>
              <a:buChar char="•"/>
            </a:pPr>
            <a:r>
              <a:rPr lang="en-US"/>
              <a:t>Questions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684212" y="426156"/>
            <a:ext cx="10740144" cy="103011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3600"/>
              <a:buFont typeface="Century Gothic"/>
              <a:buNone/>
            </a:pPr>
            <a:r>
              <a:rPr lang="en-US"/>
              <a:t>YOUTH ATTENDANCE AND RECRUITMENT</a:t>
            </a:r>
            <a:endParaRPr/>
          </a:p>
        </p:txBody>
      </p:sp>
      <p:sp>
        <p:nvSpPr>
          <p:cNvPr id="185" name="Google Shape;185;p24"/>
          <p:cNvSpPr txBox="1">
            <a:spLocks noGrp="1"/>
          </p:cNvSpPr>
          <p:nvPr>
            <p:ph type="body" idx="1"/>
          </p:nvPr>
        </p:nvSpPr>
        <p:spPr>
          <a:xfrm>
            <a:off x="684213" y="1614311"/>
            <a:ext cx="8534400" cy="438008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a:t>Why regular attendance is important: USDOE</a:t>
            </a:r>
            <a:endParaRPr/>
          </a:p>
          <a:p>
            <a:pPr marL="285750" lvl="0" indent="-285750" algn="l" rtl="0">
              <a:spcBef>
                <a:spcPts val="960"/>
              </a:spcBef>
              <a:spcAft>
                <a:spcPts val="0"/>
              </a:spcAft>
              <a:buSzPts val="1440"/>
              <a:buFont typeface="Arial"/>
              <a:buChar char="•"/>
            </a:pPr>
            <a:r>
              <a:rPr lang="en-US"/>
              <a:t>USDOE recommends elementary aged youth attend an OST program a minimum of 3 days per week for potential impact. The more days attended, the better.</a:t>
            </a:r>
            <a:endParaRPr/>
          </a:p>
          <a:p>
            <a:pPr marL="285750" lvl="0" indent="-285750" algn="l" rtl="0">
              <a:spcBef>
                <a:spcPts val="960"/>
              </a:spcBef>
              <a:spcAft>
                <a:spcPts val="0"/>
              </a:spcAft>
              <a:buSzPts val="1440"/>
              <a:buFont typeface="Arial"/>
              <a:buChar char="•"/>
            </a:pPr>
            <a:r>
              <a:rPr lang="en-US"/>
              <a:t>Afterschool programs can support social, emotional, cognitive, and academic development, reduce risky behaviors, promote physical health, and provide a safe and caring environment for youth.</a:t>
            </a:r>
            <a:endParaRPr/>
          </a:p>
          <a:p>
            <a:pPr marL="285750" lvl="0" indent="-285750" algn="l" rtl="0">
              <a:spcBef>
                <a:spcPts val="960"/>
              </a:spcBef>
              <a:spcAft>
                <a:spcPts val="0"/>
              </a:spcAft>
              <a:buSzPts val="1440"/>
              <a:buFont typeface="Arial"/>
              <a:buChar char="•"/>
            </a:pPr>
            <a:r>
              <a:rPr lang="en-US"/>
              <a:t>Attending high-quality afterschool programs and regular participation can lead to improved social and emotional competencies, including prosocial behavior, intrinsic motivation, better concentration efforts, and higher sense of self-worth. </a:t>
            </a:r>
            <a:endParaRPr/>
          </a:p>
          <a:p>
            <a:pPr marL="285750" lvl="0" indent="-194310" algn="l" rtl="0">
              <a:spcBef>
                <a:spcPts val="960"/>
              </a:spcBef>
              <a:spcAft>
                <a:spcPts val="0"/>
              </a:spcAft>
              <a:buSzPts val="1440"/>
              <a:buFont typeface="Arial"/>
              <a:buNone/>
            </a:pPr>
            <a:endParaRPr/>
          </a:p>
          <a:p>
            <a:pPr marL="285750" lvl="0" indent="-194310" algn="l" rtl="0">
              <a:spcBef>
                <a:spcPts val="960"/>
              </a:spcBef>
              <a:spcAft>
                <a:spcPts val="0"/>
              </a:spcAft>
              <a:buSzPts val="1440"/>
              <a:buFont typeface="Arial"/>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774523" y="663222"/>
            <a:ext cx="10232144" cy="84948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3600"/>
              <a:buFont typeface="Century Gothic"/>
              <a:buNone/>
            </a:pPr>
            <a:r>
              <a:rPr lang="en-US"/>
              <a:t>ACCORDING TO THE IDOE</a:t>
            </a:r>
            <a:endParaRPr/>
          </a:p>
        </p:txBody>
      </p:sp>
      <p:sp>
        <p:nvSpPr>
          <p:cNvPr id="191" name="Google Shape;191;p25"/>
          <p:cNvSpPr txBox="1">
            <a:spLocks noGrp="1"/>
          </p:cNvSpPr>
          <p:nvPr>
            <p:ph type="body" idx="1"/>
          </p:nvPr>
        </p:nvSpPr>
        <p:spPr>
          <a:xfrm>
            <a:off x="684213" y="1636889"/>
            <a:ext cx="8534400" cy="435751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a:t>Local data tells us that…</a:t>
            </a:r>
            <a:endParaRPr/>
          </a:p>
          <a:p>
            <a:pPr marL="285750" lvl="0" indent="-285750" algn="l" rtl="0">
              <a:spcBef>
                <a:spcPts val="960"/>
              </a:spcBef>
              <a:spcAft>
                <a:spcPts val="0"/>
              </a:spcAft>
              <a:buSzPts val="1440"/>
              <a:buFont typeface="Arial"/>
              <a:buChar char="•"/>
            </a:pPr>
            <a:r>
              <a:rPr lang="en-US"/>
              <a:t>IDOE states that well designed programs have high attendance expectations for enrolled youth as a best practice.  21CCLC recommends 60 contact hours per month.</a:t>
            </a:r>
            <a:endParaRPr/>
          </a:p>
          <a:p>
            <a:pPr marL="742950" lvl="1" indent="-285750" algn="l" rtl="0">
              <a:spcBef>
                <a:spcPts val="960"/>
              </a:spcBef>
              <a:spcAft>
                <a:spcPts val="0"/>
              </a:spcAft>
              <a:buSzPts val="1440"/>
              <a:buFont typeface="Arial"/>
              <a:buChar char="•"/>
            </a:pPr>
            <a:r>
              <a:rPr lang="en-US"/>
              <a:t>Children generally improve their school day attendance due to a high-quality afterschool program. </a:t>
            </a:r>
            <a:endParaRPr/>
          </a:p>
          <a:p>
            <a:pPr marL="285750" lvl="0" indent="-285750" algn="l" rtl="0">
              <a:spcBef>
                <a:spcPts val="960"/>
              </a:spcBef>
              <a:spcAft>
                <a:spcPts val="0"/>
              </a:spcAft>
              <a:buSzPts val="1440"/>
              <a:buFont typeface="Arial"/>
              <a:buChar char="•"/>
            </a:pPr>
            <a:r>
              <a:rPr lang="en-US"/>
              <a:t>Youth attendance is one of the four program success areas identified by 21CCLC – reading, math, behaviors and ATTENDANCE</a:t>
            </a:r>
            <a:endParaRPr/>
          </a:p>
          <a:p>
            <a:pPr marL="285750" lvl="0" indent="-285750" algn="l" rtl="0">
              <a:spcBef>
                <a:spcPts val="960"/>
              </a:spcBef>
              <a:spcAft>
                <a:spcPts val="0"/>
              </a:spcAft>
              <a:buSzPts val="1440"/>
              <a:buFont typeface="Arial"/>
              <a:buChar char="•"/>
            </a:pPr>
            <a:r>
              <a:rPr lang="en-US"/>
              <a:t>It’s part of your Site Monitoring Agreement! </a:t>
            </a:r>
            <a:endParaRPr/>
          </a:p>
          <a:p>
            <a:pPr marL="0" lvl="0" indent="0" algn="l" rtl="0">
              <a:spcBef>
                <a:spcPts val="960"/>
              </a:spcBef>
              <a:spcAft>
                <a:spcPts val="0"/>
              </a:spcAft>
              <a:buSzPts val="144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a:xfrm>
            <a:off x="537455" y="358423"/>
            <a:ext cx="11090101" cy="153811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3600"/>
              <a:buFont typeface="Century Gothic"/>
              <a:buNone/>
            </a:pPr>
            <a:r>
              <a:rPr lang="en-US"/>
              <a:t>21CCLC RECOMMENDATIONS FOR RECRUITMENT – LANGUAGE FROM THE RFP</a:t>
            </a:r>
            <a:endParaRPr/>
          </a:p>
        </p:txBody>
      </p:sp>
      <p:sp>
        <p:nvSpPr>
          <p:cNvPr id="197" name="Google Shape;197;p26"/>
          <p:cNvSpPr txBox="1">
            <a:spLocks noGrp="1"/>
          </p:cNvSpPr>
          <p:nvPr>
            <p:ph type="body" idx="1"/>
          </p:nvPr>
        </p:nvSpPr>
        <p:spPr>
          <a:xfrm>
            <a:off x="684213" y="1998133"/>
            <a:ext cx="10378898" cy="377048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920"/>
              <a:buNone/>
            </a:pPr>
            <a:r>
              <a:rPr lang="en-US" sz="2400"/>
              <a:t>The 21CCLC </a:t>
            </a:r>
            <a:r>
              <a:rPr lang="en-US" sz="2400" baseline="30000"/>
              <a:t> program engages in recruitment strategies that target high</a:t>
            </a:r>
            <a:r>
              <a:rPr lang="en-US" sz="2400"/>
              <a:t> </a:t>
            </a:r>
            <a:r>
              <a:rPr lang="en-US" sz="2400" baseline="30000"/>
              <a:t>poverty, at-risk and students with achievement gaps.</a:t>
            </a:r>
            <a:endParaRPr/>
          </a:p>
          <a:p>
            <a:pPr marL="0" lvl="0" indent="0" algn="l" rtl="0">
              <a:spcBef>
                <a:spcPts val="1080"/>
              </a:spcBef>
              <a:spcAft>
                <a:spcPts val="0"/>
              </a:spcAft>
              <a:buSzPts val="1920"/>
              <a:buNone/>
            </a:pPr>
            <a:r>
              <a:rPr lang="en-US" sz="2400"/>
              <a:t>The 21CCLC </a:t>
            </a:r>
            <a:r>
              <a:rPr lang="en-US" sz="2400" baseline="30000"/>
              <a:t>program employs transportation strategies to enable sufficient participation</a:t>
            </a:r>
            <a:endParaRPr/>
          </a:p>
          <a:p>
            <a:pPr marL="0" lvl="0" indent="0" algn="l" rtl="0">
              <a:spcBef>
                <a:spcPts val="1080"/>
              </a:spcBef>
              <a:spcAft>
                <a:spcPts val="0"/>
              </a:spcAft>
              <a:buSzPts val="1920"/>
              <a:buNone/>
            </a:pPr>
            <a:r>
              <a:rPr lang="en-US" sz="2400"/>
              <a:t>The 21CCLC </a:t>
            </a:r>
            <a:r>
              <a:rPr lang="en-US" sz="2400" baseline="30000"/>
              <a:t>program has policies to address chronically absent participants</a:t>
            </a:r>
            <a:endParaRPr/>
          </a:p>
          <a:p>
            <a:pPr marL="0" lvl="0" indent="0" algn="l" rtl="0">
              <a:spcBef>
                <a:spcPts val="1080"/>
              </a:spcBef>
              <a:spcAft>
                <a:spcPts val="0"/>
              </a:spcAft>
              <a:buSzPts val="1920"/>
              <a:buNone/>
            </a:pPr>
            <a:r>
              <a:rPr lang="en-US" sz="2400"/>
              <a:t>The 21CCLC</a:t>
            </a:r>
            <a:r>
              <a:rPr lang="en-US" sz="2400" baseline="30000"/>
              <a:t> program connects to community partners to assist with recruitment</a:t>
            </a:r>
            <a:endParaRPr/>
          </a:p>
          <a:p>
            <a:pPr marL="0" lvl="0" indent="0" algn="l" rtl="0">
              <a:spcBef>
                <a:spcPts val="1080"/>
              </a:spcBef>
              <a:spcAft>
                <a:spcPts val="0"/>
              </a:spcAft>
              <a:buSzPts val="1920"/>
              <a:buNone/>
            </a:pPr>
            <a:r>
              <a:rPr lang="en-US" sz="2400"/>
              <a:t>The 21CCLC </a:t>
            </a:r>
            <a:r>
              <a:rPr lang="en-US" sz="2400" baseline="30000"/>
              <a:t>program seeks input from school day personnel on how to target recruitment efforts</a:t>
            </a:r>
            <a:endParaRPr/>
          </a:p>
          <a:p>
            <a:pPr marL="0" lvl="0" indent="0" algn="ctr" rtl="0">
              <a:spcBef>
                <a:spcPts val="1080"/>
              </a:spcBef>
              <a:spcAft>
                <a:spcPts val="0"/>
              </a:spcAft>
              <a:buSzPts val="1920"/>
              <a:buNone/>
            </a:pPr>
            <a:r>
              <a:rPr lang="en-US" sz="2400" b="1"/>
              <a:t>The 21st CCLC program communicates with parents about the importance of Participation, Attendance and Engagement </a:t>
            </a:r>
            <a:endParaRPr/>
          </a:p>
          <a:p>
            <a:pPr marL="0" lvl="0" indent="0" algn="l" rtl="0">
              <a:spcBef>
                <a:spcPts val="1080"/>
              </a:spcBef>
              <a:spcAft>
                <a:spcPts val="0"/>
              </a:spcAft>
              <a:buSzPts val="1920"/>
              <a:buNone/>
            </a:pPr>
            <a:endParaRPr sz="2400" baseline="30000"/>
          </a:p>
          <a:p>
            <a:pPr marL="0" lvl="0" indent="0" algn="l" rtl="0">
              <a:spcBef>
                <a:spcPts val="960"/>
              </a:spcBef>
              <a:spcAft>
                <a:spcPts val="0"/>
              </a:spcAft>
              <a:buSzPts val="144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684213" y="663222"/>
            <a:ext cx="10796587" cy="115428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3600"/>
              <a:buFont typeface="Century Gothic"/>
              <a:buNone/>
            </a:pPr>
            <a:r>
              <a:rPr lang="en-US"/>
              <a:t>21CCLC GRANT REQUIREMENTS</a:t>
            </a:r>
            <a:endParaRPr/>
          </a:p>
        </p:txBody>
      </p:sp>
      <p:sp>
        <p:nvSpPr>
          <p:cNvPr id="203" name="Google Shape;203;p27"/>
          <p:cNvSpPr txBox="1">
            <a:spLocks noGrp="1"/>
          </p:cNvSpPr>
          <p:nvPr>
            <p:ph type="body" idx="1"/>
          </p:nvPr>
        </p:nvSpPr>
        <p:spPr>
          <a:xfrm>
            <a:off x="684212" y="1896534"/>
            <a:ext cx="9396765" cy="4357510"/>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1440"/>
              <a:buFont typeface="Arial"/>
              <a:buChar char="•"/>
            </a:pPr>
            <a:r>
              <a:rPr lang="en-US"/>
              <a:t>Vic has shared that much more emphasis will be placed on attendance this upcoming year. </a:t>
            </a:r>
            <a:endParaRPr/>
          </a:p>
          <a:p>
            <a:pPr marL="742950" lvl="1" indent="-285750" algn="l" rtl="0">
              <a:spcBef>
                <a:spcPts val="960"/>
              </a:spcBef>
              <a:spcAft>
                <a:spcPts val="0"/>
              </a:spcAft>
              <a:buSzPts val="1440"/>
              <a:buFont typeface="Arial"/>
              <a:buChar char="•"/>
            </a:pPr>
            <a:r>
              <a:rPr lang="en-US"/>
              <a:t>Response to COVID gaps seen in academics and SEL in particular.</a:t>
            </a:r>
            <a:endParaRPr/>
          </a:p>
          <a:p>
            <a:pPr marL="285750" lvl="0" indent="-285750" algn="l" rtl="0">
              <a:spcBef>
                <a:spcPts val="960"/>
              </a:spcBef>
              <a:spcAft>
                <a:spcPts val="0"/>
              </a:spcAft>
              <a:buSzPts val="1440"/>
              <a:buFont typeface="Arial"/>
              <a:buChar char="•"/>
            </a:pPr>
            <a:r>
              <a:rPr lang="en-US"/>
              <a:t>You have set attendance goals in your grant application.</a:t>
            </a:r>
            <a:endParaRPr/>
          </a:p>
          <a:p>
            <a:pPr marL="0" lvl="0" indent="0" algn="l" rtl="0">
              <a:spcBef>
                <a:spcPts val="960"/>
              </a:spcBef>
              <a:spcAft>
                <a:spcPts val="0"/>
              </a:spcAft>
              <a:buSzPts val="1440"/>
              <a:buNone/>
            </a:pPr>
            <a:r>
              <a:rPr lang="en-US"/>
              <a:t>	Year 1 – 70% of proposed numbers</a:t>
            </a:r>
            <a:endParaRPr/>
          </a:p>
          <a:p>
            <a:pPr marL="0" lvl="0" indent="0" algn="l" rtl="0">
              <a:spcBef>
                <a:spcPts val="960"/>
              </a:spcBef>
              <a:spcAft>
                <a:spcPts val="0"/>
              </a:spcAft>
              <a:buSzPts val="1440"/>
              <a:buNone/>
            </a:pPr>
            <a:r>
              <a:rPr lang="en-US"/>
              <a:t>	Year 3 – 80% of proposed numbers </a:t>
            </a:r>
            <a:endParaRPr/>
          </a:p>
          <a:p>
            <a:pPr marL="0" lvl="0" indent="0" algn="l" rtl="0">
              <a:spcBef>
                <a:spcPts val="960"/>
              </a:spcBef>
              <a:spcAft>
                <a:spcPts val="0"/>
              </a:spcAft>
              <a:buSzPts val="1440"/>
              <a:buNone/>
            </a:pPr>
            <a:r>
              <a:rPr lang="en-US"/>
              <a:t>	If you are having trouble meeting these goals – CALL VIC OR THE IAA – as a 	failure to meet goals could result in a reduction of your funding. </a:t>
            </a:r>
            <a:endParaRPr/>
          </a:p>
          <a:p>
            <a:pPr marL="285750" lvl="0" indent="-285750" algn="l" rtl="0">
              <a:spcBef>
                <a:spcPts val="960"/>
              </a:spcBef>
              <a:spcAft>
                <a:spcPts val="0"/>
              </a:spcAft>
              <a:buSzPts val="1440"/>
              <a:buFont typeface="Arial"/>
              <a:buChar char="•"/>
            </a:pPr>
            <a:r>
              <a:rPr lang="en-US"/>
              <a:t>You’ll want to make sure you are tracking your total enrollment average daily attendance which is reported on your quarterly financial claims.</a:t>
            </a:r>
            <a:endParaRPr/>
          </a:p>
          <a:p>
            <a:pPr marL="285750" lvl="0" indent="-285750" algn="l" rtl="0">
              <a:spcBef>
                <a:spcPts val="960"/>
              </a:spcBef>
              <a:spcAft>
                <a:spcPts val="0"/>
              </a:spcAft>
              <a:buSzPts val="1440"/>
              <a:buFont typeface="Arial"/>
              <a:buChar char="•"/>
            </a:pPr>
            <a:r>
              <a:rPr lang="en-US"/>
              <a:t>A reminder that non-school days (ex. weather or other closures) do not count against you.</a:t>
            </a:r>
            <a:endParaRPr/>
          </a:p>
        </p:txBody>
      </p:sp>
    </p:spTree>
  </p:cSld>
  <p:clrMapOvr>
    <a:masterClrMapping/>
  </p:clrMapOvr>
</p:sld>
</file>

<file path=ppt/theme/theme1.xml><?xml version="1.0" encoding="utf-8"?>
<a:theme xmlns:a="http://schemas.openxmlformats.org/drawingml/2006/main" name="Slice">
  <a:themeElements>
    <a:clrScheme name="Slice">
      <a:dk1>
        <a:srgbClr val="000000"/>
      </a:dk1>
      <a:lt1>
        <a:srgbClr val="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1037</Words>
  <Application>Microsoft Office PowerPoint</Application>
  <PresentationFormat>Widescreen</PresentationFormat>
  <Paragraphs>111</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Century Gothic</vt:lpstr>
      <vt:lpstr>Arial</vt:lpstr>
      <vt:lpstr>Noto Sans Symbols</vt:lpstr>
      <vt:lpstr>Trebuchet MS</vt:lpstr>
      <vt:lpstr>Calibri</vt:lpstr>
      <vt:lpstr>Slice</vt:lpstr>
      <vt:lpstr>STRATEGIES FOR YOUTH RECRUITMENT AND RETENTION </vt:lpstr>
      <vt:lpstr>LET’S HAVE SOME FUN!</vt:lpstr>
      <vt:lpstr>PowerPoint Presentation</vt:lpstr>
      <vt:lpstr>ANSWER TIME!</vt:lpstr>
      <vt:lpstr>GOALS FOR THE DAY</vt:lpstr>
      <vt:lpstr>YOUTH ATTENDANCE AND RECRUITMENT</vt:lpstr>
      <vt:lpstr>ACCORDING TO THE IDOE</vt:lpstr>
      <vt:lpstr>21CCLC RECOMMENDATIONS FOR RECRUITMENT – LANGUAGE FROM THE RFP</vt:lpstr>
      <vt:lpstr>21CCLC GRANT REQUIREMENTS</vt:lpstr>
      <vt:lpstr>21CCLC GRANT REQUIREMENTS</vt:lpstr>
      <vt:lpstr>YOUTH RETENTION</vt:lpstr>
      <vt:lpstr>LET’S HEAR FROM THE FIELD </vt:lpstr>
      <vt:lpstr>COUNCIL BLUFFS</vt:lpstr>
      <vt:lpstr>BUILDING PARTNERSHIPS</vt:lpstr>
      <vt:lpstr>PowerPoint Presentation</vt:lpstr>
      <vt:lpstr>LISTENING TO STUDENT INPUT</vt:lpstr>
      <vt:lpstr>FAMILY ENGAGEMENT </vt:lpstr>
      <vt:lpstr>YOUTHPORT – CEDAR RAPIDS</vt:lpstr>
      <vt:lpstr> </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YOUTH RECRUITMENT AND RETENTION </dc:title>
  <dc:creator>Crystal Hall</dc:creator>
  <cp:lastModifiedBy>Crystal Hall</cp:lastModifiedBy>
  <cp:revision>1</cp:revision>
  <dcterms:modified xsi:type="dcterms:W3CDTF">2021-05-18T13:33:33Z</dcterms:modified>
</cp:coreProperties>
</file>