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2"/>
  </p:notesMasterIdLst>
  <p:handoutMasterIdLst>
    <p:handoutMasterId r:id="rId23"/>
  </p:handoutMasterIdLst>
  <p:sldIdLst>
    <p:sldId id="285" r:id="rId2"/>
    <p:sldId id="324" r:id="rId3"/>
    <p:sldId id="291" r:id="rId4"/>
    <p:sldId id="297" r:id="rId5"/>
    <p:sldId id="328" r:id="rId6"/>
    <p:sldId id="327" r:id="rId7"/>
    <p:sldId id="326" r:id="rId8"/>
    <p:sldId id="299" r:id="rId9"/>
    <p:sldId id="320" r:id="rId10"/>
    <p:sldId id="321" r:id="rId11"/>
    <p:sldId id="322" r:id="rId12"/>
    <p:sldId id="330" r:id="rId13"/>
    <p:sldId id="331" r:id="rId14"/>
    <p:sldId id="332" r:id="rId15"/>
    <p:sldId id="333" r:id="rId16"/>
    <p:sldId id="258" r:id="rId17"/>
    <p:sldId id="292" r:id="rId18"/>
    <p:sldId id="329" r:id="rId19"/>
    <p:sldId id="289" r:id="rId20"/>
    <p:sldId id="300" r:id="rId2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956" autoAdjust="0"/>
  </p:normalViewPr>
  <p:slideViewPr>
    <p:cSldViewPr>
      <p:cViewPr varScale="1">
        <p:scale>
          <a:sx n="82" d="100"/>
          <a:sy n="82" d="100"/>
        </p:scale>
        <p:origin x="1566"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63865\AppData\Local\Temp\2014-2015%20Charts%20for%20Sub%20Group%205%20(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463357643040996E-2"/>
          <c:y val="4.7619047619047603E-2"/>
          <c:w val="0.78873307246893198"/>
          <c:h val="0.67248573095029796"/>
        </c:manualLayout>
      </c:layout>
      <c:barChart>
        <c:barDir val="col"/>
        <c:grouping val="clustered"/>
        <c:varyColors val="0"/>
        <c:ser>
          <c:idx val="1"/>
          <c:order val="0"/>
          <c:tx>
            <c:strRef>
              <c:f>'Student Incidents Chart'!$D$1</c:f>
              <c:strCache>
                <c:ptCount val="1"/>
                <c:pt idx="0">
                  <c:v>Behavior</c:v>
                </c:pt>
              </c:strCache>
            </c:strRef>
          </c:tx>
          <c:invertIfNegative val="0"/>
          <c:cat>
            <c:multiLvlStrRef>
              <c:f>'Student Incidents Chart'!$A$3:$B$15</c:f>
              <c:multiLvlStrCache>
                <c:ptCount val="13"/>
                <c:lvl>
                  <c:pt idx="0">
                    <c:v>2002-2003</c:v>
                  </c:pt>
                  <c:pt idx="1">
                    <c:v>2003-2004</c:v>
                  </c:pt>
                  <c:pt idx="2">
                    <c:v>2004-2005</c:v>
                  </c:pt>
                  <c:pt idx="3">
                    <c:v>2005-2006</c:v>
                  </c:pt>
                  <c:pt idx="4">
                    <c:v>2006-2007</c:v>
                  </c:pt>
                  <c:pt idx="5">
                    <c:v>2007-2008</c:v>
                  </c:pt>
                  <c:pt idx="6">
                    <c:v>2008-2009</c:v>
                  </c:pt>
                  <c:pt idx="7">
                    <c:v>2009-2010</c:v>
                  </c:pt>
                  <c:pt idx="8">
                    <c:v>2010-2011</c:v>
                  </c:pt>
                  <c:pt idx="9">
                    <c:v>2011-2012</c:v>
                  </c:pt>
                  <c:pt idx="10">
                    <c:v>2012-2013</c:v>
                  </c:pt>
                  <c:pt idx="11">
                    <c:v>2013-2014</c:v>
                  </c:pt>
                  <c:pt idx="12">
                    <c:v>2014-2015</c:v>
                  </c:pt>
                </c:lvl>
                <c:lvl>
                  <c:pt idx="0">
                    <c:v>N=122</c:v>
                  </c:pt>
                  <c:pt idx="1">
                    <c:v>N=118</c:v>
                  </c:pt>
                  <c:pt idx="2">
                    <c:v>N=75</c:v>
                  </c:pt>
                  <c:pt idx="3">
                    <c:v>N=66</c:v>
                  </c:pt>
                  <c:pt idx="4">
                    <c:v>N=74</c:v>
                  </c:pt>
                  <c:pt idx="5">
                    <c:v>N=83</c:v>
                  </c:pt>
                  <c:pt idx="6">
                    <c:v>N=64</c:v>
                  </c:pt>
                  <c:pt idx="7">
                    <c:v>N=66</c:v>
                  </c:pt>
                  <c:pt idx="8">
                    <c:v>N=76</c:v>
                  </c:pt>
                  <c:pt idx="9">
                    <c:v>N=121</c:v>
                  </c:pt>
                  <c:pt idx="10">
                    <c:v>N=163</c:v>
                  </c:pt>
                  <c:pt idx="11">
                    <c:v>N=148</c:v>
                  </c:pt>
                  <c:pt idx="12">
                    <c:v>N=178</c:v>
                  </c:pt>
                </c:lvl>
              </c:multiLvlStrCache>
            </c:multiLvlStrRef>
          </c:cat>
          <c:val>
            <c:numRef>
              <c:f>'Student Incidents Chart'!$D$3:$D$15</c:f>
              <c:numCache>
                <c:formatCode>General</c:formatCode>
                <c:ptCount val="13"/>
                <c:pt idx="0">
                  <c:v>3.5</c:v>
                </c:pt>
                <c:pt idx="1">
                  <c:v>2.5</c:v>
                </c:pt>
                <c:pt idx="2">
                  <c:v>2</c:v>
                </c:pt>
                <c:pt idx="3">
                  <c:v>2</c:v>
                </c:pt>
                <c:pt idx="4">
                  <c:v>2</c:v>
                </c:pt>
                <c:pt idx="5">
                  <c:v>2.5</c:v>
                </c:pt>
                <c:pt idx="6">
                  <c:v>2</c:v>
                </c:pt>
                <c:pt idx="7">
                  <c:v>2</c:v>
                </c:pt>
                <c:pt idx="8">
                  <c:v>1.5</c:v>
                </c:pt>
                <c:pt idx="9">
                  <c:v>0.55000000000000004</c:v>
                </c:pt>
                <c:pt idx="10">
                  <c:v>0.51</c:v>
                </c:pt>
                <c:pt idx="11">
                  <c:v>0.31</c:v>
                </c:pt>
                <c:pt idx="12">
                  <c:v>0.36</c:v>
                </c:pt>
              </c:numCache>
            </c:numRef>
          </c:val>
        </c:ser>
        <c:ser>
          <c:idx val="2"/>
          <c:order val="1"/>
          <c:tx>
            <c:strRef>
              <c:f>'Student Incidents Chart'!$E$1</c:f>
              <c:strCache>
                <c:ptCount val="1"/>
                <c:pt idx="0">
                  <c:v>D &amp; F's</c:v>
                </c:pt>
              </c:strCache>
            </c:strRef>
          </c:tx>
          <c:invertIfNegative val="0"/>
          <c:cat>
            <c:multiLvlStrRef>
              <c:f>'Student Incidents Chart'!$A$3:$B$15</c:f>
              <c:multiLvlStrCache>
                <c:ptCount val="13"/>
                <c:lvl>
                  <c:pt idx="0">
                    <c:v>2002-2003</c:v>
                  </c:pt>
                  <c:pt idx="1">
                    <c:v>2003-2004</c:v>
                  </c:pt>
                  <c:pt idx="2">
                    <c:v>2004-2005</c:v>
                  </c:pt>
                  <c:pt idx="3">
                    <c:v>2005-2006</c:v>
                  </c:pt>
                  <c:pt idx="4">
                    <c:v>2006-2007</c:v>
                  </c:pt>
                  <c:pt idx="5">
                    <c:v>2007-2008</c:v>
                  </c:pt>
                  <c:pt idx="6">
                    <c:v>2008-2009</c:v>
                  </c:pt>
                  <c:pt idx="7">
                    <c:v>2009-2010</c:v>
                  </c:pt>
                  <c:pt idx="8">
                    <c:v>2010-2011</c:v>
                  </c:pt>
                  <c:pt idx="9">
                    <c:v>2011-2012</c:v>
                  </c:pt>
                  <c:pt idx="10">
                    <c:v>2012-2013</c:v>
                  </c:pt>
                  <c:pt idx="11">
                    <c:v>2013-2014</c:v>
                  </c:pt>
                  <c:pt idx="12">
                    <c:v>2014-2015</c:v>
                  </c:pt>
                </c:lvl>
                <c:lvl>
                  <c:pt idx="0">
                    <c:v>N=122</c:v>
                  </c:pt>
                  <c:pt idx="1">
                    <c:v>N=118</c:v>
                  </c:pt>
                  <c:pt idx="2">
                    <c:v>N=75</c:v>
                  </c:pt>
                  <c:pt idx="3">
                    <c:v>N=66</c:v>
                  </c:pt>
                  <c:pt idx="4">
                    <c:v>N=74</c:v>
                  </c:pt>
                  <c:pt idx="5">
                    <c:v>N=83</c:v>
                  </c:pt>
                  <c:pt idx="6">
                    <c:v>N=64</c:v>
                  </c:pt>
                  <c:pt idx="7">
                    <c:v>N=66</c:v>
                  </c:pt>
                  <c:pt idx="8">
                    <c:v>N=76</c:v>
                  </c:pt>
                  <c:pt idx="9">
                    <c:v>N=121</c:v>
                  </c:pt>
                  <c:pt idx="10">
                    <c:v>N=163</c:v>
                  </c:pt>
                  <c:pt idx="11">
                    <c:v>N=148</c:v>
                  </c:pt>
                  <c:pt idx="12">
                    <c:v>N=178</c:v>
                  </c:pt>
                </c:lvl>
              </c:multiLvlStrCache>
            </c:multiLvlStrRef>
          </c:cat>
          <c:val>
            <c:numRef>
              <c:f>'Student Incidents Chart'!$E$3:$E$15</c:f>
              <c:numCache>
                <c:formatCode>General</c:formatCode>
                <c:ptCount val="13"/>
                <c:pt idx="0">
                  <c:v>0.5</c:v>
                </c:pt>
                <c:pt idx="1">
                  <c:v>1.75</c:v>
                </c:pt>
                <c:pt idx="2">
                  <c:v>1.5</c:v>
                </c:pt>
                <c:pt idx="3">
                  <c:v>2.75</c:v>
                </c:pt>
                <c:pt idx="4">
                  <c:v>2.5</c:v>
                </c:pt>
                <c:pt idx="5">
                  <c:v>0.5</c:v>
                </c:pt>
                <c:pt idx="6">
                  <c:v>0.750000000000001</c:v>
                </c:pt>
                <c:pt idx="7">
                  <c:v>0.5</c:v>
                </c:pt>
                <c:pt idx="8">
                  <c:v>0.5</c:v>
                </c:pt>
                <c:pt idx="9">
                  <c:v>1.5</c:v>
                </c:pt>
                <c:pt idx="10">
                  <c:v>0.60000000000000098</c:v>
                </c:pt>
                <c:pt idx="11">
                  <c:v>0.43</c:v>
                </c:pt>
                <c:pt idx="12">
                  <c:v>0.69000000000000095</c:v>
                </c:pt>
              </c:numCache>
            </c:numRef>
          </c:val>
        </c:ser>
        <c:dLbls>
          <c:showLegendKey val="0"/>
          <c:showVal val="0"/>
          <c:showCatName val="0"/>
          <c:showSerName val="0"/>
          <c:showPercent val="0"/>
          <c:showBubbleSize val="0"/>
        </c:dLbls>
        <c:gapWidth val="150"/>
        <c:axId val="1696779968"/>
        <c:axId val="1696780512"/>
      </c:barChart>
      <c:catAx>
        <c:axId val="1696779968"/>
        <c:scaling>
          <c:orientation val="minMax"/>
        </c:scaling>
        <c:delete val="0"/>
        <c:axPos val="b"/>
        <c:title>
          <c:tx>
            <c:rich>
              <a:bodyPr/>
              <a:lstStyle/>
              <a:p>
                <a:pPr>
                  <a:defRPr/>
                </a:pPr>
                <a:r>
                  <a:rPr lang="en-US" dirty="0"/>
                  <a:t>Number of Students Served </a:t>
                </a:r>
              </a:p>
            </c:rich>
          </c:tx>
          <c:layout>
            <c:manualLayout>
              <c:xMode val="edge"/>
              <c:yMode val="edge"/>
              <c:x val="0.36276965947102302"/>
              <c:y val="0.95128692246802504"/>
            </c:manualLayout>
          </c:layout>
          <c:overlay val="0"/>
        </c:title>
        <c:numFmt formatCode="General" sourceLinked="0"/>
        <c:majorTickMark val="none"/>
        <c:minorTickMark val="none"/>
        <c:tickLblPos val="nextTo"/>
        <c:crossAx val="1696780512"/>
        <c:crosses val="autoZero"/>
        <c:auto val="1"/>
        <c:lblAlgn val="ctr"/>
        <c:lblOffset val="100"/>
        <c:noMultiLvlLbl val="0"/>
      </c:catAx>
      <c:valAx>
        <c:axId val="1696780512"/>
        <c:scaling>
          <c:orientation val="minMax"/>
        </c:scaling>
        <c:delete val="0"/>
        <c:axPos val="l"/>
        <c:majorGridlines/>
        <c:title>
          <c:tx>
            <c:rich>
              <a:bodyPr/>
              <a:lstStyle/>
              <a:p>
                <a:pPr>
                  <a:defRPr/>
                </a:pPr>
                <a:r>
                  <a:rPr lang="en-US"/>
                  <a:t># of Occurrences </a:t>
                </a:r>
              </a:p>
            </c:rich>
          </c:tx>
          <c:overlay val="0"/>
        </c:title>
        <c:numFmt formatCode="General" sourceLinked="1"/>
        <c:majorTickMark val="out"/>
        <c:minorTickMark val="none"/>
        <c:tickLblPos val="nextTo"/>
        <c:crossAx val="1696779968"/>
        <c:crosses val="autoZero"/>
        <c:crossBetween val="between"/>
      </c:valAx>
    </c:plotArea>
    <c:legend>
      <c:legendPos val="r"/>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35" tIns="47867" rIns="95735" bIns="47867"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5735" tIns="47867" rIns="95735" bIns="47867" rtlCol="0"/>
          <a:lstStyle>
            <a:lvl1pPr algn="r">
              <a:defRPr sz="1300"/>
            </a:lvl1pPr>
          </a:lstStyle>
          <a:p>
            <a:fld id="{6F6A7860-42B1-4500-A677-ADBC39C9FA05}" type="datetimeFigureOut">
              <a:rPr lang="en-US" smtClean="0"/>
              <a:pPr/>
              <a:t>10/22/2019</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5735" tIns="47867" rIns="95735" bIns="47867"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5735" tIns="47867" rIns="95735" bIns="47867" rtlCol="0" anchor="b"/>
          <a:lstStyle>
            <a:lvl1pPr algn="r">
              <a:defRPr sz="1300"/>
            </a:lvl1pPr>
          </a:lstStyle>
          <a:p>
            <a:fld id="{F7107194-F69C-41DC-A502-18A7074548C2}" type="slidenum">
              <a:rPr lang="en-US" smtClean="0"/>
              <a:pPr/>
              <a:t>‹#›</a:t>
            </a:fld>
            <a:endParaRPr lang="en-US"/>
          </a:p>
        </p:txBody>
      </p:sp>
    </p:spTree>
    <p:extLst>
      <p:ext uri="{BB962C8B-B14F-4D97-AF65-F5344CB8AC3E}">
        <p14:creationId xmlns:p14="http://schemas.microsoft.com/office/powerpoint/2010/main" val="3197210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35" tIns="47867" rIns="95735" bIns="47867"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5735" tIns="47867" rIns="95735" bIns="47867" rtlCol="0"/>
          <a:lstStyle>
            <a:lvl1pPr algn="r">
              <a:defRPr sz="1300"/>
            </a:lvl1pPr>
          </a:lstStyle>
          <a:p>
            <a:fld id="{3C18F66A-93FA-477F-913E-F0454B0711F0}" type="datetimeFigureOut">
              <a:rPr lang="en-US" smtClean="0"/>
              <a:pPr/>
              <a:t>10/22/2019</a:t>
            </a:fld>
            <a:endParaRPr lang="en-US"/>
          </a:p>
        </p:txBody>
      </p:sp>
      <p:sp>
        <p:nvSpPr>
          <p:cNvPr id="4" name="Slide Image Placeholder 3"/>
          <p:cNvSpPr>
            <a:spLocks noGrp="1" noRot="1" noChangeAspect="1"/>
          </p:cNvSpPr>
          <p:nvPr>
            <p:ph type="sldImg" idx="2"/>
          </p:nvPr>
        </p:nvSpPr>
        <p:spPr>
          <a:xfrm>
            <a:off x="1257300" y="719138"/>
            <a:ext cx="4802188" cy="3600450"/>
          </a:xfrm>
          <a:prstGeom prst="rect">
            <a:avLst/>
          </a:prstGeom>
          <a:noFill/>
          <a:ln w="12700">
            <a:solidFill>
              <a:prstClr val="black"/>
            </a:solidFill>
          </a:ln>
        </p:spPr>
        <p:txBody>
          <a:bodyPr vert="horz" lIns="95735" tIns="47867" rIns="95735" bIns="4786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35" tIns="47867" rIns="95735" bIns="4786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5735" tIns="47867" rIns="95735" bIns="47867"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35" tIns="47867" rIns="95735" bIns="47867" rtlCol="0" anchor="b"/>
          <a:lstStyle>
            <a:lvl1pPr algn="r">
              <a:defRPr sz="1300"/>
            </a:lvl1pPr>
          </a:lstStyle>
          <a:p>
            <a:fld id="{B2CB444D-3BEB-45A2-BEFF-C35D4D48B4B8}" type="slidenum">
              <a:rPr lang="en-US" smtClean="0"/>
              <a:pPr/>
              <a:t>‹#›</a:t>
            </a:fld>
            <a:endParaRPr lang="en-US"/>
          </a:p>
        </p:txBody>
      </p:sp>
    </p:spTree>
    <p:extLst>
      <p:ext uri="{BB962C8B-B14F-4D97-AF65-F5344CB8AC3E}">
        <p14:creationId xmlns:p14="http://schemas.microsoft.com/office/powerpoint/2010/main" val="3794049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18ED565A-A48A-457C-826E-84057648B6C3}" type="datetimeFigureOut">
              <a:rPr lang="en-US" smtClean="0"/>
              <a:pPr/>
              <a:t>10/22/2019</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11" name="Slide Number Placeholder 10"/>
          <p:cNvSpPr>
            <a:spLocks noGrp="1"/>
          </p:cNvSpPr>
          <p:nvPr>
            <p:ph type="sldNum" sz="quarter" idx="12"/>
          </p:nvPr>
        </p:nvSpPr>
        <p:spPr/>
        <p:txBody>
          <a:bodyPr/>
          <a:lstStyle>
            <a:extLst/>
          </a:lstStyle>
          <a:p>
            <a:fld id="{A1085277-D6B8-4A3A-9B2E-A9D258E2D3A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8ED565A-A48A-457C-826E-84057648B6C3}" type="datetimeFigureOut">
              <a:rPr lang="en-US" smtClean="0"/>
              <a:pPr/>
              <a:t>10/22/2019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1085277-D6B8-4A3A-9B2E-A9D258E2D3A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8ED565A-A48A-457C-826E-84057648B6C3}" type="datetimeFigureOut">
              <a:rPr lang="en-US" smtClean="0"/>
              <a:pPr/>
              <a:t>10/22/2019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1085277-D6B8-4A3A-9B2E-A9D258E2D3A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8ED565A-A48A-457C-826E-84057648B6C3}" type="datetimeFigureOut">
              <a:rPr lang="en-US" smtClean="0"/>
              <a:pPr/>
              <a:t>10/22/2019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1085277-D6B8-4A3A-9B2E-A9D258E2D3A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8ED565A-A48A-457C-826E-84057648B6C3}" type="datetimeFigureOut">
              <a:rPr lang="en-US" smtClean="0"/>
              <a:pPr/>
              <a:t>10/22/2019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1085277-D6B8-4A3A-9B2E-A9D258E2D3A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8ED565A-A48A-457C-826E-84057648B6C3}" type="datetimeFigureOut">
              <a:rPr lang="en-US" smtClean="0"/>
              <a:pPr/>
              <a:t>10/22/2019</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1085277-D6B8-4A3A-9B2E-A9D258E2D3A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8ED565A-A48A-457C-826E-84057648B6C3}" type="datetimeFigureOut">
              <a:rPr lang="en-US" smtClean="0"/>
              <a:pPr/>
              <a:t>10/22/2019</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A1085277-D6B8-4A3A-9B2E-A9D258E2D3A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8ED565A-A48A-457C-826E-84057648B6C3}" type="datetimeFigureOut">
              <a:rPr lang="en-US" smtClean="0"/>
              <a:pPr/>
              <a:t>10/22/2019</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A1085277-D6B8-4A3A-9B2E-A9D258E2D3A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18ED565A-A48A-457C-826E-84057648B6C3}" type="datetimeFigureOut">
              <a:rPr lang="en-US" smtClean="0"/>
              <a:pPr/>
              <a:t>10/22/2019</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A1085277-D6B8-4A3A-9B2E-A9D258E2D3A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8ED565A-A48A-457C-826E-84057648B6C3}" type="datetimeFigureOut">
              <a:rPr lang="en-US" smtClean="0"/>
              <a:pPr/>
              <a:t>10/22/2019</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1085277-D6B8-4A3A-9B2E-A9D258E2D3A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8ED565A-A48A-457C-826E-84057648B6C3}" type="datetimeFigureOut">
              <a:rPr lang="en-US" smtClean="0"/>
              <a:pPr/>
              <a:t>10/22/2019</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1085277-D6B8-4A3A-9B2E-A9D258E2D3A7}" type="slidenum">
              <a:rPr lang="en-US" smtClean="0"/>
              <a:pPr/>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18ED565A-A48A-457C-826E-84057648B6C3}" type="datetimeFigureOut">
              <a:rPr lang="en-US" smtClean="0"/>
              <a:pPr/>
              <a:t>10/22/2019</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A1085277-D6B8-4A3A-9B2E-A9D258E2D3A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campfireiowa.org/programs/before-after-schoo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bob@campfireiowa.org" TargetMode="External"/><Relationship Id="rId2" Type="http://schemas.openxmlformats.org/officeDocument/2006/relationships/hyperlink" Target="mailto:david.welter14@gmail.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ubtitle 6"/>
          <p:cNvSpPr>
            <a:spLocks noGrp="1"/>
          </p:cNvSpPr>
          <p:nvPr>
            <p:ph type="subTitle" sz="quarter" idx="1"/>
          </p:nvPr>
        </p:nvSpPr>
        <p:spPr>
          <a:xfrm>
            <a:off x="381000" y="3733800"/>
            <a:ext cx="8382000" cy="2590800"/>
          </a:xfrm>
        </p:spPr>
        <p:txBody>
          <a:bodyPr>
            <a:normAutofit/>
          </a:bodyPr>
          <a:lstStyle/>
          <a:p>
            <a:pPr algn="l" eaLnBrk="1" hangingPunct="1">
              <a:defRPr/>
            </a:pPr>
            <a:r>
              <a:rPr lang="en-US" sz="2400" b="1" dirty="0" smtClean="0">
                <a:solidFill>
                  <a:srgbClr val="000090"/>
                </a:solidFill>
                <a:latin typeface="+mj-lt"/>
              </a:rPr>
              <a:t>Special thanks for allowing us to spend some time together discussing how we can provide expanded learning opportunities that help kids be successful with the help of Camp Fire Heart of Iowa.</a:t>
            </a:r>
          </a:p>
        </p:txBody>
      </p:sp>
      <p:pic>
        <p:nvPicPr>
          <p:cNvPr id="4" name="Picture 3"/>
          <p:cNvPicPr>
            <a:picLocks noChangeAspect="1"/>
          </p:cNvPicPr>
          <p:nvPr/>
        </p:nvPicPr>
        <p:blipFill>
          <a:blip r:embed="rId2"/>
          <a:stretch>
            <a:fillRect/>
          </a:stretch>
        </p:blipFill>
        <p:spPr>
          <a:xfrm>
            <a:off x="381000" y="381000"/>
            <a:ext cx="3505200" cy="3124200"/>
          </a:xfrm>
          <a:prstGeom prst="rect">
            <a:avLst/>
          </a:prstGeom>
        </p:spPr>
      </p:pic>
      <p:pic>
        <p:nvPicPr>
          <p:cNvPr id="6" name="Picture 5"/>
          <p:cNvPicPr>
            <a:picLocks noChangeAspect="1"/>
          </p:cNvPicPr>
          <p:nvPr/>
        </p:nvPicPr>
        <p:blipFill>
          <a:blip r:embed="rId3"/>
          <a:stretch>
            <a:fillRect/>
          </a:stretch>
        </p:blipFill>
        <p:spPr>
          <a:xfrm>
            <a:off x="3886200" y="381000"/>
            <a:ext cx="4800600" cy="3124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4648200"/>
            <a:ext cx="8183880" cy="1676400"/>
          </a:xfrm>
        </p:spPr>
        <p:txBody>
          <a:bodyPr>
            <a:normAutofit/>
          </a:bodyPr>
          <a:lstStyle/>
          <a:p>
            <a:pPr algn="ctr"/>
            <a:r>
              <a:rPr lang="en-US" dirty="0" smtClean="0"/>
              <a:t/>
            </a:r>
            <a:br>
              <a:rPr lang="en-US" dirty="0" smtClean="0"/>
            </a:b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381001" y="457200"/>
            <a:ext cx="8305800" cy="5257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4648200"/>
            <a:ext cx="8183880" cy="1676400"/>
          </a:xfrm>
        </p:spPr>
        <p:txBody>
          <a:bodyPr>
            <a:normAutofit/>
          </a:bodyPr>
          <a:lstStyle/>
          <a:p>
            <a:pPr algn="ctr"/>
            <a:r>
              <a:rPr lang="en-US" dirty="0" smtClean="0"/>
              <a:t/>
            </a:r>
            <a:br>
              <a:rPr lang="en-US" dirty="0" smtClean="0"/>
            </a:b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457201" y="457200"/>
            <a:ext cx="8305800" cy="54102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t="15884" b="15884"/>
          <a:stretch>
            <a:fillRect/>
          </a:stretch>
        </p:blipFill>
        <p:spPr bwMode="auto">
          <a:xfrm>
            <a:off x="502920" y="762000"/>
            <a:ext cx="8183880" cy="4724400"/>
          </a:xfrm>
          <a:prstGeom prst="rect">
            <a:avLst/>
          </a:prstGeom>
          <a:noFill/>
          <a:ln>
            <a:noFill/>
          </a:ln>
        </p:spPr>
      </p:pic>
    </p:spTree>
    <p:extLst>
      <p:ext uri="{BB962C8B-B14F-4D97-AF65-F5344CB8AC3E}">
        <p14:creationId xmlns:p14="http://schemas.microsoft.com/office/powerpoint/2010/main" val="3903872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a:xfrm>
            <a:off x="502920" y="530352"/>
            <a:ext cx="8183880" cy="5413248"/>
          </a:xfrm>
        </p:spPr>
        <p:txBody>
          <a:bodyPr/>
          <a:lstStyle/>
          <a:p>
            <a:pPr marL="0" indent="0">
              <a:buNone/>
            </a:pPr>
            <a:endParaRPr lang="en-US" dirty="0" smtClean="0"/>
          </a:p>
          <a:p>
            <a:pPr marL="0" indent="0">
              <a:buNone/>
            </a:pPr>
            <a:endParaRPr lang="en-US" dirty="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7239000" cy="5029200"/>
          </a:xfrm>
          <a:prstGeom prst="rect">
            <a:avLst/>
          </a:prstGeom>
          <a:noFill/>
          <a:ln>
            <a:noFill/>
          </a:ln>
        </p:spPr>
      </p:pic>
    </p:spTree>
    <p:extLst>
      <p:ext uri="{BB962C8B-B14F-4D97-AF65-F5344CB8AC3E}">
        <p14:creationId xmlns:p14="http://schemas.microsoft.com/office/powerpoint/2010/main" val="1028646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02920" y="530352"/>
            <a:ext cx="8183880" cy="5641848"/>
          </a:xfrm>
        </p:spPr>
        <p:txBody>
          <a:bodyPr/>
          <a:lstStyle/>
          <a:p>
            <a:pPr marL="0" indent="0">
              <a:buNone/>
            </a:pPr>
            <a:endParaRPr lang="en-US" dirty="0" smtClean="0"/>
          </a:p>
          <a:p>
            <a:pPr marL="0" indent="0">
              <a:buNone/>
            </a:pP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0"/>
            <a:ext cx="6858000" cy="4876800"/>
          </a:xfrm>
          <a:prstGeom prst="rect">
            <a:avLst/>
          </a:prstGeom>
          <a:noFill/>
          <a:ln>
            <a:noFill/>
          </a:ln>
        </p:spPr>
      </p:pic>
    </p:spTree>
    <p:extLst>
      <p:ext uri="{BB962C8B-B14F-4D97-AF65-F5344CB8AC3E}">
        <p14:creationId xmlns:p14="http://schemas.microsoft.com/office/powerpoint/2010/main" val="2103529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02920" y="530352"/>
            <a:ext cx="8183880" cy="5337048"/>
          </a:xfrm>
        </p:spPr>
        <p:txBody>
          <a:bodyPr/>
          <a:lstStyle/>
          <a:p>
            <a:pPr marL="0" indent="0">
              <a:buNone/>
            </a:pPr>
            <a:endParaRPr lang="en-US" dirty="0" smtClean="0"/>
          </a:p>
          <a:p>
            <a:pPr marL="0" indent="0">
              <a:buNone/>
            </a:pP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38200"/>
            <a:ext cx="7010400" cy="4648200"/>
          </a:xfrm>
          <a:prstGeom prst="rect">
            <a:avLst/>
          </a:prstGeom>
          <a:noFill/>
          <a:ln>
            <a:noFill/>
          </a:ln>
        </p:spPr>
      </p:pic>
    </p:spTree>
    <p:extLst>
      <p:ext uri="{BB962C8B-B14F-4D97-AF65-F5344CB8AC3E}">
        <p14:creationId xmlns:p14="http://schemas.microsoft.com/office/powerpoint/2010/main" val="1926389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502920" y="5638800"/>
            <a:ext cx="8183880" cy="762000"/>
          </a:xfrm>
        </p:spPr>
        <p:txBody>
          <a:bodyPr>
            <a:normAutofit fontScale="90000"/>
          </a:bodyPr>
          <a:lstStyle/>
          <a:p>
            <a:pPr algn="ctr"/>
            <a:r>
              <a:rPr lang="en-US" sz="2000" dirty="0">
                <a:solidFill>
                  <a:srgbClr val="000090"/>
                </a:solidFill>
                <a:latin typeface="Arial"/>
                <a:cs typeface="Arial"/>
              </a:rPr>
              <a:t>Student </a:t>
            </a:r>
            <a:r>
              <a:rPr lang="en-US" sz="2000" dirty="0" smtClean="0">
                <a:solidFill>
                  <a:srgbClr val="000090"/>
                </a:solidFill>
                <a:latin typeface="Arial"/>
                <a:cs typeface="Arial"/>
              </a:rPr>
              <a:t>Behavior </a:t>
            </a:r>
            <a:r>
              <a:rPr lang="en-US" sz="2000" dirty="0">
                <a:solidFill>
                  <a:srgbClr val="000090"/>
                </a:solidFill>
                <a:latin typeface="Arial"/>
                <a:cs typeface="Arial"/>
              </a:rPr>
              <a:t>and D-F reports have improved with those students who attend Afterschool programming at Holmes Jr. High. </a:t>
            </a:r>
            <a:r>
              <a:rPr lang="en-US" dirty="0">
                <a:solidFill>
                  <a:srgbClr val="000090"/>
                </a:solidFill>
                <a:latin typeface="Arial"/>
                <a:cs typeface="Arial"/>
              </a:rPr>
              <a:t/>
            </a:r>
            <a:br>
              <a:rPr lang="en-US" dirty="0">
                <a:solidFill>
                  <a:srgbClr val="000090"/>
                </a:solidFill>
                <a:latin typeface="Arial"/>
                <a:cs typeface="Arial"/>
              </a:rPr>
            </a:br>
            <a:endParaRPr lang="en-US" dirty="0">
              <a:solidFill>
                <a:srgbClr val="002060"/>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5091930"/>
              </p:ext>
            </p:extLst>
          </p:nvPr>
        </p:nvGraphicFramePr>
        <p:xfrm>
          <a:off x="533400" y="381000"/>
          <a:ext cx="8183562" cy="48006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52600" y="1524000"/>
            <a:ext cx="5562600" cy="3581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lgn="ctr">
              <a:buNone/>
            </a:pPr>
            <a:r>
              <a:rPr lang="en-US" b="1" dirty="0" smtClean="0">
                <a:solidFill>
                  <a:srgbClr val="000090"/>
                </a:solidFill>
                <a:latin typeface="Arial"/>
                <a:cs typeface="Arial"/>
              </a:rPr>
              <a:t>What Benefits can Camp Fire Heart of Iowa Bring to Your Building as Part of a Before and Afterschool Program?</a:t>
            </a:r>
          </a:p>
          <a:p>
            <a:pPr marL="0" indent="0" algn="ctr">
              <a:buNone/>
            </a:pPr>
            <a:endParaRPr lang="en-US" b="1" dirty="0" smtClean="0">
              <a:solidFill>
                <a:srgbClr val="000090"/>
              </a:solidFill>
              <a:latin typeface="Arial"/>
              <a:cs typeface="Arial"/>
            </a:endParaRPr>
          </a:p>
          <a:p>
            <a:pPr>
              <a:buClr>
                <a:srgbClr val="000090"/>
              </a:buClr>
            </a:pPr>
            <a:r>
              <a:rPr lang="en-US" b="1" dirty="0" smtClean="0">
                <a:solidFill>
                  <a:srgbClr val="000090"/>
                </a:solidFill>
                <a:latin typeface="Arial"/>
                <a:cs typeface="Arial"/>
              </a:rPr>
              <a:t>We have an Administrative Staff in Place</a:t>
            </a:r>
          </a:p>
          <a:p>
            <a:pPr>
              <a:buClr>
                <a:srgbClr val="000090"/>
              </a:buClr>
            </a:pPr>
            <a:r>
              <a:rPr lang="en-US" b="1" dirty="0" smtClean="0">
                <a:solidFill>
                  <a:srgbClr val="000090"/>
                </a:solidFill>
                <a:latin typeface="Arial"/>
                <a:cs typeface="Arial"/>
              </a:rPr>
              <a:t>We have a Payroll Staff in Place</a:t>
            </a:r>
          </a:p>
          <a:p>
            <a:pPr>
              <a:buClr>
                <a:srgbClr val="000090"/>
              </a:buClr>
            </a:pPr>
            <a:r>
              <a:rPr lang="en-US" b="1" dirty="0" smtClean="0">
                <a:solidFill>
                  <a:srgbClr val="000090"/>
                </a:solidFill>
                <a:latin typeface="Arial"/>
                <a:cs typeface="Arial"/>
              </a:rPr>
              <a:t>We have Transportation Available</a:t>
            </a:r>
          </a:p>
          <a:p>
            <a:pPr>
              <a:buClr>
                <a:srgbClr val="000090"/>
              </a:buClr>
            </a:pPr>
            <a:r>
              <a:rPr lang="en-US" b="1" dirty="0" smtClean="0">
                <a:solidFill>
                  <a:srgbClr val="000090"/>
                </a:solidFill>
                <a:latin typeface="Arial"/>
                <a:cs typeface="Arial"/>
              </a:rPr>
              <a:t>We will Recruit and Staff the Program</a:t>
            </a:r>
          </a:p>
          <a:p>
            <a:pPr>
              <a:buClr>
                <a:srgbClr val="000090"/>
              </a:buClr>
            </a:pPr>
            <a:r>
              <a:rPr lang="en-US" b="1" dirty="0" smtClean="0">
                <a:solidFill>
                  <a:srgbClr val="000090"/>
                </a:solidFill>
                <a:latin typeface="Arial"/>
                <a:cs typeface="Arial"/>
              </a:rPr>
              <a:t>You just need Provide a Space for Programming!</a:t>
            </a:r>
          </a:p>
          <a:p>
            <a:endParaRPr lang="en-US" b="1" dirty="0">
              <a:solidFill>
                <a:srgbClr val="000090"/>
              </a:solidFill>
              <a:latin typeface="Arial"/>
              <a:cs typeface="Arial"/>
            </a:endParaRPr>
          </a:p>
        </p:txBody>
      </p:sp>
    </p:spTree>
    <p:extLst>
      <p:ext uri="{BB962C8B-B14F-4D97-AF65-F5344CB8AC3E}">
        <p14:creationId xmlns:p14="http://schemas.microsoft.com/office/powerpoint/2010/main" val="1027491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381000" y="457200"/>
            <a:ext cx="8229600" cy="5943600"/>
          </a:xfrm>
        </p:spPr>
        <p:txBody>
          <a:bodyPr/>
          <a:lstStyle/>
          <a:p>
            <a:pPr marL="609600" indent="-609600" eaLnBrk="1" hangingPunct="1">
              <a:lnSpc>
                <a:spcPct val="80000"/>
              </a:lnSpc>
              <a:buClr>
                <a:srgbClr val="00CCFF"/>
              </a:buClr>
              <a:buFont typeface="Wingdings" pitchFamily="2" charset="2"/>
              <a:buNone/>
              <a:defRPr/>
            </a:pPr>
            <a:r>
              <a:rPr lang="en-US" sz="2400" b="1" dirty="0" smtClean="0">
                <a:solidFill>
                  <a:srgbClr val="002060"/>
                </a:solidFill>
              </a:rPr>
              <a:t>	</a:t>
            </a:r>
            <a:r>
              <a:rPr lang="en-US" sz="2000" b="1" dirty="0" smtClean="0">
                <a:solidFill>
                  <a:srgbClr val="000090"/>
                </a:solidFill>
              </a:rPr>
              <a:t>We have been working hard at Camp Fire Heart of Iowa to investigate ways to promote a </a:t>
            </a:r>
            <a:r>
              <a:rPr lang="en-US" sz="2000" b="1" i="1" dirty="0" smtClean="0">
                <a:solidFill>
                  <a:srgbClr val="000090"/>
                </a:solidFill>
              </a:rPr>
              <a:t>“culture” </a:t>
            </a:r>
            <a:r>
              <a:rPr lang="en-US" sz="2000" b="1" dirty="0" smtClean="0">
                <a:solidFill>
                  <a:srgbClr val="000090"/>
                </a:solidFill>
              </a:rPr>
              <a:t>that supports a </a:t>
            </a:r>
            <a:r>
              <a:rPr lang="en-US" sz="2000" b="1" i="1" dirty="0" smtClean="0">
                <a:solidFill>
                  <a:srgbClr val="000090"/>
                </a:solidFill>
              </a:rPr>
              <a:t>“community of learners” </a:t>
            </a:r>
            <a:r>
              <a:rPr lang="en-US" sz="2000" b="1" dirty="0" smtClean="0">
                <a:solidFill>
                  <a:srgbClr val="000090"/>
                </a:solidFill>
              </a:rPr>
              <a:t>as we confront the changes we are faced with in education today.</a:t>
            </a:r>
          </a:p>
          <a:p>
            <a:pPr marL="609600" indent="-609600" eaLnBrk="1" hangingPunct="1">
              <a:lnSpc>
                <a:spcPct val="80000"/>
              </a:lnSpc>
              <a:buClr>
                <a:srgbClr val="00CCFF"/>
              </a:buClr>
              <a:buFont typeface="Wingdings" pitchFamily="2" charset="2"/>
              <a:buNone/>
              <a:defRPr/>
            </a:pPr>
            <a:endParaRPr lang="en-US" sz="2000" b="1" dirty="0" smtClean="0">
              <a:solidFill>
                <a:srgbClr val="000090"/>
              </a:solidFill>
            </a:endParaRPr>
          </a:p>
          <a:p>
            <a:pPr marL="609600" indent="-609600" eaLnBrk="1" hangingPunct="1">
              <a:lnSpc>
                <a:spcPct val="80000"/>
              </a:lnSpc>
              <a:buFont typeface="Wingdings" pitchFamily="2" charset="2"/>
              <a:buNone/>
              <a:defRPr/>
            </a:pPr>
            <a:r>
              <a:rPr lang="en-US" sz="2000" b="1" dirty="0" smtClean="0">
                <a:solidFill>
                  <a:srgbClr val="000090"/>
                </a:solidFill>
              </a:rPr>
              <a:t>	Unfortunately,  not all students experience school as a place in which they feel a sense of connection, support and safety…	</a:t>
            </a:r>
          </a:p>
          <a:p>
            <a:pPr marL="609600" indent="-609600" eaLnBrk="1" hangingPunct="1">
              <a:lnSpc>
                <a:spcPct val="80000"/>
              </a:lnSpc>
              <a:buFont typeface="Wingdings" pitchFamily="2" charset="2"/>
              <a:buNone/>
              <a:defRPr/>
            </a:pPr>
            <a:endParaRPr lang="en-US" sz="2000" b="1" dirty="0" smtClean="0">
              <a:solidFill>
                <a:srgbClr val="000090"/>
              </a:solidFill>
            </a:endParaRPr>
          </a:p>
          <a:p>
            <a:pPr marL="609600" indent="-609600" eaLnBrk="1" hangingPunct="1">
              <a:lnSpc>
                <a:spcPct val="80000"/>
              </a:lnSpc>
              <a:buFont typeface="Wingdings" pitchFamily="2" charset="2"/>
              <a:buNone/>
              <a:defRPr/>
            </a:pPr>
            <a:r>
              <a:rPr lang="en-US" sz="2000" dirty="0" smtClean="0">
                <a:solidFill>
                  <a:srgbClr val="000090"/>
                </a:solidFill>
              </a:rPr>
              <a:t>   	</a:t>
            </a:r>
            <a:r>
              <a:rPr lang="en-US" sz="2000" b="1" dirty="0" smtClean="0">
                <a:solidFill>
                  <a:srgbClr val="000090"/>
                </a:solidFill>
              </a:rPr>
              <a:t>We all </a:t>
            </a:r>
            <a:r>
              <a:rPr lang="en-US" sz="2000" b="1" i="1" dirty="0" smtClean="0">
                <a:solidFill>
                  <a:srgbClr val="000090"/>
                </a:solidFill>
              </a:rPr>
              <a:t>do care</a:t>
            </a:r>
            <a:r>
              <a:rPr lang="en-US" sz="2000" b="1" dirty="0" smtClean="0">
                <a:solidFill>
                  <a:srgbClr val="000090"/>
                </a:solidFill>
              </a:rPr>
              <a:t> about students, and want to express that care in ways that are meaningful. We want students to become connected through the people who care about them, and to feel connected by getting involved and being successful.</a:t>
            </a:r>
          </a:p>
          <a:p>
            <a:pPr marL="609600" indent="-609600" eaLnBrk="1" hangingPunct="1">
              <a:lnSpc>
                <a:spcPct val="80000"/>
              </a:lnSpc>
              <a:buFont typeface="Wingdings" pitchFamily="2" charset="2"/>
              <a:buNone/>
              <a:defRPr/>
            </a:pPr>
            <a:endParaRPr lang="en-US" sz="2000" b="1" dirty="0" smtClean="0">
              <a:solidFill>
                <a:srgbClr val="000090"/>
              </a:solidFill>
            </a:endParaRPr>
          </a:p>
          <a:p>
            <a:pPr marL="609600" indent="-609600" eaLnBrk="1" hangingPunct="1">
              <a:lnSpc>
                <a:spcPct val="80000"/>
              </a:lnSpc>
              <a:buFont typeface="Wingdings" pitchFamily="2" charset="2"/>
              <a:buNone/>
              <a:defRPr/>
            </a:pPr>
            <a:r>
              <a:rPr lang="en-US" sz="2000" b="1" dirty="0" smtClean="0">
                <a:solidFill>
                  <a:srgbClr val="000090"/>
                </a:solidFill>
              </a:rPr>
              <a:t>	We invite you to collaborate with us to help make this happen by setting up a time to visit with us!</a:t>
            </a:r>
          </a:p>
          <a:p>
            <a:pPr marL="609600" indent="-609600" eaLnBrk="1" hangingPunct="1">
              <a:lnSpc>
                <a:spcPct val="80000"/>
              </a:lnSpc>
              <a:buFont typeface="Wingdings" pitchFamily="2" charset="2"/>
              <a:buNone/>
              <a:defRPr/>
            </a:pPr>
            <a:r>
              <a:rPr lang="en-US" sz="2000" b="1" dirty="0" smtClean="0">
                <a:solidFill>
                  <a:srgbClr val="000090"/>
                </a:solidFill>
              </a:rPr>
              <a:t>	Our contact information is listed below and we look forward to hearing from you!</a:t>
            </a:r>
          </a:p>
          <a:p>
            <a:pPr marL="609600" indent="-609600" eaLnBrk="1" hangingPunct="1">
              <a:lnSpc>
                <a:spcPct val="80000"/>
              </a:lnSpc>
              <a:buClr>
                <a:srgbClr val="00CCFF"/>
              </a:buClr>
              <a:buFont typeface="Wingdings" pitchFamily="2" charset="2"/>
              <a:buNone/>
              <a:defRPr/>
            </a:pPr>
            <a:endParaRPr lang="en-US" sz="2000" b="1"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to="" calcmode="lin" valueType="num">
                                      <p:cBhvr>
                                        <p:cTn id="7" dur="1" fill="hold"/>
                                        <p:tgtEl>
                                          <p:spTgt spid="3686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6867">
                                            <p:txEl>
                                              <p:pRg st="2" end="2"/>
                                            </p:txEl>
                                          </p:spTgt>
                                        </p:tgtEl>
                                        <p:attrNameLst>
                                          <p:attrName>style.visibility</p:attrName>
                                        </p:attrNameLst>
                                      </p:cBhvr>
                                      <p:to>
                                        <p:strVal val="visible"/>
                                      </p:to>
                                    </p:set>
                                    <p:anim to="" calcmode="lin" valueType="num">
                                      <p:cBhvr>
                                        <p:cTn id="12" dur="1" fill="hold"/>
                                        <p:tgtEl>
                                          <p:spTgt spid="36867">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6867">
                                            <p:txEl>
                                              <p:pRg st="4" end="4"/>
                                            </p:txEl>
                                          </p:spTgt>
                                        </p:tgtEl>
                                        <p:attrNameLst>
                                          <p:attrName>style.visibility</p:attrName>
                                        </p:attrNameLst>
                                      </p:cBhvr>
                                      <p:to>
                                        <p:strVal val="visible"/>
                                      </p:to>
                                    </p:set>
                                    <p:anim to="" calcmode="lin" valueType="num">
                                      <p:cBhvr>
                                        <p:cTn id="17" dur="1" fill="hold"/>
                                        <p:tgtEl>
                                          <p:spTgt spid="36867">
                                            <p:txEl>
                                              <p:pRg st="4" end="4"/>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6867">
                                            <p:txEl>
                                              <p:pRg st="6" end="6"/>
                                            </p:txEl>
                                          </p:spTgt>
                                        </p:tgtEl>
                                        <p:attrNameLst>
                                          <p:attrName>style.visibility</p:attrName>
                                        </p:attrNameLst>
                                      </p:cBhvr>
                                      <p:to>
                                        <p:strVal val="visible"/>
                                      </p:to>
                                    </p:set>
                                    <p:anim to="" calcmode="lin" valueType="num">
                                      <p:cBhvr>
                                        <p:cTn id="22" dur="1" fill="hold"/>
                                        <p:tgtEl>
                                          <p:spTgt spid="36867">
                                            <p:txEl>
                                              <p:pRg st="6" end="6"/>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6867">
                                            <p:txEl>
                                              <p:pRg st="7" end="7"/>
                                            </p:txEl>
                                          </p:spTgt>
                                        </p:tgtEl>
                                        <p:attrNameLst>
                                          <p:attrName>style.visibility</p:attrName>
                                        </p:attrNameLst>
                                      </p:cBhvr>
                                      <p:to>
                                        <p:strVal val="visible"/>
                                      </p:to>
                                    </p:set>
                                    <p:anim to="" calcmode="lin" valueType="num">
                                      <p:cBhvr>
                                        <p:cTn id="27" dur="1" fill="hold"/>
                                        <p:tgtEl>
                                          <p:spTgt spid="36867">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7999"/>
          </a:xfrm>
        </p:spPr>
        <p:txBody>
          <a:bodyPr>
            <a:normAutofit fontScale="32500" lnSpcReduction="20000"/>
          </a:bodyPr>
          <a:lstStyle/>
          <a:p>
            <a:pPr>
              <a:buNone/>
            </a:pPr>
            <a:r>
              <a:rPr lang="en-US" sz="5100" dirty="0" smtClean="0"/>
              <a:t>	</a:t>
            </a:r>
          </a:p>
          <a:p>
            <a:pPr>
              <a:buNone/>
            </a:pPr>
            <a:r>
              <a:rPr lang="en-US" sz="5100" dirty="0" smtClean="0"/>
              <a:t>	</a:t>
            </a:r>
          </a:p>
          <a:p>
            <a:pPr>
              <a:buNone/>
            </a:pPr>
            <a:r>
              <a:rPr lang="en-US" sz="8000" b="1" dirty="0" smtClean="0">
                <a:solidFill>
                  <a:srgbClr val="002060"/>
                </a:solidFill>
                <a:latin typeface="+mj-lt"/>
              </a:rPr>
              <a:t>	  </a:t>
            </a:r>
            <a:r>
              <a:rPr lang="en-US" sz="7400" b="1" dirty="0" smtClean="0">
                <a:solidFill>
                  <a:srgbClr val="000090"/>
                </a:solidFill>
              </a:rPr>
              <a:t>Connecting School with After School    	Programs </a:t>
            </a:r>
            <a:r>
              <a:rPr lang="en-US" sz="7400" b="1" dirty="0">
                <a:solidFill>
                  <a:srgbClr val="000090"/>
                </a:solidFill>
              </a:rPr>
              <a:t>W</a:t>
            </a:r>
            <a:r>
              <a:rPr lang="en-US" sz="7400" b="1" dirty="0" smtClean="0">
                <a:solidFill>
                  <a:srgbClr val="000090"/>
                </a:solidFill>
              </a:rPr>
              <a:t>ill Increase Student 		</a:t>
            </a:r>
            <a:r>
              <a:rPr lang="en-US" sz="7400" b="1" dirty="0">
                <a:solidFill>
                  <a:srgbClr val="000090"/>
                </a:solidFill>
              </a:rPr>
              <a:t> </a:t>
            </a:r>
            <a:r>
              <a:rPr lang="en-US" sz="7400" b="1" dirty="0" smtClean="0">
                <a:solidFill>
                  <a:srgbClr val="000090"/>
                </a:solidFill>
              </a:rPr>
              <a:t>Engagement </a:t>
            </a:r>
            <a:r>
              <a:rPr lang="en-US" sz="7400" b="1" dirty="0">
                <a:solidFill>
                  <a:srgbClr val="000090"/>
                </a:solidFill>
              </a:rPr>
              <a:t>and Achievement</a:t>
            </a:r>
            <a:br>
              <a:rPr lang="en-US" sz="7400" b="1" dirty="0">
                <a:solidFill>
                  <a:srgbClr val="000090"/>
                </a:solidFill>
              </a:rPr>
            </a:br>
            <a:r>
              <a:rPr lang="en-US" sz="7400" b="1" dirty="0" smtClean="0">
                <a:solidFill>
                  <a:srgbClr val="000090"/>
                </a:solidFill>
              </a:rPr>
              <a:t/>
            </a:r>
            <a:br>
              <a:rPr lang="en-US" sz="7400" b="1" dirty="0" smtClean="0">
                <a:solidFill>
                  <a:srgbClr val="000090"/>
                </a:solidFill>
              </a:rPr>
            </a:br>
            <a:r>
              <a:rPr lang="en-US" sz="7400" b="1" dirty="0" smtClean="0">
                <a:solidFill>
                  <a:srgbClr val="000090"/>
                </a:solidFill>
              </a:rPr>
              <a:t>By forming a collaborative partnership with Camp Fire Heart of Iowa, your school can improve student engagement and motivation with “hands on” learning while closing the achievement gap and improving the scores of your students. This presentation will describe Before and  Afterschool programming along with the opportunities Camp Fire Heart of Iowa can offer </a:t>
            </a:r>
            <a:r>
              <a:rPr lang="en-US" sz="7400" b="1" i="1" dirty="0" smtClean="0">
                <a:solidFill>
                  <a:srgbClr val="000090"/>
                </a:solidFill>
              </a:rPr>
              <a:t>at NO COST TO YOUR SCHOOL</a:t>
            </a:r>
            <a:r>
              <a:rPr lang="en-US" sz="7400" b="1" dirty="0" smtClean="0">
                <a:solidFill>
                  <a:srgbClr val="000090"/>
                </a:solidFill>
              </a:rPr>
              <a:t>!</a:t>
            </a:r>
          </a:p>
          <a:p>
            <a:pPr>
              <a:buNone/>
            </a:pPr>
            <a:r>
              <a:rPr lang="en-US" sz="7400" b="1" dirty="0" smtClean="0">
                <a:solidFill>
                  <a:srgbClr val="000090"/>
                </a:solidFill>
              </a:rPr>
              <a:t/>
            </a:r>
            <a:br>
              <a:rPr lang="en-US" sz="7400" b="1" dirty="0" smtClean="0">
                <a:solidFill>
                  <a:srgbClr val="000090"/>
                </a:solidFill>
              </a:rPr>
            </a:br>
            <a:r>
              <a:rPr lang="en-US" sz="7400" b="1" dirty="0" smtClean="0">
                <a:solidFill>
                  <a:srgbClr val="000090"/>
                </a:solidFill>
              </a:rPr>
              <a:t>See Camp Fire’s Before and Afterschool information at this link:</a:t>
            </a:r>
          </a:p>
          <a:p>
            <a:pPr>
              <a:buNone/>
            </a:pPr>
            <a:r>
              <a:rPr lang="en-US" sz="7400" dirty="0" smtClean="0"/>
              <a:t/>
            </a:r>
            <a:br>
              <a:rPr lang="en-US" sz="7400" dirty="0" smtClean="0"/>
            </a:br>
            <a:r>
              <a:rPr lang="en-US" sz="5500" dirty="0">
                <a:solidFill>
                  <a:srgbClr val="0000FF"/>
                </a:solidFill>
                <a:hlinkClick r:id="rId2"/>
              </a:rPr>
              <a:t>https://www.campfireiowa.org/programs/before-after-school/</a:t>
            </a:r>
            <a:r>
              <a:rPr lang="en-US" sz="5500" dirty="0">
                <a:solidFill>
                  <a:srgbClr val="0000FF"/>
                </a:solidFill>
              </a:rPr>
              <a:t> </a:t>
            </a:r>
            <a:endParaRPr lang="en-US" sz="5500" dirty="0" smtClean="0">
              <a:solidFill>
                <a:srgbClr val="0000FF"/>
              </a:solidFill>
            </a:endParaRPr>
          </a:p>
          <a:p>
            <a:pPr>
              <a:buNone/>
            </a:pPr>
            <a:endParaRPr lang="en-US" sz="8000" dirty="0" smtClean="0"/>
          </a:p>
          <a:p>
            <a:pPr>
              <a:buNone/>
            </a:pPr>
            <a:endParaRPr lang="en-US" sz="7000" dirty="0" smtClean="0"/>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to="" calcmode="lin" valueType="num">
                                      <p:cBhvr>
                                        <p:cTn id="12" dur="1" fill="hold"/>
                                        <p:tgtEl>
                                          <p:spTgt spid="3">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to="" calcmode="lin" valueType="num">
                                      <p:cBhvr>
                                        <p:cTn id="1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02920" y="530352"/>
            <a:ext cx="8183880" cy="5413248"/>
          </a:xfrm>
        </p:spPr>
        <p:txBody>
          <a:bodyPr>
            <a:normAutofit/>
          </a:bodyPr>
          <a:lstStyle/>
          <a:p>
            <a:pPr>
              <a:buNone/>
            </a:pPr>
            <a:endParaRPr lang="en-US" b="1" dirty="0">
              <a:solidFill>
                <a:srgbClr val="002060"/>
              </a:solidFill>
            </a:endParaRPr>
          </a:p>
          <a:p>
            <a:pPr>
              <a:buNone/>
            </a:pPr>
            <a:r>
              <a:rPr lang="en-US" sz="1800" b="1" dirty="0" smtClean="0">
                <a:solidFill>
                  <a:srgbClr val="002060"/>
                </a:solidFill>
              </a:rPr>
              <a:t>Contact Information:</a:t>
            </a:r>
          </a:p>
          <a:p>
            <a:pPr>
              <a:buNone/>
            </a:pPr>
            <a:endParaRPr lang="en-US" sz="1800" b="1" dirty="0" smtClean="0">
              <a:solidFill>
                <a:srgbClr val="002060"/>
              </a:solidFill>
            </a:endParaRPr>
          </a:p>
          <a:p>
            <a:pPr>
              <a:buNone/>
            </a:pPr>
            <a:r>
              <a:rPr lang="en-US" sz="1800" b="1" dirty="0" smtClean="0">
                <a:solidFill>
                  <a:srgbClr val="002060"/>
                </a:solidFill>
              </a:rPr>
              <a:t>David R. Welter</a:t>
            </a:r>
          </a:p>
          <a:p>
            <a:pPr>
              <a:buNone/>
            </a:pPr>
            <a:r>
              <a:rPr lang="en-US" sz="1800" b="1" dirty="0" smtClean="0">
                <a:solidFill>
                  <a:srgbClr val="002060"/>
                </a:solidFill>
              </a:rPr>
              <a:t>	Recently Retired Principal </a:t>
            </a:r>
            <a:r>
              <a:rPr lang="mr-IN" sz="1800" b="1" dirty="0" smtClean="0">
                <a:solidFill>
                  <a:srgbClr val="002060"/>
                </a:solidFill>
              </a:rPr>
              <a:t>–</a:t>
            </a:r>
            <a:r>
              <a:rPr lang="en-US" sz="1800" b="1" dirty="0" smtClean="0">
                <a:solidFill>
                  <a:srgbClr val="002060"/>
                </a:solidFill>
              </a:rPr>
              <a:t> Cedar Falls, Iowa</a:t>
            </a:r>
          </a:p>
          <a:p>
            <a:pPr>
              <a:buNone/>
            </a:pPr>
            <a:r>
              <a:rPr lang="en-US" sz="1800" b="1" dirty="0" smtClean="0">
                <a:solidFill>
                  <a:srgbClr val="002060"/>
                </a:solidFill>
              </a:rPr>
              <a:t>	Board Member Iowa After School Alliance</a:t>
            </a:r>
          </a:p>
          <a:p>
            <a:pPr>
              <a:buNone/>
            </a:pPr>
            <a:r>
              <a:rPr lang="en-US" sz="1800" b="1" dirty="0">
                <a:solidFill>
                  <a:srgbClr val="002060"/>
                </a:solidFill>
              </a:rPr>
              <a:t>	</a:t>
            </a:r>
            <a:r>
              <a:rPr lang="en-US" sz="1800" b="1" dirty="0" smtClean="0">
                <a:solidFill>
                  <a:srgbClr val="002060"/>
                </a:solidFill>
              </a:rPr>
              <a:t>Cell: 319-404-5022</a:t>
            </a:r>
            <a:br>
              <a:rPr lang="en-US" sz="1800" b="1" dirty="0" smtClean="0">
                <a:solidFill>
                  <a:srgbClr val="002060"/>
                </a:solidFill>
              </a:rPr>
            </a:br>
            <a:r>
              <a:rPr lang="en-US" sz="1800" b="1" dirty="0" smtClean="0">
                <a:solidFill>
                  <a:srgbClr val="002060"/>
                </a:solidFill>
              </a:rPr>
              <a:t>Email:</a:t>
            </a:r>
            <a:r>
              <a:rPr lang="en-US" sz="1800" b="1" dirty="0" smtClean="0">
                <a:solidFill>
                  <a:srgbClr val="3366FF"/>
                </a:solidFill>
              </a:rPr>
              <a:t> </a:t>
            </a:r>
            <a:r>
              <a:rPr lang="en-US" sz="1800" b="1" dirty="0" smtClean="0">
                <a:solidFill>
                  <a:srgbClr val="3366FF"/>
                </a:solidFill>
                <a:hlinkClick r:id="rId2"/>
              </a:rPr>
              <a:t>david.welter14@gmail.com</a:t>
            </a:r>
            <a:endParaRPr lang="en-US" sz="1800" b="1" dirty="0" smtClean="0">
              <a:solidFill>
                <a:srgbClr val="3366FF"/>
              </a:solidFill>
            </a:endParaRPr>
          </a:p>
          <a:p>
            <a:pPr>
              <a:buNone/>
            </a:pPr>
            <a:endParaRPr lang="en-US" sz="1800" b="1" dirty="0">
              <a:solidFill>
                <a:srgbClr val="002060"/>
              </a:solidFill>
            </a:endParaRPr>
          </a:p>
          <a:p>
            <a:pPr>
              <a:buNone/>
            </a:pPr>
            <a:r>
              <a:rPr lang="en-US" sz="1800" b="1" dirty="0" smtClean="0">
                <a:solidFill>
                  <a:srgbClr val="002060"/>
                </a:solidFill>
              </a:rPr>
              <a:t>Bob Reid</a:t>
            </a:r>
          </a:p>
          <a:p>
            <a:pPr>
              <a:buNone/>
            </a:pPr>
            <a:r>
              <a:rPr lang="en-US" sz="1800" b="1" dirty="0" smtClean="0">
                <a:solidFill>
                  <a:srgbClr val="002060"/>
                </a:solidFill>
              </a:rPr>
              <a:t>	Executive Director </a:t>
            </a:r>
            <a:r>
              <a:rPr lang="mr-IN" sz="1800" b="1" dirty="0" smtClean="0">
                <a:solidFill>
                  <a:srgbClr val="002060"/>
                </a:solidFill>
              </a:rPr>
              <a:t>–</a:t>
            </a:r>
            <a:r>
              <a:rPr lang="en-US" sz="1800" b="1" dirty="0" smtClean="0">
                <a:solidFill>
                  <a:srgbClr val="002060"/>
                </a:solidFill>
              </a:rPr>
              <a:t> Camp Fire Heart of Iowa</a:t>
            </a:r>
          </a:p>
          <a:p>
            <a:pPr>
              <a:buNone/>
            </a:pPr>
            <a:r>
              <a:rPr lang="en-US" sz="1800" b="1" dirty="0" smtClean="0">
                <a:solidFill>
                  <a:srgbClr val="002060"/>
                </a:solidFill>
              </a:rPr>
              <a:t>	5615 Hickman Road</a:t>
            </a:r>
          </a:p>
          <a:p>
            <a:pPr>
              <a:buNone/>
            </a:pPr>
            <a:r>
              <a:rPr lang="en-US" sz="1800" b="1" dirty="0" smtClean="0">
                <a:solidFill>
                  <a:srgbClr val="002060"/>
                </a:solidFill>
              </a:rPr>
              <a:t>	Des Moines, Iowa 50310</a:t>
            </a:r>
          </a:p>
          <a:p>
            <a:pPr>
              <a:buNone/>
            </a:pPr>
            <a:r>
              <a:rPr lang="en-US" sz="1800" b="1" dirty="0" smtClean="0">
                <a:solidFill>
                  <a:srgbClr val="002060"/>
                </a:solidFill>
              </a:rPr>
              <a:t>	Office: 515-274-1501</a:t>
            </a:r>
          </a:p>
          <a:p>
            <a:pPr>
              <a:buNone/>
            </a:pPr>
            <a:r>
              <a:rPr lang="en-US" sz="1800" b="1" dirty="0" smtClean="0">
                <a:solidFill>
                  <a:srgbClr val="002060"/>
                </a:solidFill>
              </a:rPr>
              <a:t>	Email: </a:t>
            </a:r>
            <a:r>
              <a:rPr lang="en-US" sz="1800" b="1" dirty="0" smtClean="0">
                <a:solidFill>
                  <a:srgbClr val="002060"/>
                </a:solidFill>
                <a:hlinkClick r:id="rId3"/>
              </a:rPr>
              <a:t>bob@campfireiowa.org</a:t>
            </a:r>
            <a:endParaRPr lang="en-US" sz="1800" b="1" dirty="0" smtClean="0">
              <a:solidFill>
                <a:srgbClr val="002060"/>
              </a:solidFill>
            </a:endParaRPr>
          </a:p>
          <a:p>
            <a:pPr>
              <a:buNone/>
            </a:pPr>
            <a:endParaRPr lang="en-US" sz="1800" b="1" dirty="0" smtClean="0">
              <a:solidFill>
                <a:srgbClr val="002060"/>
              </a:solidFill>
            </a:endParaRPr>
          </a:p>
          <a:p>
            <a:pPr>
              <a:buNone/>
            </a:pPr>
            <a:endParaRPr lang="en-US" sz="1800" b="1" dirty="0" smtClean="0">
              <a:solidFill>
                <a:srgbClr val="002060"/>
              </a:solidFill>
            </a:endParaRPr>
          </a:p>
          <a:p>
            <a:pPr>
              <a:buNone/>
            </a:pPr>
            <a:endParaRPr lang="en-US" sz="1800" b="1" dirty="0" smtClean="0">
              <a:solidFill>
                <a:srgbClr val="002060"/>
              </a:solidFill>
            </a:endParaRPr>
          </a:p>
          <a:p>
            <a:pPr>
              <a:buNone/>
            </a:pPr>
            <a:endParaRPr lang="en-US" sz="1800" b="1"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7999"/>
          </a:xfrm>
        </p:spPr>
        <p:txBody>
          <a:bodyPr>
            <a:normAutofit fontScale="47500" lnSpcReduction="20000"/>
          </a:bodyPr>
          <a:lstStyle/>
          <a:p>
            <a:pPr>
              <a:buNone/>
            </a:pPr>
            <a:r>
              <a:rPr lang="en-US" sz="5100" dirty="0" smtClean="0"/>
              <a:t>	</a:t>
            </a:r>
          </a:p>
          <a:p>
            <a:pPr>
              <a:buNone/>
            </a:pPr>
            <a:r>
              <a:rPr lang="en-US" sz="5100" dirty="0" smtClean="0"/>
              <a:t>	</a:t>
            </a:r>
          </a:p>
          <a:p>
            <a:pPr>
              <a:buNone/>
            </a:pPr>
            <a:r>
              <a:rPr lang="en-US" sz="4900" b="1" dirty="0" smtClean="0">
                <a:solidFill>
                  <a:srgbClr val="002060"/>
                </a:solidFill>
                <a:latin typeface="Arial"/>
                <a:cs typeface="Arial"/>
              </a:rPr>
              <a:t>	</a:t>
            </a:r>
            <a:r>
              <a:rPr lang="en-US" sz="4900" b="1" dirty="0" smtClean="0">
                <a:solidFill>
                  <a:srgbClr val="000090"/>
                </a:solidFill>
                <a:latin typeface="Arial"/>
                <a:cs typeface="Arial"/>
              </a:rPr>
              <a:t>As Principal at Holmes Junior High School in Cedar Falls, Iowa, I have been a strong advocate of After School programming since coming to Holmes in 2001. Nationally and locally, Afterschool programs play an important role in the community. As many as 15 million children have no place to go after the school day ends, and studies show the hours of 3 to 6 p.m. are prime hours for violent juvenile crime and risky behavior. </a:t>
            </a:r>
          </a:p>
          <a:p>
            <a:pPr>
              <a:buNone/>
            </a:pPr>
            <a:endParaRPr lang="en-US" sz="4900" b="1" dirty="0" smtClean="0">
              <a:solidFill>
                <a:srgbClr val="000090"/>
              </a:solidFill>
              <a:latin typeface="Arial"/>
              <a:cs typeface="Arial"/>
            </a:endParaRPr>
          </a:p>
          <a:p>
            <a:pPr>
              <a:buNone/>
            </a:pPr>
            <a:r>
              <a:rPr lang="en-US" sz="4900" b="1" dirty="0" smtClean="0">
                <a:solidFill>
                  <a:srgbClr val="000090"/>
                </a:solidFill>
                <a:latin typeface="Arial"/>
                <a:cs typeface="Arial"/>
              </a:rPr>
              <a:t>	Alongside current education reforms that are being discussed, Afterschool programming offers a cost effective way to improve student achievement while providing motivation for students to get engaged. I’ve learned through experience it’s not about adding days or hours, but about motivation and engagement!</a:t>
            </a:r>
          </a:p>
          <a:p>
            <a:pPr>
              <a:buNone/>
            </a:pPr>
            <a:endParaRPr lang="en-US" sz="7000" dirty="0" smtClean="0"/>
          </a:p>
          <a:p>
            <a:pPr>
              <a:buNone/>
            </a:pPr>
            <a:endParaRPr lang="en-US" sz="7000" dirty="0" smtClean="0"/>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 to="" calcmode="lin" valueType="num">
                                      <p:cBhvr>
                                        <p:cTn id="1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1143000"/>
            <a:ext cx="8183880" cy="1905000"/>
          </a:xfrm>
        </p:spPr>
        <p:txBody>
          <a:bodyPr>
            <a:noAutofit/>
          </a:bodyPr>
          <a:lstStyle/>
          <a:p>
            <a:r>
              <a:rPr lang="en-US" sz="1800" dirty="0">
                <a:solidFill>
                  <a:srgbClr val="000090"/>
                </a:solidFill>
                <a:effectLst/>
                <a:latin typeface="Arial"/>
                <a:cs typeface="Arial"/>
              </a:rPr>
              <a:t>Camp Fire takes </a:t>
            </a:r>
            <a:r>
              <a:rPr lang="en-US" sz="1800" dirty="0" smtClean="0">
                <a:solidFill>
                  <a:srgbClr val="000090"/>
                </a:solidFill>
                <a:effectLst/>
                <a:latin typeface="Arial"/>
                <a:cs typeface="Arial"/>
              </a:rPr>
              <a:t>before - </a:t>
            </a:r>
            <a:r>
              <a:rPr lang="en-US" sz="1800" dirty="0">
                <a:solidFill>
                  <a:srgbClr val="000090"/>
                </a:solidFill>
                <a:effectLst/>
                <a:latin typeface="Arial"/>
                <a:cs typeface="Arial"/>
              </a:rPr>
              <a:t>and after-school care to the next level with standard tutoring and homework help as well as enrichment activities led by our professional staff. Camp Fire staff are trained to observe and engage youth in order to support, extend, and clarify learning. Furthermore, Camp Fire’s Thrive methodology helps each child learn to thrive by allowing them to explore their personal interests, make healthy choices, develop social skills, and have fun. Make after-school an </a:t>
            </a:r>
            <a:r>
              <a:rPr lang="en-US" sz="1800" dirty="0" smtClean="0">
                <a:solidFill>
                  <a:srgbClr val="000090"/>
                </a:solidFill>
                <a:effectLst/>
                <a:latin typeface="Arial"/>
                <a:cs typeface="Arial"/>
              </a:rPr>
              <a:t>adventure with Camp Fire Heart of Iowa!</a:t>
            </a:r>
            <a:r>
              <a:rPr lang="en-US" sz="1800" dirty="0">
                <a:solidFill>
                  <a:srgbClr val="000090"/>
                </a:solidFill>
                <a:effectLst/>
                <a:latin typeface="Arial"/>
                <a:cs typeface="Arial"/>
              </a:rPr>
              <a:t/>
            </a:r>
            <a:br>
              <a:rPr lang="en-US" sz="1800" dirty="0">
                <a:solidFill>
                  <a:srgbClr val="000090"/>
                </a:solidFill>
                <a:effectLst/>
                <a:latin typeface="Arial"/>
                <a:cs typeface="Arial"/>
              </a:rPr>
            </a:br>
            <a:endParaRPr lang="en-US" sz="1800" dirty="0">
              <a:solidFill>
                <a:srgbClr val="000090"/>
              </a:solidFill>
              <a:latin typeface="Arial"/>
              <a:cs typeface="Arial"/>
            </a:endParaRPr>
          </a:p>
        </p:txBody>
      </p:sp>
      <p:sp>
        <p:nvSpPr>
          <p:cNvPr id="3" name="Content Placeholder 2"/>
          <p:cNvSpPr>
            <a:spLocks noGrp="1"/>
          </p:cNvSpPr>
          <p:nvPr>
            <p:ph idx="1"/>
          </p:nvPr>
        </p:nvSpPr>
        <p:spPr>
          <a:xfrm>
            <a:off x="457200" y="3276600"/>
            <a:ext cx="8229600" cy="2971800"/>
          </a:xfrm>
        </p:spPr>
        <p:txBody>
          <a:bodyPr>
            <a:normAutofit/>
          </a:bodyPr>
          <a:lstStyle/>
          <a:p>
            <a:pPr>
              <a:buNone/>
            </a:pPr>
            <a:endParaRPr lang="en-US" dirty="0" smtClean="0"/>
          </a:p>
          <a:p>
            <a:pPr>
              <a:buNone/>
            </a:pPr>
            <a:endParaRPr lang="en-US" dirty="0"/>
          </a:p>
        </p:txBody>
      </p:sp>
      <p:sp>
        <p:nvSpPr>
          <p:cNvPr id="6" name="TextBox 5"/>
          <p:cNvSpPr txBox="1"/>
          <p:nvPr/>
        </p:nvSpPr>
        <p:spPr>
          <a:xfrm>
            <a:off x="457200" y="2819400"/>
            <a:ext cx="8915400" cy="3416320"/>
          </a:xfrm>
          <a:prstGeom prst="rect">
            <a:avLst/>
          </a:prstGeom>
          <a:noFill/>
        </p:spPr>
        <p:txBody>
          <a:bodyPr wrap="square" rtlCol="0">
            <a:spAutoFit/>
          </a:bodyPr>
          <a:lstStyle/>
          <a:p>
            <a:r>
              <a:rPr lang="en-US" b="1" dirty="0" smtClean="0">
                <a:solidFill>
                  <a:srgbClr val="000090"/>
                </a:solidFill>
                <a:latin typeface="Arial"/>
                <a:cs typeface="Arial"/>
              </a:rPr>
              <a:t>       What </a:t>
            </a:r>
            <a:r>
              <a:rPr lang="en-US" b="1" dirty="0">
                <a:solidFill>
                  <a:srgbClr val="000090"/>
                </a:solidFill>
                <a:latin typeface="Arial"/>
                <a:cs typeface="Arial"/>
              </a:rPr>
              <a:t>Camp Fire Before and After School Programs </a:t>
            </a:r>
            <a:r>
              <a:rPr lang="en-US" b="1" dirty="0" smtClean="0">
                <a:solidFill>
                  <a:srgbClr val="000090"/>
                </a:solidFill>
                <a:latin typeface="Arial"/>
                <a:cs typeface="Arial"/>
              </a:rPr>
              <a:t>Offer </a:t>
            </a:r>
          </a:p>
          <a:p>
            <a:r>
              <a:rPr lang="en-US" b="1" dirty="0">
                <a:solidFill>
                  <a:srgbClr val="000090"/>
                </a:solidFill>
                <a:latin typeface="Arial"/>
                <a:cs typeface="Arial"/>
              </a:rPr>
              <a:t> </a:t>
            </a:r>
            <a:r>
              <a:rPr lang="en-US" b="1" dirty="0" smtClean="0">
                <a:solidFill>
                  <a:srgbClr val="000090"/>
                </a:solidFill>
                <a:latin typeface="Arial"/>
                <a:cs typeface="Arial"/>
              </a:rPr>
              <a:t>                           AT NO COST TO YOUR SCHOOL</a:t>
            </a:r>
            <a:r>
              <a:rPr lang="mr-IN" b="1" dirty="0" smtClean="0">
                <a:solidFill>
                  <a:srgbClr val="000090"/>
                </a:solidFill>
                <a:latin typeface="Arial"/>
                <a:cs typeface="Arial"/>
              </a:rPr>
              <a:t>…</a:t>
            </a:r>
            <a:r>
              <a:rPr lang="en-US" dirty="0">
                <a:solidFill>
                  <a:srgbClr val="000090"/>
                </a:solidFill>
                <a:latin typeface="Arial"/>
                <a:cs typeface="Arial"/>
              </a:rPr>
              <a:t/>
            </a:r>
            <a:br>
              <a:rPr lang="en-US" dirty="0">
                <a:solidFill>
                  <a:srgbClr val="000090"/>
                </a:solidFill>
                <a:latin typeface="Arial"/>
                <a:cs typeface="Arial"/>
              </a:rPr>
            </a:br>
            <a:endParaRPr lang="en-US" dirty="0" smtClean="0">
              <a:solidFill>
                <a:srgbClr val="000090"/>
              </a:solidFill>
              <a:latin typeface="Arial"/>
              <a:cs typeface="Arial"/>
            </a:endParaRPr>
          </a:p>
          <a:p>
            <a:r>
              <a:rPr lang="en-US" b="1" dirty="0" smtClean="0">
                <a:solidFill>
                  <a:srgbClr val="000090"/>
                </a:solidFill>
                <a:latin typeface="Arial"/>
                <a:cs typeface="Arial"/>
              </a:rPr>
              <a:t>Safe </a:t>
            </a:r>
            <a:r>
              <a:rPr lang="en-US" b="1" dirty="0">
                <a:solidFill>
                  <a:srgbClr val="000090"/>
                </a:solidFill>
                <a:latin typeface="Arial"/>
                <a:cs typeface="Arial"/>
              </a:rPr>
              <a:t>environment</a:t>
            </a:r>
            <a:br>
              <a:rPr lang="en-US" b="1" dirty="0">
                <a:solidFill>
                  <a:srgbClr val="000090"/>
                </a:solidFill>
                <a:latin typeface="Arial"/>
                <a:cs typeface="Arial"/>
              </a:rPr>
            </a:br>
            <a:r>
              <a:rPr lang="en-US" b="1" dirty="0">
                <a:solidFill>
                  <a:srgbClr val="000090"/>
                </a:solidFill>
                <a:latin typeface="Arial"/>
                <a:cs typeface="Arial"/>
              </a:rPr>
              <a:t>Dedicated homework assistance</a:t>
            </a:r>
            <a:br>
              <a:rPr lang="en-US" b="1" dirty="0">
                <a:solidFill>
                  <a:srgbClr val="000090"/>
                </a:solidFill>
                <a:latin typeface="Arial"/>
                <a:cs typeface="Arial"/>
              </a:rPr>
            </a:br>
            <a:r>
              <a:rPr lang="en-US" b="1" dirty="0">
                <a:solidFill>
                  <a:srgbClr val="000090"/>
                </a:solidFill>
                <a:latin typeface="Arial"/>
                <a:cs typeface="Arial"/>
              </a:rPr>
              <a:t>Low staff to youth ratios</a:t>
            </a:r>
            <a:br>
              <a:rPr lang="en-US" b="1" dirty="0">
                <a:solidFill>
                  <a:srgbClr val="000090"/>
                </a:solidFill>
                <a:latin typeface="Arial"/>
                <a:cs typeface="Arial"/>
              </a:rPr>
            </a:br>
            <a:r>
              <a:rPr lang="en-US" b="1" dirty="0">
                <a:solidFill>
                  <a:srgbClr val="000090"/>
                </a:solidFill>
                <a:latin typeface="Arial"/>
                <a:cs typeface="Arial"/>
              </a:rPr>
              <a:t>Outdoor nature studies</a:t>
            </a:r>
            <a:br>
              <a:rPr lang="en-US" b="1" dirty="0">
                <a:solidFill>
                  <a:srgbClr val="000090"/>
                </a:solidFill>
                <a:latin typeface="Arial"/>
                <a:cs typeface="Arial"/>
              </a:rPr>
            </a:br>
            <a:r>
              <a:rPr lang="en-US" b="1" dirty="0">
                <a:solidFill>
                  <a:srgbClr val="000090"/>
                </a:solidFill>
                <a:latin typeface="Arial"/>
                <a:cs typeface="Arial"/>
              </a:rPr>
              <a:t>Dedicated outdoor free-play</a:t>
            </a:r>
            <a:br>
              <a:rPr lang="en-US" b="1" dirty="0">
                <a:solidFill>
                  <a:srgbClr val="000090"/>
                </a:solidFill>
                <a:latin typeface="Arial"/>
                <a:cs typeface="Arial"/>
              </a:rPr>
            </a:br>
            <a:r>
              <a:rPr lang="en-US" b="1" dirty="0">
                <a:solidFill>
                  <a:srgbClr val="000090"/>
                </a:solidFill>
                <a:latin typeface="Arial"/>
                <a:cs typeface="Arial"/>
              </a:rPr>
              <a:t>Quality youth development programming</a:t>
            </a:r>
            <a:br>
              <a:rPr lang="en-US" b="1" dirty="0">
                <a:solidFill>
                  <a:srgbClr val="000090"/>
                </a:solidFill>
                <a:latin typeface="Arial"/>
                <a:cs typeface="Arial"/>
              </a:rPr>
            </a:br>
            <a:r>
              <a:rPr lang="en-US" b="1" dirty="0">
                <a:solidFill>
                  <a:srgbClr val="000090"/>
                </a:solidFill>
                <a:latin typeface="Arial"/>
                <a:cs typeface="Arial"/>
              </a:rPr>
              <a:t>Art projects</a:t>
            </a:r>
            <a:br>
              <a:rPr lang="en-US" b="1" dirty="0">
                <a:solidFill>
                  <a:srgbClr val="000090"/>
                </a:solidFill>
                <a:latin typeface="Arial"/>
                <a:cs typeface="Arial"/>
              </a:rPr>
            </a:br>
            <a:r>
              <a:rPr lang="en-US" b="1" dirty="0">
                <a:solidFill>
                  <a:srgbClr val="000090"/>
                </a:solidFill>
                <a:latin typeface="Arial"/>
                <a:cs typeface="Arial"/>
              </a:rPr>
              <a:t>Snacks and more!</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02920" y="530352"/>
            <a:ext cx="8183880" cy="4422648"/>
          </a:xfrm>
        </p:spPr>
        <p:txBody>
          <a:bodyPr>
            <a:normAutofit fontScale="62500" lnSpcReduction="20000"/>
          </a:bodyPr>
          <a:lstStyle/>
          <a:p>
            <a:pPr marL="0" indent="0" algn="ctr">
              <a:buNone/>
            </a:pPr>
            <a:r>
              <a:rPr lang="en-US" sz="2600" b="1" dirty="0" smtClean="0">
                <a:solidFill>
                  <a:srgbClr val="000090"/>
                </a:solidFill>
              </a:rPr>
              <a:t>What does Research </a:t>
            </a:r>
            <a:r>
              <a:rPr lang="en-US" sz="2600" b="1" dirty="0">
                <a:solidFill>
                  <a:srgbClr val="000090"/>
                </a:solidFill>
              </a:rPr>
              <a:t>S</a:t>
            </a:r>
            <a:r>
              <a:rPr lang="en-US" sz="2600" b="1" dirty="0" smtClean="0">
                <a:solidFill>
                  <a:srgbClr val="000090"/>
                </a:solidFill>
              </a:rPr>
              <a:t>ay About </a:t>
            </a:r>
          </a:p>
          <a:p>
            <a:pPr marL="0" indent="0" algn="ctr">
              <a:buNone/>
            </a:pPr>
            <a:r>
              <a:rPr lang="en-US" sz="2600" b="1" dirty="0" smtClean="0">
                <a:solidFill>
                  <a:srgbClr val="000090"/>
                </a:solidFill>
              </a:rPr>
              <a:t>The Importance of Early Intervention </a:t>
            </a:r>
          </a:p>
          <a:p>
            <a:pPr marL="0" indent="0" algn="ctr">
              <a:buNone/>
            </a:pPr>
            <a:r>
              <a:rPr lang="en-US" sz="2600" b="1" dirty="0" smtClean="0">
                <a:solidFill>
                  <a:srgbClr val="000090"/>
                </a:solidFill>
              </a:rPr>
              <a:t>in a Child’s Education?</a:t>
            </a:r>
          </a:p>
          <a:p>
            <a:pPr marL="0" indent="0" algn="ctr">
              <a:buNone/>
            </a:pPr>
            <a:endParaRPr lang="en-US" sz="2100" b="1" dirty="0">
              <a:solidFill>
                <a:srgbClr val="000090"/>
              </a:solidFill>
            </a:endParaRPr>
          </a:p>
          <a:p>
            <a:pPr marL="0" indent="0">
              <a:buNone/>
            </a:pPr>
            <a:endParaRPr lang="en-US" sz="2600" b="1" dirty="0" smtClean="0">
              <a:solidFill>
                <a:srgbClr val="000090"/>
              </a:solidFill>
              <a:latin typeface="Arial"/>
              <a:cs typeface="Arial"/>
            </a:endParaRPr>
          </a:p>
          <a:p>
            <a:pPr marL="0" indent="0">
              <a:buNone/>
            </a:pPr>
            <a:endParaRPr lang="en-US" sz="2600" b="1" dirty="0">
              <a:solidFill>
                <a:srgbClr val="000090"/>
              </a:solidFill>
              <a:latin typeface="Arial"/>
              <a:cs typeface="Arial"/>
            </a:endParaRPr>
          </a:p>
          <a:p>
            <a:pPr marL="0" indent="0">
              <a:buNone/>
            </a:pPr>
            <a:r>
              <a:rPr lang="en-US" sz="2600" b="1" dirty="0" smtClean="0">
                <a:solidFill>
                  <a:srgbClr val="000090"/>
                </a:solidFill>
                <a:latin typeface="Arial"/>
                <a:cs typeface="Arial"/>
              </a:rPr>
              <a:t>Dr</a:t>
            </a:r>
            <a:r>
              <a:rPr lang="en-US" sz="2600" b="1" dirty="0">
                <a:solidFill>
                  <a:srgbClr val="000090"/>
                </a:solidFill>
                <a:latin typeface="Arial"/>
                <a:cs typeface="Arial"/>
              </a:rPr>
              <a:t>. James Heckman, an economics professor at the University of Chicago and winner of a Nobel Prize in Economics has written extensively on the need to increase funding to programs that support children as the most cost effective for society. In fact, Professor Hickman has data to show that for every dollar invested in a program for child development such as Afterschool programming, the return on investment is $13!</a:t>
            </a:r>
          </a:p>
          <a:p>
            <a:pPr marL="0" indent="0">
              <a:buNone/>
            </a:pPr>
            <a:r>
              <a:rPr lang="en-US" sz="2600" b="1" dirty="0">
                <a:solidFill>
                  <a:srgbClr val="000090"/>
                </a:solidFill>
                <a:latin typeface="Arial"/>
                <a:cs typeface="Arial"/>
              </a:rPr>
              <a:t> </a:t>
            </a:r>
          </a:p>
          <a:p>
            <a:pPr marL="0" indent="0">
              <a:buNone/>
            </a:pPr>
            <a:endParaRPr lang="en-US" sz="2600" b="1" dirty="0" smtClean="0">
              <a:solidFill>
                <a:srgbClr val="000090"/>
              </a:solidFill>
              <a:latin typeface="Arial"/>
              <a:cs typeface="Arial"/>
            </a:endParaRPr>
          </a:p>
          <a:p>
            <a:pPr marL="0" indent="0">
              <a:buNone/>
            </a:pPr>
            <a:r>
              <a:rPr lang="en-US" sz="2600" b="1" dirty="0" smtClean="0">
                <a:solidFill>
                  <a:srgbClr val="000090"/>
                </a:solidFill>
                <a:latin typeface="Arial"/>
                <a:cs typeface="Arial"/>
              </a:rPr>
              <a:t>The </a:t>
            </a:r>
            <a:r>
              <a:rPr lang="en-US" sz="2600" b="1" dirty="0">
                <a:solidFill>
                  <a:srgbClr val="000090"/>
                </a:solidFill>
                <a:latin typeface="Arial"/>
                <a:cs typeface="Arial"/>
              </a:rPr>
              <a:t>following graphic shows that the highest rate of economic returns comes from the earliest investments in children, providing an eye-opening understanding that society invests too much money on later development when it is often too late to provide great value. It shows the economic benefits of investing early and building skill upon skill to provide greater success to more children and greater productivity and reduce social spending for society.</a:t>
            </a:r>
          </a:p>
          <a:p>
            <a:pPr marL="0" indent="0">
              <a:buNone/>
            </a:pPr>
            <a:endParaRPr lang="en-US" sz="1800" b="1" dirty="0">
              <a:solidFill>
                <a:srgbClr val="000090"/>
              </a:solidFill>
            </a:endParaRPr>
          </a:p>
        </p:txBody>
      </p:sp>
    </p:spTree>
    <p:extLst>
      <p:ext uri="{BB962C8B-B14F-4D97-AF65-F5344CB8AC3E}">
        <p14:creationId xmlns:p14="http://schemas.microsoft.com/office/powerpoint/2010/main" val="315730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rcRect l="-25903" r="-25903"/>
          <a:stretch>
            <a:fillRect/>
          </a:stretch>
        </p:blipFill>
        <p:spPr>
          <a:xfrm>
            <a:off x="503238" y="609600"/>
            <a:ext cx="7981680" cy="5257799"/>
          </a:xfrm>
        </p:spPr>
      </p:pic>
    </p:spTree>
    <p:extLst>
      <p:ext uri="{BB962C8B-B14F-4D97-AF65-F5344CB8AC3E}">
        <p14:creationId xmlns:p14="http://schemas.microsoft.com/office/powerpoint/2010/main" val="1073402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000090"/>
                </a:solidFill>
              </a:rPr>
              <a:t>Dr. James Heckman’s Economics of Human Potential Equation</a:t>
            </a:r>
            <a:endParaRPr lang="en-US" dirty="0">
              <a:solidFill>
                <a:srgbClr val="000090"/>
              </a:solidFill>
            </a:endParaRPr>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457200" y="457200"/>
            <a:ext cx="8229600" cy="4495800"/>
          </a:xfrm>
          <a:prstGeom prst="rect">
            <a:avLst/>
          </a:prstGeom>
        </p:spPr>
      </p:pic>
    </p:spTree>
    <p:extLst>
      <p:ext uri="{BB962C8B-B14F-4D97-AF65-F5344CB8AC3E}">
        <p14:creationId xmlns:p14="http://schemas.microsoft.com/office/powerpoint/2010/main" val="2693804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33400"/>
            <a:ext cx="8183880" cy="838200"/>
          </a:xfrm>
        </p:spPr>
        <p:txBody>
          <a:bodyPr>
            <a:normAutofit fontScale="90000"/>
          </a:bodyPr>
          <a:lstStyle/>
          <a:p>
            <a:pPr algn="ctr"/>
            <a:r>
              <a:rPr lang="en-US" sz="2800" b="1" dirty="0" smtClean="0">
                <a:solidFill>
                  <a:srgbClr val="000090"/>
                </a:solidFill>
              </a:rPr>
              <a:t>What Impact Has Afterschool Programming Had at Holmes Jr. High in Cedar Falls?</a:t>
            </a:r>
            <a:endParaRPr lang="en-US" sz="2800" b="1" dirty="0">
              <a:solidFill>
                <a:srgbClr val="000090"/>
              </a:solidFill>
            </a:endParaRPr>
          </a:p>
        </p:txBody>
      </p:sp>
      <p:sp>
        <p:nvSpPr>
          <p:cNvPr id="3" name="Content Placeholder 2"/>
          <p:cNvSpPr>
            <a:spLocks noGrp="1"/>
          </p:cNvSpPr>
          <p:nvPr>
            <p:ph idx="1"/>
          </p:nvPr>
        </p:nvSpPr>
        <p:spPr>
          <a:xfrm>
            <a:off x="457200" y="1600199"/>
            <a:ext cx="8229600" cy="4648201"/>
          </a:xfrm>
        </p:spPr>
        <p:txBody>
          <a:bodyPr>
            <a:normAutofit fontScale="92500" lnSpcReduction="20000"/>
          </a:bodyPr>
          <a:lstStyle/>
          <a:p>
            <a:pPr>
              <a:buFont typeface="Wingdings" pitchFamily="2" charset="2"/>
              <a:buChar char="Ø"/>
            </a:pPr>
            <a:r>
              <a:rPr lang="en-US" b="1" dirty="0" smtClean="0">
                <a:solidFill>
                  <a:srgbClr val="000090"/>
                </a:solidFill>
                <a:latin typeface="Arial"/>
                <a:cs typeface="Arial"/>
              </a:rPr>
              <a:t>Students are engaged  in learning and are   receiving immediate intervention when not demonstrating proficiency in Essential Learning's.</a:t>
            </a:r>
          </a:p>
          <a:p>
            <a:pPr>
              <a:buFont typeface="Wingdings" pitchFamily="2" charset="2"/>
              <a:buChar char="Ø"/>
            </a:pPr>
            <a:r>
              <a:rPr lang="en-US" b="1" dirty="0" smtClean="0">
                <a:solidFill>
                  <a:srgbClr val="000090"/>
                </a:solidFill>
                <a:latin typeface="Arial"/>
                <a:cs typeface="Arial"/>
              </a:rPr>
              <a:t>Students who “get it” are drilling deeper into curricular interest areas through enrichment.</a:t>
            </a:r>
          </a:p>
          <a:p>
            <a:pPr>
              <a:buFont typeface="Wingdings" pitchFamily="2" charset="2"/>
              <a:buChar char="Ø"/>
            </a:pPr>
            <a:r>
              <a:rPr lang="en-US" b="1" dirty="0" smtClean="0">
                <a:solidFill>
                  <a:srgbClr val="000090"/>
                </a:solidFill>
                <a:latin typeface="Arial"/>
                <a:cs typeface="Arial"/>
              </a:rPr>
              <a:t>Attendance has improved and truancy is literally a non-factor.</a:t>
            </a:r>
          </a:p>
          <a:p>
            <a:pPr>
              <a:buFont typeface="Wingdings" pitchFamily="2" charset="2"/>
              <a:buChar char="Ø"/>
            </a:pPr>
            <a:r>
              <a:rPr lang="en-US" b="1" dirty="0" smtClean="0">
                <a:solidFill>
                  <a:srgbClr val="000090"/>
                </a:solidFill>
                <a:latin typeface="Arial"/>
                <a:cs typeface="Arial"/>
              </a:rPr>
              <a:t>Our data shows we rank 1</a:t>
            </a:r>
            <a:r>
              <a:rPr lang="en-US" b="1" baseline="30000" dirty="0" smtClean="0">
                <a:solidFill>
                  <a:srgbClr val="000090"/>
                </a:solidFill>
                <a:latin typeface="Arial"/>
                <a:cs typeface="Arial"/>
              </a:rPr>
              <a:t>st</a:t>
            </a:r>
            <a:r>
              <a:rPr lang="en-US" b="1" dirty="0" smtClean="0">
                <a:solidFill>
                  <a:srgbClr val="000090"/>
                </a:solidFill>
                <a:latin typeface="Arial"/>
                <a:cs typeface="Arial"/>
              </a:rPr>
              <a:t> in Reading Comprehension scores, 2</a:t>
            </a:r>
            <a:r>
              <a:rPr lang="en-US" b="1" baseline="30000" dirty="0" smtClean="0">
                <a:solidFill>
                  <a:srgbClr val="000090"/>
                </a:solidFill>
                <a:latin typeface="Arial"/>
                <a:cs typeface="Arial"/>
              </a:rPr>
              <a:t>nd</a:t>
            </a:r>
            <a:r>
              <a:rPr lang="en-US" b="1" dirty="0" smtClean="0">
                <a:solidFill>
                  <a:srgbClr val="000090"/>
                </a:solidFill>
                <a:latin typeface="Arial"/>
                <a:cs typeface="Arial"/>
              </a:rPr>
              <a:t> in Math scores and 2</a:t>
            </a:r>
            <a:r>
              <a:rPr lang="en-US" b="1" baseline="30000" dirty="0" smtClean="0">
                <a:solidFill>
                  <a:srgbClr val="000090"/>
                </a:solidFill>
                <a:latin typeface="Arial"/>
                <a:cs typeface="Arial"/>
              </a:rPr>
              <a:t>nd</a:t>
            </a:r>
            <a:r>
              <a:rPr lang="en-US" b="1" dirty="0" smtClean="0">
                <a:solidFill>
                  <a:srgbClr val="000090"/>
                </a:solidFill>
                <a:latin typeface="Arial"/>
                <a:cs typeface="Arial"/>
              </a:rPr>
              <a:t> in Science scores with FRL proficiency when compared with schools our size in Iowa over a six year period.</a:t>
            </a:r>
            <a:endParaRPr lang="en-US" b="1" dirty="0">
              <a:solidFill>
                <a:srgbClr val="000090"/>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4648200"/>
            <a:ext cx="8183880" cy="1676400"/>
          </a:xfrm>
        </p:spPr>
        <p:txBody>
          <a:bodyPr>
            <a:normAutofit/>
          </a:bodyPr>
          <a:lstStyle/>
          <a:p>
            <a:pPr algn="ctr"/>
            <a:r>
              <a:rPr lang="en-US" dirty="0" smtClean="0"/>
              <a:t/>
            </a:r>
            <a:br>
              <a:rPr lang="en-US" dirty="0" smtClean="0"/>
            </a:b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381001" y="381000"/>
            <a:ext cx="8382000" cy="57912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2874</TotalTime>
  <Words>367</Words>
  <Application>Microsoft Office PowerPoint</Application>
  <PresentationFormat>On-screen Show (4:3)</PresentationFormat>
  <Paragraphs>70</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Mangal</vt:lpstr>
      <vt:lpstr>Verdana</vt:lpstr>
      <vt:lpstr>Wingdings</vt:lpstr>
      <vt:lpstr>Wingdings 2</vt:lpstr>
      <vt:lpstr>Aspect</vt:lpstr>
      <vt:lpstr>PowerPoint Presentation</vt:lpstr>
      <vt:lpstr>PowerPoint Presentation</vt:lpstr>
      <vt:lpstr>PowerPoint Presentation</vt:lpstr>
      <vt:lpstr>Camp Fire takes before - and after-school care to the next level with standard tutoring and homework help as well as enrichment activities led by our professional staff. Camp Fire staff are trained to observe and engage youth in order to support, extend, and clarify learning. Furthermore, Camp Fire’s Thrive methodology helps each child learn to thrive by allowing them to explore their personal interests, make healthy choices, develop social skills, and have fun. Make after-school an adventure with Camp Fire Heart of Iowa! </vt:lpstr>
      <vt:lpstr>PowerPoint Presentation</vt:lpstr>
      <vt:lpstr>PowerPoint Presentation</vt:lpstr>
      <vt:lpstr>Dr. James Heckman’s Economics of Human Potential Equation</vt:lpstr>
      <vt:lpstr>What Impact Has Afterschool Programming Had at Holmes Jr. High in Cedar Falls?</vt:lpstr>
      <vt:lpstr> </vt:lpstr>
      <vt:lpstr> </vt:lpstr>
      <vt:lpstr> </vt:lpstr>
      <vt:lpstr>PowerPoint Presentation</vt:lpstr>
      <vt:lpstr>PowerPoint Presentation</vt:lpstr>
      <vt:lpstr>PowerPoint Presentation</vt:lpstr>
      <vt:lpstr>PowerPoint Presentation</vt:lpstr>
      <vt:lpstr>Student Behavior and D-F reports have improved with those students who attend Afterschool programming at Holmes Jr. High.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ECHOES Budget Information</dc:title>
  <dc:creator>Windows User</dc:creator>
  <cp:lastModifiedBy>New</cp:lastModifiedBy>
  <cp:revision>332</cp:revision>
  <cp:lastPrinted>2016-02-18T21:37:04Z</cp:lastPrinted>
  <dcterms:created xsi:type="dcterms:W3CDTF">2013-03-12T19:19:26Z</dcterms:created>
  <dcterms:modified xsi:type="dcterms:W3CDTF">2019-10-22T15:01:03Z</dcterms:modified>
</cp:coreProperties>
</file>