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sldIdLst>
    <p:sldId id="256" r:id="rId2"/>
    <p:sldId id="257" r:id="rId3"/>
    <p:sldId id="269" r:id="rId4"/>
    <p:sldId id="258" r:id="rId5"/>
    <p:sldId id="259" r:id="rId6"/>
    <p:sldId id="261" r:id="rId7"/>
    <p:sldId id="263" r:id="rId8"/>
    <p:sldId id="264" r:id="rId9"/>
    <p:sldId id="267" r:id="rId10"/>
    <p:sldId id="268" r:id="rId11"/>
    <p:sldId id="260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24BC-E8BF-4A07-BD18-5E9C0DB86D79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BBCA4-DD23-448C-BBEA-5A752658B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8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24BC-E8BF-4A07-BD18-5E9C0DB86D79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BBCA4-DD23-448C-BBEA-5A752658B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84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39E724BC-E8BF-4A07-BD18-5E9C0DB86D79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0A6BBCA4-DD23-448C-BBEA-5A752658B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48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24BC-E8BF-4A07-BD18-5E9C0DB86D79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BBCA4-DD23-448C-BBEA-5A752658B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741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E724BC-E8BF-4A07-BD18-5E9C0DB86D79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6BBCA4-DD23-448C-BBEA-5A752658B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5526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24BC-E8BF-4A07-BD18-5E9C0DB86D79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BBCA4-DD23-448C-BBEA-5A752658B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661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24BC-E8BF-4A07-BD18-5E9C0DB86D79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BBCA4-DD23-448C-BBEA-5A752658B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61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24BC-E8BF-4A07-BD18-5E9C0DB86D79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BBCA4-DD23-448C-BBEA-5A752658B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748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24BC-E8BF-4A07-BD18-5E9C0DB86D79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BBCA4-DD23-448C-BBEA-5A752658B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241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24BC-E8BF-4A07-BD18-5E9C0DB86D79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BBCA4-DD23-448C-BBEA-5A752658B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026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24BC-E8BF-4A07-BD18-5E9C0DB86D79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BBCA4-DD23-448C-BBEA-5A752658B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692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39E724BC-E8BF-4A07-BD18-5E9C0DB86D79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0A6BBCA4-DD23-448C-BBEA-5A752658B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6859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m/gp/product/146772050X/ref=ox_sc_act_title_10?smid=ATVPDKIKX0DER&amp;psc=1" TargetMode="External"/><Relationship Id="rId2" Type="http://schemas.openxmlformats.org/officeDocument/2006/relationships/hyperlink" Target="https://www.amazon.com/gp/product/0517885581/ref=ox_sc_act_title_6?smid=ATVPDKIKX0DER&amp;psc=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mazon.com/gp/product/1554536960/ref=ox_sc_act_title_4?smid=ATVPDKIKX0DER&amp;psc=1" TargetMode="External"/><Relationship Id="rId4" Type="http://schemas.openxmlformats.org/officeDocument/2006/relationships/hyperlink" Target="https://www.amazon.com/gp/product/1984829610/ref=ox_sc_act_title_1?smid=ATVPDKIKX0DER&amp;psc=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m/gp/product/146772050X/ref=ox_sc_act_title_10?smid=ATVPDKIKX0DER&amp;psc=1" TargetMode="External"/><Relationship Id="rId2" Type="http://schemas.openxmlformats.org/officeDocument/2006/relationships/hyperlink" Target="https://www.amazon.com/gp/product/0517885581/ref=ox_sc_act_title_6?smid=ATVPDKIKX0DER&amp;psc=1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amazon.com/gp/product/1554536960/ref=ox_sc_act_title_4?smid=ATVPDKIKX0DER&amp;psc=1" TargetMode="External"/><Relationship Id="rId4" Type="http://schemas.openxmlformats.org/officeDocument/2006/relationships/hyperlink" Target="https://www.amazon.com/gp/product/1984829610/ref=ox_sc_act_title_1?smid=ATVPDKIKX0DER&amp;psc=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Family Engagement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9/24/2021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23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638" y="151356"/>
            <a:ext cx="7533362" cy="670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171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– table talk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Lets spend some time identifying challenges and talk about ways to overcome them:</a:t>
            </a:r>
            <a:endParaRPr lang="en-US" dirty="0"/>
          </a:p>
          <a:p>
            <a:r>
              <a:rPr lang="en-US" dirty="0" smtClean="0"/>
              <a:t>Participation </a:t>
            </a:r>
          </a:p>
          <a:p>
            <a:r>
              <a:rPr lang="en-US" dirty="0" smtClean="0"/>
              <a:t>Interest</a:t>
            </a:r>
          </a:p>
          <a:p>
            <a:r>
              <a:rPr lang="en-US" dirty="0" smtClean="0"/>
              <a:t>Childcare</a:t>
            </a:r>
          </a:p>
          <a:p>
            <a:r>
              <a:rPr lang="en-US" dirty="0" smtClean="0"/>
              <a:t>Time</a:t>
            </a:r>
          </a:p>
          <a:p>
            <a:r>
              <a:rPr lang="en-US" dirty="0" smtClean="0"/>
              <a:t>Additional challenges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52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21-22 Davenport Plan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Plan at the 21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CCLC </a:t>
            </a:r>
          </a:p>
          <a:p>
            <a:pPr lvl="1"/>
            <a:r>
              <a:rPr lang="en-US" sz="2800" dirty="0" smtClean="0"/>
              <a:t>Quarterly in person family night events- the in person events will be evaluated as each date gets close due to the COVID-19 pandemic </a:t>
            </a:r>
          </a:p>
          <a:p>
            <a:pPr lvl="1"/>
            <a:r>
              <a:rPr lang="en-US" sz="2800" dirty="0" smtClean="0"/>
              <a:t>Monthly family night take home bags</a:t>
            </a:r>
          </a:p>
          <a:p>
            <a:pPr lvl="1"/>
            <a:r>
              <a:rPr lang="en-US" sz="2800" dirty="0" smtClean="0"/>
              <a:t>What is your plan 	</a:t>
            </a:r>
          </a:p>
          <a:p>
            <a:pPr lvl="2"/>
            <a:r>
              <a:rPr lang="en-US" sz="2800" dirty="0" smtClean="0"/>
              <a:t>Table discussion </a:t>
            </a:r>
          </a:p>
          <a:p>
            <a:pPr marL="2286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699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Successes &amp; failures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Each table work together for 5 minutes and discuss:</a:t>
            </a:r>
          </a:p>
          <a:p>
            <a:r>
              <a:rPr lang="en-US" sz="3600" dirty="0"/>
              <a:t>S</a:t>
            </a:r>
            <a:r>
              <a:rPr lang="en-US" sz="3600" dirty="0" smtClean="0"/>
              <a:t>uccesses</a:t>
            </a:r>
          </a:p>
          <a:p>
            <a:r>
              <a:rPr lang="en-US" sz="3600" dirty="0" smtClean="0"/>
              <a:t>Failures </a:t>
            </a:r>
          </a:p>
          <a:p>
            <a:r>
              <a:rPr lang="en-US" sz="3600" dirty="0" smtClean="0"/>
              <a:t>Share out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526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Family Engagement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Family Engagement within the afterschool program setting </a:t>
            </a:r>
          </a:p>
          <a:p>
            <a:pPr lvl="1"/>
            <a:r>
              <a:rPr lang="en-US" sz="2400" dirty="0" smtClean="0"/>
              <a:t>Definition = </a:t>
            </a:r>
            <a:r>
              <a:rPr lang="en-US" sz="2400" dirty="0"/>
              <a:t> educational opportunities and activities for parents/caregivers and their families that will enhance the academic and social-emotional development of </a:t>
            </a:r>
            <a:r>
              <a:rPr lang="en-US" sz="2400" dirty="0" smtClean="0"/>
              <a:t>youth.</a:t>
            </a:r>
          </a:p>
          <a:p>
            <a:pPr lvl="1"/>
            <a:r>
              <a:rPr lang="en-US" sz="2400" dirty="0" smtClean="0"/>
              <a:t>How do you define family engagement within your program(s)?</a:t>
            </a:r>
          </a:p>
          <a:p>
            <a:pPr lvl="2"/>
            <a:r>
              <a:rPr lang="en-US" sz="2400" dirty="0" smtClean="0"/>
              <a:t>Lets take 5 minutes to write down &amp; discuss  the components from your own programs.</a:t>
            </a:r>
          </a:p>
          <a:p>
            <a:pPr lvl="3"/>
            <a:r>
              <a:rPr lang="en-US" sz="2400" dirty="0" smtClean="0"/>
              <a:t>Activities</a:t>
            </a:r>
          </a:p>
          <a:p>
            <a:pPr lvl="3"/>
            <a:r>
              <a:rPr lang="en-US" sz="2400" dirty="0" smtClean="0"/>
              <a:t>Participation</a:t>
            </a:r>
          </a:p>
          <a:p>
            <a:pPr lvl="3"/>
            <a:r>
              <a:rPr lang="en-US" sz="2400" dirty="0" smtClean="0"/>
              <a:t>Feedback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400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does it start?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Family engagement starts with the first hello with the person who is dropping off or picking up a student and can set the tone for the entire year. \</a:t>
            </a:r>
          </a:p>
          <a:p>
            <a:r>
              <a:rPr lang="en-US" dirty="0" smtClean="0"/>
              <a:t>Build relationships with the families</a:t>
            </a:r>
          </a:p>
          <a:p>
            <a:r>
              <a:rPr lang="en-US" dirty="0" smtClean="0"/>
              <a:t>Start small and build up </a:t>
            </a:r>
          </a:p>
          <a:p>
            <a:pPr lvl="1"/>
            <a:r>
              <a:rPr lang="en-US" dirty="0" smtClean="0"/>
              <a:t>Newsletters </a:t>
            </a:r>
          </a:p>
          <a:p>
            <a:pPr lvl="1"/>
            <a:r>
              <a:rPr lang="en-US" dirty="0" smtClean="0"/>
              <a:t>Emails</a:t>
            </a:r>
          </a:p>
          <a:p>
            <a:pPr lvl="1"/>
            <a:r>
              <a:rPr lang="en-US" dirty="0" smtClean="0"/>
              <a:t>Communication boards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930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Family engagement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79"/>
            <a:ext cx="9784080" cy="4538749"/>
          </a:xfrm>
        </p:spPr>
        <p:txBody>
          <a:bodyPr/>
          <a:lstStyle/>
          <a:p>
            <a:r>
              <a:rPr lang="en-US" dirty="0" smtClean="0"/>
              <a:t>Family Nights – In person </a:t>
            </a:r>
          </a:p>
          <a:p>
            <a:pPr lvl="1"/>
            <a:r>
              <a:rPr lang="en-US" dirty="0" smtClean="0"/>
              <a:t>Fall fest</a:t>
            </a:r>
          </a:p>
          <a:p>
            <a:pPr lvl="1"/>
            <a:r>
              <a:rPr lang="en-US" dirty="0" smtClean="0"/>
              <a:t>Winter Carnival </a:t>
            </a:r>
          </a:p>
          <a:p>
            <a:pPr lvl="1"/>
            <a:r>
              <a:rPr lang="en-US" dirty="0" smtClean="0"/>
              <a:t>Dinner &amp; a Movie</a:t>
            </a:r>
          </a:p>
          <a:p>
            <a:pPr lvl="1"/>
            <a:r>
              <a:rPr lang="en-US" dirty="0" smtClean="0"/>
              <a:t>Pumpkin Patch Trip </a:t>
            </a:r>
          </a:p>
          <a:p>
            <a:pPr lvl="1"/>
            <a:r>
              <a:rPr lang="en-US" dirty="0" smtClean="0"/>
              <a:t>Hosting a dance </a:t>
            </a:r>
          </a:p>
          <a:p>
            <a:pPr lvl="1"/>
            <a:r>
              <a:rPr lang="en-US" dirty="0" smtClean="0"/>
              <a:t>Grandparent or special family member night </a:t>
            </a:r>
          </a:p>
          <a:p>
            <a:pPr lvl="1"/>
            <a:endParaRPr lang="en-US" dirty="0"/>
          </a:p>
          <a:p>
            <a:pPr lvl="1">
              <a:buFontTx/>
              <a:buChar char="-"/>
            </a:pPr>
            <a:r>
              <a:rPr lang="en-US" dirty="0" smtClean="0"/>
              <a:t>Helpful hints to success</a:t>
            </a:r>
          </a:p>
          <a:p>
            <a:pPr lvl="2">
              <a:buFontTx/>
              <a:buChar char="-"/>
            </a:pPr>
            <a:r>
              <a:rPr lang="en-US" dirty="0" smtClean="0"/>
              <a:t>Always have food</a:t>
            </a:r>
          </a:p>
          <a:p>
            <a:pPr lvl="2">
              <a:buFontTx/>
              <a:buChar char="-"/>
            </a:pPr>
            <a:r>
              <a:rPr lang="en-US" dirty="0" smtClean="0"/>
              <a:t>Always have prizes </a:t>
            </a:r>
          </a:p>
          <a:p>
            <a:pPr lvl="2">
              <a:buFontTx/>
              <a:buChar char="-"/>
            </a:pPr>
            <a:r>
              <a:rPr lang="en-US" dirty="0" smtClean="0"/>
              <a:t>Make the event engaging</a:t>
            </a:r>
          </a:p>
          <a:p>
            <a:pPr lvl="2">
              <a:buFontTx/>
              <a:buChar char="-"/>
            </a:pPr>
            <a:r>
              <a:rPr lang="en-US" dirty="0" smtClean="0"/>
              <a:t>Find the right time that works for your families </a:t>
            </a:r>
          </a:p>
          <a:p>
            <a:pPr marL="22860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marL="2286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98045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Activities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800" dirty="0"/>
              <a:t>Themed </a:t>
            </a:r>
            <a:r>
              <a:rPr lang="en-US" sz="2800" dirty="0" smtClean="0"/>
              <a:t>Activities &amp; Classes </a:t>
            </a:r>
            <a:endParaRPr lang="en-US" sz="2800" dirty="0"/>
          </a:p>
          <a:p>
            <a:pPr lvl="2"/>
            <a:r>
              <a:rPr lang="en-US" sz="2800" dirty="0"/>
              <a:t>Nutrition</a:t>
            </a:r>
          </a:p>
          <a:p>
            <a:pPr lvl="3"/>
            <a:r>
              <a:rPr lang="en-US" sz="2800" dirty="0"/>
              <a:t>Partnering with ISU Extension &amp; Outreach on classes</a:t>
            </a:r>
          </a:p>
          <a:p>
            <a:pPr lvl="2"/>
            <a:r>
              <a:rPr lang="en-US" sz="2800" dirty="0"/>
              <a:t>Adult literacy</a:t>
            </a:r>
          </a:p>
          <a:p>
            <a:pPr lvl="3"/>
            <a:r>
              <a:rPr lang="en-US" sz="2800" dirty="0"/>
              <a:t>Local Libraries &amp; Community Colleges</a:t>
            </a:r>
          </a:p>
          <a:p>
            <a:pPr lvl="2"/>
            <a:r>
              <a:rPr lang="en-US" sz="2800" dirty="0"/>
              <a:t>Parenting classes</a:t>
            </a:r>
          </a:p>
          <a:p>
            <a:pPr lvl="2"/>
            <a:r>
              <a:rPr lang="en-US" sz="2800" dirty="0"/>
              <a:t>Accessing resources- Title IX, SNAP, </a:t>
            </a:r>
            <a:r>
              <a:rPr lang="en-US" sz="2800" dirty="0" smtClean="0"/>
              <a:t>WIC</a:t>
            </a:r>
          </a:p>
          <a:p>
            <a:pPr lvl="2"/>
            <a:r>
              <a:rPr lang="en-US" sz="2800" dirty="0" smtClean="0"/>
              <a:t>Law Enforcement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70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Home Family Engagement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Activities in a Bag</a:t>
            </a:r>
          </a:p>
          <a:p>
            <a:pPr lvl="1"/>
            <a:r>
              <a:rPr lang="en-US" sz="4000" dirty="0" smtClean="0"/>
              <a:t>Most success</a:t>
            </a:r>
          </a:p>
          <a:p>
            <a:pPr lvl="1"/>
            <a:r>
              <a:rPr lang="en-US" sz="4000" dirty="0" smtClean="0"/>
              <a:t>Meaningful </a:t>
            </a:r>
          </a:p>
          <a:p>
            <a:pPr lvl="1"/>
            <a:r>
              <a:rPr lang="en-US" sz="4000" dirty="0" smtClean="0"/>
              <a:t>Families participate on their timeline</a:t>
            </a:r>
          </a:p>
          <a:p>
            <a:pPr lvl="1"/>
            <a:r>
              <a:rPr lang="en-US" sz="4000" dirty="0" smtClean="0"/>
              <a:t>Pictures</a:t>
            </a:r>
          </a:p>
          <a:p>
            <a:pPr lvl="1"/>
            <a:r>
              <a:rPr lang="en-US" sz="4000" dirty="0" smtClean="0"/>
              <a:t>Parents gave great feedback </a:t>
            </a:r>
          </a:p>
        </p:txBody>
      </p:sp>
    </p:spTree>
    <p:extLst>
      <p:ext uri="{BB962C8B-B14F-4D97-AF65-F5344CB8AC3E}">
        <p14:creationId xmlns:p14="http://schemas.microsoft.com/office/powerpoint/2010/main" val="2488948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nights in a bag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1658738"/>
              </p:ext>
            </p:extLst>
          </p:nvPr>
        </p:nvGraphicFramePr>
        <p:xfrm>
          <a:off x="1803864" y="2018653"/>
          <a:ext cx="6934585" cy="4205942"/>
        </p:xfrm>
        <a:graphic>
          <a:graphicData uri="http://schemas.openxmlformats.org/drawingml/2006/table">
            <a:tbl>
              <a:tblPr/>
              <a:tblGrid>
                <a:gridCol w="718404">
                  <a:extLst>
                    <a:ext uri="{9D8B030D-6E8A-4147-A177-3AD203B41FA5}">
                      <a16:colId xmlns:a16="http://schemas.microsoft.com/office/drawing/2014/main" val="314122636"/>
                    </a:ext>
                  </a:extLst>
                </a:gridCol>
                <a:gridCol w="888026">
                  <a:extLst>
                    <a:ext uri="{9D8B030D-6E8A-4147-A177-3AD203B41FA5}">
                      <a16:colId xmlns:a16="http://schemas.microsoft.com/office/drawing/2014/main" val="1729673530"/>
                    </a:ext>
                  </a:extLst>
                </a:gridCol>
                <a:gridCol w="848114">
                  <a:extLst>
                    <a:ext uri="{9D8B030D-6E8A-4147-A177-3AD203B41FA5}">
                      <a16:colId xmlns:a16="http://schemas.microsoft.com/office/drawing/2014/main" val="906041424"/>
                    </a:ext>
                  </a:extLst>
                </a:gridCol>
                <a:gridCol w="1556540">
                  <a:extLst>
                    <a:ext uri="{9D8B030D-6E8A-4147-A177-3AD203B41FA5}">
                      <a16:colId xmlns:a16="http://schemas.microsoft.com/office/drawing/2014/main" val="1096522356"/>
                    </a:ext>
                  </a:extLst>
                </a:gridCol>
                <a:gridCol w="1217294">
                  <a:extLst>
                    <a:ext uri="{9D8B030D-6E8A-4147-A177-3AD203B41FA5}">
                      <a16:colId xmlns:a16="http://schemas.microsoft.com/office/drawing/2014/main" val="1742429655"/>
                    </a:ext>
                  </a:extLst>
                </a:gridCol>
                <a:gridCol w="1706207">
                  <a:extLst>
                    <a:ext uri="{9D8B030D-6E8A-4147-A177-3AD203B41FA5}">
                      <a16:colId xmlns:a16="http://schemas.microsoft.com/office/drawing/2014/main" val="2806742841"/>
                    </a:ext>
                  </a:extLst>
                </a:gridCol>
              </a:tblGrid>
              <a:tr h="37648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Topic</a:t>
                      </a:r>
                      <a:endParaRPr lang="en-US" sz="1400" dirty="0">
                        <a:effectLst/>
                      </a:endParaRPr>
                    </a:p>
                  </a:txBody>
                  <a:tcPr marL="54766" marR="54766" marT="36511" marB="3651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Curriculum Focus</a:t>
                      </a:r>
                      <a:endParaRPr lang="en-US" sz="1400" dirty="0">
                        <a:effectLst/>
                      </a:endParaRPr>
                    </a:p>
                  </a:txBody>
                  <a:tcPr marL="54766" marR="54766" marT="36511" marB="3651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Hand Out</a:t>
                      </a:r>
                      <a:endParaRPr lang="en-US" sz="1400" dirty="0">
                        <a:effectLst/>
                      </a:endParaRPr>
                    </a:p>
                  </a:txBody>
                  <a:tcPr marL="54766" marR="54766" marT="36511" marB="3651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Book</a:t>
                      </a:r>
                      <a:endParaRPr lang="en-US" sz="1400" dirty="0">
                        <a:effectLst/>
                      </a:endParaRPr>
                    </a:p>
                  </a:txBody>
                  <a:tcPr marL="54766" marR="54766" marT="36511" marB="3651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Supplies</a:t>
                      </a:r>
                      <a:endParaRPr lang="en-US" sz="1400" dirty="0">
                        <a:effectLst/>
                      </a:endParaRPr>
                    </a:p>
                  </a:txBody>
                  <a:tcPr marL="54766" marR="54766" marT="36511" marB="3651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Prize Requirements</a:t>
                      </a:r>
                      <a:endParaRPr lang="en-US" sz="1400" dirty="0">
                        <a:effectLst/>
                      </a:endParaRPr>
                    </a:p>
                  </a:txBody>
                  <a:tcPr marL="54766" marR="54766" marT="36511" marB="3651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905921"/>
                  </a:ext>
                </a:extLst>
              </a:tr>
              <a:tr h="75188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Cooking</a:t>
                      </a:r>
                      <a:endParaRPr lang="en-US" sz="1400" dirty="0">
                        <a:effectLst/>
                      </a:endParaRPr>
                    </a:p>
                  </a:txBody>
                  <a:tcPr marL="54766" marR="54766" marT="36511" marB="3651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Math</a:t>
                      </a:r>
                      <a:endParaRPr lang="en-US" sz="1400" dirty="0">
                        <a:effectLst/>
                      </a:endParaRPr>
                    </a:p>
                  </a:txBody>
                  <a:tcPr marL="54766" marR="54766" marT="36511" marB="3651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Baking and Math</a:t>
                      </a:r>
                      <a:endParaRPr lang="en-US" sz="14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/>
                      </a:r>
                      <a:br>
                        <a:rPr lang="en-US" sz="1400" dirty="0">
                          <a:effectLst/>
                        </a:rPr>
                      </a:b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Instructions</a:t>
                      </a:r>
                      <a:endParaRPr lang="en-US" sz="1400" dirty="0">
                        <a:effectLst/>
                      </a:endParaRPr>
                    </a:p>
                  </a:txBody>
                  <a:tcPr marL="54766" marR="54766" marT="36511" marB="3651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dirty="0">
                          <a:solidFill>
                            <a:srgbClr val="0F1111"/>
                          </a:solidFill>
                          <a:effectLst/>
                          <a:latin typeface="Calibri" panose="020F0502020204030204" pitchFamily="34" charset="0"/>
                        </a:rPr>
                        <a:t>Super Good Baking for Kids (Duff Goldman)</a:t>
                      </a:r>
                      <a:endParaRPr lang="en-US" sz="1400" dirty="0">
                        <a:effectLst/>
                      </a:endParaRPr>
                    </a:p>
                    <a:p>
                      <a:pPr fontAlgn="t"/>
                      <a:r>
                        <a:rPr lang="en-US" sz="1400" dirty="0">
                          <a:effectLst/>
                        </a:rPr>
                        <a:t/>
                      </a:r>
                      <a:br>
                        <a:rPr lang="en-US" sz="1400" dirty="0">
                          <a:effectLst/>
                        </a:rPr>
                      </a:br>
                      <a:endParaRPr lang="en-US" sz="1400" dirty="0">
                        <a:effectLst/>
                      </a:endParaRPr>
                    </a:p>
                  </a:txBody>
                  <a:tcPr marL="54766" marR="54766" marT="36511" marB="3651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Measuring cups, spoons and 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utensils, all ingredients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for the cookies </a:t>
                      </a:r>
                      <a:endParaRPr lang="en-US" sz="1400" dirty="0">
                        <a:effectLst/>
                      </a:endParaRPr>
                    </a:p>
                  </a:txBody>
                  <a:tcPr marL="54766" marR="54766" marT="36511" marB="3651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Photo of children cooking to SS phone with name?</a:t>
                      </a:r>
                      <a:endParaRPr lang="en-US" sz="1400">
                        <a:effectLst/>
                      </a:endParaRPr>
                    </a:p>
                  </a:txBody>
                  <a:tcPr marL="54766" marR="54766" marT="36511" marB="3651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887914"/>
                  </a:ext>
                </a:extLst>
              </a:tr>
              <a:tr h="64071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Tangrams</a:t>
                      </a:r>
                      <a:endParaRPr lang="en-US" sz="1400">
                        <a:effectLst/>
                      </a:endParaRPr>
                    </a:p>
                  </a:txBody>
                  <a:tcPr marL="54766" marR="54766" marT="36511" marB="3651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Math (Geometry)</a:t>
                      </a:r>
                      <a:endParaRPr lang="en-US" sz="1400">
                        <a:effectLst/>
                      </a:endParaRPr>
                    </a:p>
                  </a:txBody>
                  <a:tcPr marL="54766" marR="54766" marT="36511" marB="3651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Instructions</a:t>
                      </a:r>
                      <a:endParaRPr lang="en-US" sz="1400">
                        <a:effectLst/>
                      </a:endParaRPr>
                    </a:p>
                  </a:txBody>
                  <a:tcPr marL="54766" marR="54766" marT="36511" marB="3651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7185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800" b="0" i="0" u="none" strike="noStrike">
                          <a:solidFill>
                            <a:srgbClr val="00718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rgbClr val="007185"/>
                          </a:solidFill>
                          <a:effectLst/>
                          <a:latin typeface="Calibri" panose="020F0502020204030204" pitchFamily="34" charset="0"/>
                          <a:hlinkClick r:id="rId2"/>
                        </a:rPr>
                        <a:t>Grandfather Tang's Story (Dragonfly Books) </a:t>
                      </a:r>
                      <a:r>
                        <a:rPr lang="en-US" sz="8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by Ann Tompert</a:t>
                      </a:r>
                      <a:endParaRPr lang="en-US" sz="1400">
                        <a:effectLst/>
                      </a:endParaRPr>
                    </a:p>
                  </a:txBody>
                  <a:tcPr marL="54766" marR="54766" marT="36511" marB="3651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Classic Tangoes</a:t>
                      </a:r>
                      <a:endParaRPr lang="en-US" sz="1400" dirty="0">
                        <a:effectLst/>
                      </a:endParaRPr>
                    </a:p>
                  </a:txBody>
                  <a:tcPr marL="54766" marR="54766" marT="36511" marB="3651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</a:rPr>
                        <a:t/>
                      </a:r>
                      <a:br>
                        <a:rPr lang="en-US" sz="1400" dirty="0">
                          <a:effectLst/>
                        </a:rPr>
                      </a:br>
                      <a:endParaRPr lang="en-US" sz="1400" dirty="0">
                        <a:effectLst/>
                      </a:endParaRPr>
                    </a:p>
                  </a:txBody>
                  <a:tcPr marL="54766" marR="54766" marT="36511" marB="3651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47806"/>
                  </a:ext>
                </a:extLst>
              </a:tr>
              <a:tr h="89740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Time</a:t>
                      </a:r>
                      <a:endParaRPr lang="en-US" sz="1400">
                        <a:effectLst/>
                      </a:endParaRPr>
                    </a:p>
                  </a:txBody>
                  <a:tcPr marL="54766" marR="54766" marT="36511" marB="3651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Math (Time)</a:t>
                      </a:r>
                      <a:endParaRPr lang="en-US" sz="1400">
                        <a:effectLst/>
                      </a:endParaRPr>
                    </a:p>
                  </a:txBody>
                  <a:tcPr marL="54766" marR="54766" marT="36511" marB="3651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Worksheet</a:t>
                      </a:r>
                      <a:endParaRPr lang="en-US" sz="140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/>
                      </a:r>
                      <a:br>
                        <a:rPr lang="en-US" sz="1400">
                          <a:effectLst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Instructions</a:t>
                      </a:r>
                      <a:endParaRPr lang="en-US" sz="1400">
                        <a:effectLst/>
                      </a:endParaRPr>
                    </a:p>
                  </a:txBody>
                  <a:tcPr marL="54766" marR="54766" marT="36511" marB="3651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sng" strike="noStrike" dirty="0">
                          <a:solidFill>
                            <a:srgbClr val="C7511F"/>
                          </a:solidFill>
                          <a:effectLst/>
                          <a:latin typeface="Calibri" panose="020F0502020204030204" pitchFamily="34" charset="0"/>
                          <a:hlinkClick r:id="rId3"/>
                        </a:rPr>
                        <a:t>A Second, a Minute, a Week with Days in It: A Book about Time (Math Is Categorical (R)) </a:t>
                      </a:r>
                      <a:r>
                        <a:rPr lang="en-US" sz="800" b="0" i="0" u="none" strike="noStrike" dirty="0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by Brian P. Cleary</a:t>
                      </a:r>
                      <a:endParaRPr lang="en-US" sz="14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4766" marR="54766" marT="36511" marB="3651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Calendar</a:t>
                      </a:r>
                      <a:endParaRPr lang="en-US" sz="1400" dirty="0">
                        <a:effectLst/>
                      </a:endParaRPr>
                    </a:p>
                  </a:txBody>
                  <a:tcPr marL="54766" marR="54766" marT="36511" marB="3651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Return completed worksheet</a:t>
                      </a:r>
                      <a:endParaRPr lang="en-US" sz="1400" dirty="0">
                        <a:effectLst/>
                      </a:endParaRPr>
                    </a:p>
                  </a:txBody>
                  <a:tcPr marL="54766" marR="54766" marT="36511" marB="3651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5842632"/>
                  </a:ext>
                </a:extLst>
              </a:tr>
              <a:tr h="64071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Measurement</a:t>
                      </a:r>
                      <a:endParaRPr lang="en-US" sz="1400">
                        <a:effectLst/>
                      </a:endParaRPr>
                    </a:p>
                  </a:txBody>
                  <a:tcPr marL="54766" marR="54766" marT="36511" marB="3651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Math (Measurement)</a:t>
                      </a:r>
                      <a:endParaRPr lang="en-US" sz="1400">
                        <a:effectLst/>
                      </a:endParaRPr>
                    </a:p>
                  </a:txBody>
                  <a:tcPr marL="54766" marR="54766" marT="36511" marB="3651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Worksheet</a:t>
                      </a:r>
                      <a:endParaRPr lang="en-US" sz="140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/>
                      </a:r>
                      <a:br>
                        <a:rPr lang="en-US" sz="1400">
                          <a:effectLst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Instructions</a:t>
                      </a:r>
                      <a:endParaRPr lang="en-US" sz="1400">
                        <a:effectLst/>
                      </a:endParaRPr>
                    </a:p>
                  </a:txBody>
                  <a:tcPr marL="54766" marR="54766" marT="36511" marB="3651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sng" strike="noStrike">
                          <a:solidFill>
                            <a:srgbClr val="C7511F"/>
                          </a:solidFill>
                          <a:effectLst/>
                          <a:latin typeface="Calibri" panose="020F0502020204030204" pitchFamily="34" charset="0"/>
                          <a:hlinkClick r:id="rId4"/>
                        </a:rPr>
                        <a:t>Me and the Measure of Things </a:t>
                      </a:r>
                      <a:r>
                        <a:rPr lang="en-US" sz="8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by Joan Sweeney</a:t>
                      </a:r>
                      <a:endParaRPr lang="en-US" sz="140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</a:txBody>
                  <a:tcPr marL="54766" marR="54766" marT="36511" marB="3651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Ruler, tape measure</a:t>
                      </a:r>
                      <a:endParaRPr lang="en-US" sz="1400">
                        <a:effectLst/>
                      </a:endParaRPr>
                    </a:p>
                  </a:txBody>
                  <a:tcPr marL="54766" marR="54766" marT="36511" marB="3651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Return completed worksheet</a:t>
                      </a:r>
                      <a:endParaRPr lang="en-US" sz="1400" dirty="0">
                        <a:effectLst/>
                      </a:endParaRPr>
                    </a:p>
                  </a:txBody>
                  <a:tcPr marL="54766" marR="54766" marT="36511" marB="3651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843093"/>
                  </a:ext>
                </a:extLst>
              </a:tr>
              <a:tr h="89740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Construction</a:t>
                      </a:r>
                      <a:endParaRPr lang="en-US" sz="1400">
                        <a:effectLst/>
                      </a:endParaRPr>
                    </a:p>
                  </a:txBody>
                  <a:tcPr marL="54766" marR="54766" marT="36511" marB="3651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Math (Geometry)</a:t>
                      </a:r>
                      <a:endParaRPr lang="en-US" sz="1400">
                        <a:effectLst/>
                      </a:endParaRPr>
                    </a:p>
                  </a:txBody>
                  <a:tcPr marL="54766" marR="54766" marT="36511" marB="3651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Challenge?</a:t>
                      </a:r>
                      <a:endParaRPr lang="en-US" sz="1400">
                        <a:effectLst/>
                      </a:endParaRPr>
                    </a:p>
                  </a:txBody>
                  <a:tcPr marL="54766" marR="54766" marT="36511" marB="3651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7185"/>
                          </a:solidFill>
                          <a:effectLst/>
                          <a:latin typeface="Calibri" panose="020F0502020204030204" pitchFamily="34" charset="0"/>
                          <a:hlinkClick r:id="rId5"/>
                        </a:rPr>
                        <a:t>Look at That Building!: A First Book of Structures (Exploring Our Community) </a:t>
                      </a:r>
                      <a:r>
                        <a:rPr lang="en-US" sz="8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by Scot Ritchie</a:t>
                      </a:r>
                      <a:endParaRPr lang="en-US" sz="140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</a:txBody>
                  <a:tcPr marL="54766" marR="54766" marT="36511" marB="3651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Legos</a:t>
                      </a:r>
                      <a:endParaRPr lang="en-US" sz="1400">
                        <a:effectLst/>
                      </a:endParaRPr>
                    </a:p>
                  </a:txBody>
                  <a:tcPr marL="54766" marR="54766" marT="36511" marB="3651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Photo of children with completed challenge</a:t>
                      </a:r>
                      <a:endParaRPr lang="en-US" sz="1400" dirty="0">
                        <a:effectLst/>
                      </a:endParaRPr>
                    </a:p>
                  </a:txBody>
                  <a:tcPr marL="54766" marR="54766" marT="36511" marB="3651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2219345"/>
                  </a:ext>
                </a:extLst>
              </a:tr>
            </a:tbl>
          </a:graphicData>
        </a:graphic>
      </p:graphicFrame>
      <p:sp>
        <p:nvSpPr>
          <p:cNvPr id="5" name="Rectangle 1">
            <a:hlinkClick r:id="rId5"/>
          </p:cNvPr>
          <p:cNvSpPr>
            <a:spLocks noChangeArrowheads="1"/>
          </p:cNvSpPr>
          <p:nvPr/>
        </p:nvSpPr>
        <p:spPr bwMode="auto">
          <a:xfrm>
            <a:off x="-3800953" y="1624"/>
            <a:ext cx="15992953" cy="45557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488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Nights in a bag 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698476"/>
              </p:ext>
            </p:extLst>
          </p:nvPr>
        </p:nvGraphicFramePr>
        <p:xfrm>
          <a:off x="1820484" y="2124357"/>
          <a:ext cx="7547958" cy="4584696"/>
        </p:xfrm>
        <a:graphic>
          <a:graphicData uri="http://schemas.openxmlformats.org/drawingml/2006/table">
            <a:tbl>
              <a:tblPr/>
              <a:tblGrid>
                <a:gridCol w="781947">
                  <a:extLst>
                    <a:ext uri="{9D8B030D-6E8A-4147-A177-3AD203B41FA5}">
                      <a16:colId xmlns:a16="http://schemas.microsoft.com/office/drawing/2014/main" val="828044143"/>
                    </a:ext>
                  </a:extLst>
                </a:gridCol>
                <a:gridCol w="966574">
                  <a:extLst>
                    <a:ext uri="{9D8B030D-6E8A-4147-A177-3AD203B41FA5}">
                      <a16:colId xmlns:a16="http://schemas.microsoft.com/office/drawing/2014/main" val="684924"/>
                    </a:ext>
                  </a:extLst>
                </a:gridCol>
                <a:gridCol w="923132">
                  <a:extLst>
                    <a:ext uri="{9D8B030D-6E8A-4147-A177-3AD203B41FA5}">
                      <a16:colId xmlns:a16="http://schemas.microsoft.com/office/drawing/2014/main" val="4091149696"/>
                    </a:ext>
                  </a:extLst>
                </a:gridCol>
                <a:gridCol w="1694217">
                  <a:extLst>
                    <a:ext uri="{9D8B030D-6E8A-4147-A177-3AD203B41FA5}">
                      <a16:colId xmlns:a16="http://schemas.microsoft.com/office/drawing/2014/main" val="1771007366"/>
                    </a:ext>
                  </a:extLst>
                </a:gridCol>
                <a:gridCol w="1324965">
                  <a:extLst>
                    <a:ext uri="{9D8B030D-6E8A-4147-A177-3AD203B41FA5}">
                      <a16:colId xmlns:a16="http://schemas.microsoft.com/office/drawing/2014/main" val="790535179"/>
                    </a:ext>
                  </a:extLst>
                </a:gridCol>
                <a:gridCol w="1857123">
                  <a:extLst>
                    <a:ext uri="{9D8B030D-6E8A-4147-A177-3AD203B41FA5}">
                      <a16:colId xmlns:a16="http://schemas.microsoft.com/office/drawing/2014/main" val="597823279"/>
                    </a:ext>
                  </a:extLst>
                </a:gridCol>
              </a:tblGrid>
              <a:tr h="33621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Topic</a:t>
                      </a:r>
                      <a:endParaRPr lang="en-US" sz="1400" dirty="0">
                        <a:effectLst/>
                      </a:endParaRPr>
                    </a:p>
                  </a:txBody>
                  <a:tcPr marL="54766" marR="54766" marT="36511" marB="3651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Curriculum Focus</a:t>
                      </a:r>
                      <a:endParaRPr lang="en-US" sz="1400" dirty="0">
                        <a:effectLst/>
                      </a:endParaRPr>
                    </a:p>
                  </a:txBody>
                  <a:tcPr marL="54766" marR="54766" marT="36511" marB="3651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Hand Out</a:t>
                      </a:r>
                      <a:endParaRPr lang="en-US" sz="1400" dirty="0">
                        <a:effectLst/>
                      </a:endParaRPr>
                    </a:p>
                  </a:txBody>
                  <a:tcPr marL="54766" marR="54766" marT="36511" marB="3651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Book</a:t>
                      </a:r>
                      <a:endParaRPr lang="en-US" sz="1400" dirty="0">
                        <a:effectLst/>
                      </a:endParaRPr>
                    </a:p>
                  </a:txBody>
                  <a:tcPr marL="54766" marR="54766" marT="36511" marB="3651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Supplies</a:t>
                      </a:r>
                      <a:endParaRPr lang="en-US" sz="1400" dirty="0">
                        <a:effectLst/>
                      </a:endParaRPr>
                    </a:p>
                  </a:txBody>
                  <a:tcPr marL="54766" marR="54766" marT="36511" marB="3651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Prize Requirements</a:t>
                      </a:r>
                      <a:endParaRPr lang="en-US" sz="1400" dirty="0">
                        <a:effectLst/>
                      </a:endParaRPr>
                    </a:p>
                  </a:txBody>
                  <a:tcPr marL="54766" marR="54766" marT="36511" marB="3651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614596"/>
                  </a:ext>
                </a:extLst>
              </a:tr>
              <a:tr h="77174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Cooking</a:t>
                      </a:r>
                      <a:endParaRPr lang="en-US" sz="1400" dirty="0">
                        <a:effectLst/>
                      </a:endParaRPr>
                    </a:p>
                  </a:txBody>
                  <a:tcPr marL="54766" marR="54766" marT="36511" marB="3651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Math</a:t>
                      </a:r>
                      <a:endParaRPr lang="en-US" sz="1400" dirty="0">
                        <a:effectLst/>
                      </a:endParaRPr>
                    </a:p>
                  </a:txBody>
                  <a:tcPr marL="54766" marR="54766" marT="36511" marB="3651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Baking and Math</a:t>
                      </a:r>
                      <a:endParaRPr lang="en-US" sz="14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/>
                      </a:r>
                      <a:br>
                        <a:rPr lang="en-US" sz="1400" dirty="0">
                          <a:effectLst/>
                        </a:rPr>
                      </a:b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Instructions</a:t>
                      </a:r>
                      <a:endParaRPr lang="en-US" sz="1400" dirty="0">
                        <a:effectLst/>
                      </a:endParaRPr>
                    </a:p>
                  </a:txBody>
                  <a:tcPr marL="54766" marR="54766" marT="36511" marB="3651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dirty="0">
                          <a:solidFill>
                            <a:srgbClr val="0F1111"/>
                          </a:solidFill>
                          <a:effectLst/>
                          <a:latin typeface="Calibri" panose="020F0502020204030204" pitchFamily="34" charset="0"/>
                        </a:rPr>
                        <a:t>Super Good Baking for Kids (Duff Goldman)</a:t>
                      </a:r>
                      <a:endParaRPr lang="en-US" sz="1400" dirty="0">
                        <a:effectLst/>
                      </a:endParaRPr>
                    </a:p>
                    <a:p>
                      <a:pPr fontAlgn="t"/>
                      <a:r>
                        <a:rPr lang="en-US" sz="1400" dirty="0">
                          <a:effectLst/>
                        </a:rPr>
                        <a:t/>
                      </a:r>
                      <a:br>
                        <a:rPr lang="en-US" sz="1400" dirty="0">
                          <a:effectLst/>
                        </a:rPr>
                      </a:br>
                      <a:endParaRPr lang="en-US" sz="1400" dirty="0">
                        <a:effectLst/>
                      </a:endParaRPr>
                    </a:p>
                  </a:txBody>
                  <a:tcPr marL="54766" marR="54766" marT="36511" marB="3651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Measuring cups, spoons and 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utensils, all ingredients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for the cookies </a:t>
                      </a:r>
                      <a:endParaRPr lang="en-US" sz="1400" dirty="0">
                        <a:effectLst/>
                      </a:endParaRPr>
                    </a:p>
                  </a:txBody>
                  <a:tcPr marL="54766" marR="54766" marT="36511" marB="3651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Photo of children cooking to SS phone with name?</a:t>
                      </a:r>
                      <a:endParaRPr lang="en-US" sz="1400">
                        <a:effectLst/>
                      </a:endParaRPr>
                    </a:p>
                  </a:txBody>
                  <a:tcPr marL="54766" marR="54766" marT="36511" marB="3651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824744"/>
                  </a:ext>
                </a:extLst>
              </a:tr>
              <a:tr h="1080933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Tangrams</a:t>
                      </a:r>
                      <a:endParaRPr lang="en-US" sz="1400">
                        <a:effectLst/>
                      </a:endParaRPr>
                    </a:p>
                  </a:txBody>
                  <a:tcPr marL="54766" marR="54766" marT="36511" marB="3651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Math (Geometry)</a:t>
                      </a:r>
                      <a:endParaRPr lang="en-US" sz="1400">
                        <a:effectLst/>
                      </a:endParaRPr>
                    </a:p>
                  </a:txBody>
                  <a:tcPr marL="54766" marR="54766" marT="36511" marB="3651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Instructions</a:t>
                      </a:r>
                      <a:endParaRPr lang="en-US" sz="1400">
                        <a:effectLst/>
                      </a:endParaRPr>
                    </a:p>
                  </a:txBody>
                  <a:tcPr marL="54766" marR="54766" marT="36511" marB="3651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dirty="0" smtClean="0">
                          <a:solidFill>
                            <a:srgbClr val="007185"/>
                          </a:solidFill>
                          <a:effectLst/>
                          <a:latin typeface="Calibri" panose="020F0502020204030204" pitchFamily="34" charset="0"/>
                          <a:hlinkClick r:id="rId2"/>
                        </a:rPr>
                        <a:t>Grandfather </a:t>
                      </a:r>
                      <a:r>
                        <a:rPr lang="en-US" sz="800" b="0" i="0" u="none" strike="noStrike" dirty="0">
                          <a:solidFill>
                            <a:srgbClr val="007185"/>
                          </a:solidFill>
                          <a:effectLst/>
                          <a:latin typeface="Calibri" panose="020F0502020204030204" pitchFamily="34" charset="0"/>
                          <a:hlinkClick r:id="rId2"/>
                        </a:rPr>
                        <a:t>Tang's Story (Dragonfly Books) </a:t>
                      </a:r>
                      <a:r>
                        <a:rPr lang="en-US" sz="800" b="0" i="0" u="none" strike="noStrike" dirty="0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by Ann </a:t>
                      </a:r>
                      <a:r>
                        <a:rPr lang="en-US" sz="800" b="0" i="0" u="none" strike="noStrike" dirty="0" err="1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Tompert</a:t>
                      </a:r>
                      <a:endParaRPr lang="en-US" sz="1400" dirty="0">
                        <a:effectLst/>
                      </a:endParaRPr>
                    </a:p>
                  </a:txBody>
                  <a:tcPr marL="54766" marR="54766" marT="36511" marB="3651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Classic Tangoes</a:t>
                      </a:r>
                      <a:endParaRPr lang="en-US" sz="1400" dirty="0">
                        <a:effectLst/>
                      </a:endParaRPr>
                    </a:p>
                  </a:txBody>
                  <a:tcPr marL="54766" marR="54766" marT="36511" marB="3651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</a:rPr>
                        <a:t/>
                      </a:r>
                      <a:br>
                        <a:rPr lang="en-US" sz="1400" dirty="0">
                          <a:effectLst/>
                        </a:rPr>
                      </a:br>
                      <a:endParaRPr lang="en-US" sz="1400" dirty="0">
                        <a:effectLst/>
                      </a:endParaRPr>
                    </a:p>
                  </a:txBody>
                  <a:tcPr marL="54766" marR="54766" marT="36511" marB="3651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582434"/>
                  </a:ext>
                </a:extLst>
              </a:tr>
              <a:tr h="81070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Time</a:t>
                      </a:r>
                      <a:endParaRPr lang="en-US" sz="1400">
                        <a:effectLst/>
                      </a:endParaRPr>
                    </a:p>
                  </a:txBody>
                  <a:tcPr marL="54766" marR="54766" marT="36511" marB="3651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Math (Time)</a:t>
                      </a:r>
                      <a:endParaRPr lang="en-US" sz="1400">
                        <a:effectLst/>
                      </a:endParaRPr>
                    </a:p>
                  </a:txBody>
                  <a:tcPr marL="54766" marR="54766" marT="36511" marB="3651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Worksheet</a:t>
                      </a:r>
                      <a:endParaRPr lang="en-US" sz="140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/>
                      </a:r>
                      <a:br>
                        <a:rPr lang="en-US" sz="1400">
                          <a:effectLst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Instructions</a:t>
                      </a:r>
                      <a:endParaRPr lang="en-US" sz="1400">
                        <a:effectLst/>
                      </a:endParaRPr>
                    </a:p>
                  </a:txBody>
                  <a:tcPr marL="54766" marR="54766" marT="36511" marB="3651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sng" strike="noStrike" dirty="0">
                          <a:solidFill>
                            <a:srgbClr val="C7511F"/>
                          </a:solidFill>
                          <a:effectLst/>
                          <a:latin typeface="Calibri" panose="020F0502020204030204" pitchFamily="34" charset="0"/>
                          <a:hlinkClick r:id="rId3"/>
                        </a:rPr>
                        <a:t>A Second, a Minute, a Week with Days in It: A Book about Time (Math Is Categorical (R)) </a:t>
                      </a:r>
                      <a:r>
                        <a:rPr lang="en-US" sz="800" b="0" i="0" u="none" strike="noStrike" dirty="0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by Brian P. Cleary</a:t>
                      </a:r>
                      <a:endParaRPr lang="en-US" sz="14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54766" marR="54766" marT="36511" marB="3651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Calendar</a:t>
                      </a:r>
                      <a:endParaRPr lang="en-US" sz="1400" dirty="0">
                        <a:effectLst/>
                      </a:endParaRPr>
                    </a:p>
                  </a:txBody>
                  <a:tcPr marL="54766" marR="54766" marT="36511" marB="3651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Return completed worksheet</a:t>
                      </a:r>
                      <a:endParaRPr lang="en-US" sz="1400" dirty="0">
                        <a:effectLst/>
                      </a:endParaRPr>
                    </a:p>
                  </a:txBody>
                  <a:tcPr marL="54766" marR="54766" marT="36511" marB="3651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309976"/>
                  </a:ext>
                </a:extLst>
              </a:tr>
              <a:tr h="77174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Measurement</a:t>
                      </a:r>
                      <a:endParaRPr lang="en-US" sz="1400">
                        <a:effectLst/>
                      </a:endParaRPr>
                    </a:p>
                  </a:txBody>
                  <a:tcPr marL="54766" marR="54766" marT="36511" marB="3651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Math (Measurement)</a:t>
                      </a:r>
                      <a:endParaRPr lang="en-US" sz="1400">
                        <a:effectLst/>
                      </a:endParaRPr>
                    </a:p>
                  </a:txBody>
                  <a:tcPr marL="54766" marR="54766" marT="36511" marB="3651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Worksheet</a:t>
                      </a:r>
                      <a:endParaRPr lang="en-US" sz="140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/>
                      </a:r>
                      <a:br>
                        <a:rPr lang="en-US" sz="1400">
                          <a:effectLst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Instructions</a:t>
                      </a:r>
                      <a:endParaRPr lang="en-US" sz="1400">
                        <a:effectLst/>
                      </a:endParaRPr>
                    </a:p>
                  </a:txBody>
                  <a:tcPr marL="54766" marR="54766" marT="36511" marB="3651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sng" strike="noStrike">
                          <a:solidFill>
                            <a:srgbClr val="C7511F"/>
                          </a:solidFill>
                          <a:effectLst/>
                          <a:latin typeface="Calibri" panose="020F0502020204030204" pitchFamily="34" charset="0"/>
                          <a:hlinkClick r:id="rId4"/>
                        </a:rPr>
                        <a:t>Me and the Measure of Things </a:t>
                      </a:r>
                      <a:r>
                        <a:rPr lang="en-US" sz="8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by Joan Sweeney</a:t>
                      </a:r>
                      <a:endParaRPr lang="en-US" sz="140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</a:txBody>
                  <a:tcPr marL="54766" marR="54766" marT="36511" marB="3651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Ruler, tape measure</a:t>
                      </a:r>
                      <a:endParaRPr lang="en-US" sz="1400">
                        <a:effectLst/>
                      </a:endParaRPr>
                    </a:p>
                  </a:txBody>
                  <a:tcPr marL="54766" marR="54766" marT="36511" marB="3651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Return completed worksheet</a:t>
                      </a:r>
                      <a:endParaRPr lang="en-US" sz="1400" dirty="0">
                        <a:effectLst/>
                      </a:endParaRPr>
                    </a:p>
                  </a:txBody>
                  <a:tcPr marL="54766" marR="54766" marT="36511" marB="3651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684855"/>
                  </a:ext>
                </a:extLst>
              </a:tr>
              <a:tr h="77174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Construction</a:t>
                      </a:r>
                      <a:endParaRPr lang="en-US" sz="1400">
                        <a:effectLst/>
                      </a:endParaRPr>
                    </a:p>
                  </a:txBody>
                  <a:tcPr marL="54766" marR="54766" marT="36511" marB="3651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Math (Geometry)</a:t>
                      </a:r>
                      <a:endParaRPr lang="en-US" sz="1400">
                        <a:effectLst/>
                      </a:endParaRPr>
                    </a:p>
                  </a:txBody>
                  <a:tcPr marL="54766" marR="54766" marT="36511" marB="3651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Challenge?</a:t>
                      </a:r>
                      <a:endParaRPr lang="en-US" sz="1400">
                        <a:effectLst/>
                      </a:endParaRPr>
                    </a:p>
                  </a:txBody>
                  <a:tcPr marL="54766" marR="54766" marT="36511" marB="3651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7185"/>
                          </a:solidFill>
                          <a:effectLst/>
                          <a:latin typeface="Calibri" panose="020F0502020204030204" pitchFamily="34" charset="0"/>
                          <a:hlinkClick r:id="rId5"/>
                        </a:rPr>
                        <a:t>Look at That Building!: A First Book of Structures (Exploring Our Community) </a:t>
                      </a:r>
                      <a:r>
                        <a:rPr lang="en-US" sz="800" b="0" i="0" u="none" strike="noStrike">
                          <a:solidFill>
                            <a:srgbClr val="111111"/>
                          </a:solidFill>
                          <a:effectLst/>
                          <a:latin typeface="Calibri" panose="020F0502020204030204" pitchFamily="34" charset="0"/>
                        </a:rPr>
                        <a:t>by Scot Ritchie</a:t>
                      </a:r>
                      <a:endParaRPr lang="en-US" sz="140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</a:txBody>
                  <a:tcPr marL="54766" marR="54766" marT="36511" marB="3651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Legos</a:t>
                      </a:r>
                      <a:endParaRPr lang="en-US" sz="1400">
                        <a:effectLst/>
                      </a:endParaRPr>
                    </a:p>
                  </a:txBody>
                  <a:tcPr marL="54766" marR="54766" marT="36511" marB="3651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Photo of children with completed challenge</a:t>
                      </a:r>
                      <a:endParaRPr lang="en-US" sz="1400" dirty="0">
                        <a:effectLst/>
                      </a:endParaRPr>
                    </a:p>
                  </a:txBody>
                  <a:tcPr marL="54766" marR="54766" marT="36511" marB="3651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92350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2326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665" y="162838"/>
            <a:ext cx="2329580" cy="31061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73" y="348815"/>
            <a:ext cx="2279477" cy="30393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665" y="3460791"/>
            <a:ext cx="2320402" cy="30898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33" y="3638638"/>
            <a:ext cx="2294417" cy="30592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523" y="1532177"/>
            <a:ext cx="2605153" cy="347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8214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396</TotalTime>
  <Words>663</Words>
  <Application>Microsoft Office PowerPoint</Application>
  <PresentationFormat>Widescreen</PresentationFormat>
  <Paragraphs>154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Corbel</vt:lpstr>
      <vt:lpstr>Wingdings</vt:lpstr>
      <vt:lpstr>Banded</vt:lpstr>
      <vt:lpstr>Family Engagement </vt:lpstr>
      <vt:lpstr>Defining Family Engagement </vt:lpstr>
      <vt:lpstr>Where does it start? </vt:lpstr>
      <vt:lpstr>Types of Family engagement </vt:lpstr>
      <vt:lpstr>Types of Activities </vt:lpstr>
      <vt:lpstr>Take Home Family Engagement </vt:lpstr>
      <vt:lpstr>Family nights in a bag </vt:lpstr>
      <vt:lpstr>Family Nights in a bag </vt:lpstr>
      <vt:lpstr>PowerPoint Presentation</vt:lpstr>
      <vt:lpstr>PowerPoint Presentation</vt:lpstr>
      <vt:lpstr>Challenges – table talk </vt:lpstr>
      <vt:lpstr>21-22 Davenport Plan </vt:lpstr>
      <vt:lpstr>Successes &amp; failures </vt:lpstr>
    </vt:vector>
  </TitlesOfParts>
  <Company>Davenport Community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Family Enagement</dc:title>
  <dc:creator>Ford Shaney</dc:creator>
  <cp:lastModifiedBy>Ford Shaney</cp:lastModifiedBy>
  <cp:revision>11</cp:revision>
  <dcterms:created xsi:type="dcterms:W3CDTF">2021-09-23T13:04:14Z</dcterms:created>
  <dcterms:modified xsi:type="dcterms:W3CDTF">2021-09-23T19:41:01Z</dcterms:modified>
</cp:coreProperties>
</file>