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69" r:id="rId15"/>
    <p:sldId id="272" r:id="rId16"/>
    <p:sldId id="271"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110" autoAdjust="0"/>
  </p:normalViewPr>
  <p:slideViewPr>
    <p:cSldViewPr snapToGrid="0">
      <p:cViewPr varScale="1">
        <p:scale>
          <a:sx n="81" d="100"/>
          <a:sy n="81" d="100"/>
        </p:scale>
        <p:origin x="936" y="78"/>
      </p:cViewPr>
      <p:guideLst/>
    </p:cSldViewPr>
  </p:slideViewPr>
  <p:outlineViewPr>
    <p:cViewPr>
      <p:scale>
        <a:sx n="33" d="100"/>
        <a:sy n="33" d="100"/>
      </p:scale>
      <p:origin x="0" y="-2208"/>
    </p:cViewPr>
  </p:outlineViewPr>
  <p:notesTextViewPr>
    <p:cViewPr>
      <p:scale>
        <a:sx n="1" d="1"/>
        <a:sy n="1" d="1"/>
      </p:scale>
      <p:origin x="0" y="0"/>
    </p:cViewPr>
  </p:notesTextViewPr>
  <p:notesViewPr>
    <p:cSldViewPr snapToGrid="0">
      <p:cViewPr varScale="1">
        <p:scale>
          <a:sx n="65" d="100"/>
          <a:sy n="65" d="100"/>
        </p:scale>
        <p:origin x="33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14E668-25DA-4897-8E46-6B83E27E8AEA}" type="datetimeFigureOut">
              <a:rPr lang="en-US" smtClean="0"/>
              <a:t>10/26/2020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5E03D-1EE9-42AC-9BD2-4549730030D5}" type="slidenum">
              <a:rPr lang="en-US" smtClean="0"/>
              <a:t>‹#›</a:t>
            </a:fld>
            <a:endParaRPr lang="en-US"/>
          </a:p>
        </p:txBody>
      </p:sp>
    </p:spTree>
    <p:extLst>
      <p:ext uri="{BB962C8B-B14F-4D97-AF65-F5344CB8AC3E}">
        <p14:creationId xmlns:p14="http://schemas.microsoft.com/office/powerpoint/2010/main" val="272674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25E03D-1EE9-42AC-9BD2-4549730030D5}" type="slidenum">
              <a:rPr lang="en-US" smtClean="0"/>
              <a:t>6</a:t>
            </a:fld>
            <a:endParaRPr lang="en-US"/>
          </a:p>
        </p:txBody>
      </p:sp>
    </p:spTree>
    <p:extLst>
      <p:ext uri="{BB962C8B-B14F-4D97-AF65-F5344CB8AC3E}">
        <p14:creationId xmlns:p14="http://schemas.microsoft.com/office/powerpoint/2010/main" val="1675605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10/26/2020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10/26/2020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10/26/2020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10/26/2020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10/26/2020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10/26/2020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10/26/2020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10/26/2020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10/26/2020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10/26/2020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10/26/2020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10/26/2020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owaccrr.org/staffsearch/" TargetMode="External"/><Relationship Id="rId2" Type="http://schemas.openxmlformats.org/officeDocument/2006/relationships/hyperlink" Target="https://dhs.iowa.gov/iqrs/how-to-appl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ypq.org/products_and_services/training/YWM" TargetMode="External"/><Relationship Id="rId2" Type="http://schemas.openxmlformats.org/officeDocument/2006/relationships/hyperlink" Target="https://www.search-institute.org/" TargetMode="External"/><Relationship Id="rId1" Type="http://schemas.openxmlformats.org/officeDocument/2006/relationships/slideLayout" Target="../slideLayouts/slideLayout2.xml"/><Relationship Id="rId4" Type="http://schemas.openxmlformats.org/officeDocument/2006/relationships/hyperlink" Target="https://training-wheels.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Reviewing the IAA Quality Standards. What makes your program great?</a:t>
            </a:r>
          </a:p>
        </p:txBody>
      </p:sp>
      <p:sp>
        <p:nvSpPr>
          <p:cNvPr id="3" name="Subtitle 2"/>
          <p:cNvSpPr>
            <a:spLocks noGrp="1"/>
          </p:cNvSpPr>
          <p:nvPr>
            <p:ph type="subTitle" idx="1"/>
          </p:nvPr>
        </p:nvSpPr>
        <p:spPr/>
        <p:txBody>
          <a:bodyPr/>
          <a:lstStyle/>
          <a:p>
            <a:r>
              <a:rPr lang="en-US" dirty="0" smtClean="0"/>
              <a:t>Presented by the Iowa afterschool alliance</a:t>
            </a:r>
            <a:endParaRPr lang="en-US" dirty="0"/>
          </a:p>
        </p:txBody>
      </p:sp>
    </p:spTree>
    <p:extLst>
      <p:ext uri="{BB962C8B-B14F-4D97-AF65-F5344CB8AC3E}">
        <p14:creationId xmlns:p14="http://schemas.microsoft.com/office/powerpoint/2010/main" val="68456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Administration</a:t>
            </a:r>
            <a:endParaRPr lang="en-US" dirty="0"/>
          </a:p>
        </p:txBody>
      </p:sp>
      <p:sp>
        <p:nvSpPr>
          <p:cNvPr id="3" name="Content Placeholder 2"/>
          <p:cNvSpPr>
            <a:spLocks noGrp="1"/>
          </p:cNvSpPr>
          <p:nvPr>
            <p:ph idx="1"/>
          </p:nvPr>
        </p:nvSpPr>
        <p:spPr/>
        <p:txBody>
          <a:bodyPr>
            <a:normAutofit lnSpcReduction="10000"/>
          </a:bodyPr>
          <a:lstStyle/>
          <a:p>
            <a:r>
              <a:rPr lang="en-US" dirty="0"/>
              <a:t>Review Standard Language</a:t>
            </a:r>
          </a:p>
          <a:p>
            <a:r>
              <a:rPr lang="en-US" dirty="0" smtClean="0"/>
              <a:t>Connection </a:t>
            </a:r>
            <a:r>
              <a:rPr lang="en-US" dirty="0"/>
              <a:t>to Site Visit Monitoring </a:t>
            </a:r>
            <a:r>
              <a:rPr lang="en-US" dirty="0" smtClean="0"/>
              <a:t>Form</a:t>
            </a:r>
          </a:p>
          <a:p>
            <a:pPr lvl="1"/>
            <a:r>
              <a:rPr lang="en-US" dirty="0" smtClean="0"/>
              <a:t>2d - </a:t>
            </a:r>
            <a:r>
              <a:rPr lang="en-US" dirty="0"/>
              <a:t>The project director and site coordinators communicate regularly and effectively with the school principal(s) and administration to coordinate resources, use of school facilities, and progress of program and activities. </a:t>
            </a:r>
            <a:endParaRPr lang="en-US" dirty="0" smtClean="0"/>
          </a:p>
          <a:p>
            <a:pPr lvl="1"/>
            <a:r>
              <a:rPr lang="en-US" dirty="0" smtClean="0"/>
              <a:t>6g - </a:t>
            </a:r>
            <a:r>
              <a:rPr lang="en-US" dirty="0"/>
              <a:t>All project staff participate in local, state and national staff development activities; the staff development plan exceeds minimal DHS licensing requirements; it is clear that staff development is aligned to meet the on-going program improvement plan. </a:t>
            </a:r>
            <a:endParaRPr lang="en-US" dirty="0" smtClean="0"/>
          </a:p>
          <a:p>
            <a:pPr lvl="1"/>
            <a:r>
              <a:rPr lang="en-US" dirty="0" smtClean="0"/>
              <a:t>Also 1b, 1d, 2a, 5c, 6a-6h, 7c, 8a-8d</a:t>
            </a:r>
            <a:endParaRPr lang="en-US" dirty="0"/>
          </a:p>
          <a:p>
            <a:r>
              <a:rPr lang="en-US" dirty="0" smtClean="0"/>
              <a:t>How does your administration make you feel supported?</a:t>
            </a:r>
            <a:endParaRPr lang="en-US" dirty="0"/>
          </a:p>
          <a:p>
            <a:endParaRPr lang="en-US" dirty="0"/>
          </a:p>
        </p:txBody>
      </p:sp>
    </p:spTree>
    <p:extLst>
      <p:ext uri="{BB962C8B-B14F-4D97-AF65-F5344CB8AC3E}">
        <p14:creationId xmlns:p14="http://schemas.microsoft.com/office/powerpoint/2010/main" val="3482337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 Rubric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This </a:t>
            </a:r>
            <a:r>
              <a:rPr lang="en-US" dirty="0"/>
              <a:t>rubric has been designed as a self-assessment evaluation tool to support out of school time sites that are looking to align their work with the IAA Quality </a:t>
            </a:r>
            <a:r>
              <a:rPr lang="en-US" dirty="0" smtClean="0"/>
              <a:t>Standards.</a:t>
            </a:r>
          </a:p>
          <a:p>
            <a:r>
              <a:rPr lang="en-US" dirty="0" smtClean="0"/>
              <a:t>Who: Site </a:t>
            </a:r>
            <a:r>
              <a:rPr lang="en-US" dirty="0"/>
              <a:t>Administrators, Program Managers, Site Leader, etc. should use this evaluation tool to observe, take notes, and form an assessment of the site. </a:t>
            </a:r>
            <a:endParaRPr lang="en-US" dirty="0" smtClean="0"/>
          </a:p>
          <a:p>
            <a:pPr lvl="1"/>
            <a:r>
              <a:rPr lang="en-US" dirty="0" smtClean="0"/>
              <a:t>There may also be benefit in having your direct service staff complete an assessment too.</a:t>
            </a:r>
          </a:p>
          <a:p>
            <a:r>
              <a:rPr lang="en-US" dirty="0" smtClean="0"/>
              <a:t>When: It </a:t>
            </a:r>
            <a:r>
              <a:rPr lang="en-US" dirty="0"/>
              <a:t>is suggested that this tool  be used at the beginning of the fiscal </a:t>
            </a:r>
            <a:r>
              <a:rPr lang="en-US" dirty="0" smtClean="0"/>
              <a:t>year/school year or </a:t>
            </a:r>
            <a:r>
              <a:rPr lang="en-US" dirty="0"/>
              <a:t>at enrollment to achieve baseline data and then annually in the </a:t>
            </a:r>
            <a:r>
              <a:rPr lang="en-US" dirty="0" smtClean="0"/>
              <a:t>spring or after an amount of time that makes sense. </a:t>
            </a:r>
            <a:endParaRPr lang="en-US" dirty="0"/>
          </a:p>
          <a:p>
            <a:r>
              <a:rPr lang="en-US" dirty="0" smtClean="0"/>
              <a:t>Why: </a:t>
            </a:r>
            <a:r>
              <a:rPr lang="en-US" dirty="0"/>
              <a:t>This assessment should then be used as a team building tool to help the site to determine goals for the year.  </a:t>
            </a:r>
          </a:p>
          <a:p>
            <a:endParaRPr lang="en-US" dirty="0"/>
          </a:p>
        </p:txBody>
      </p:sp>
    </p:spTree>
    <p:extLst>
      <p:ext uri="{BB962C8B-B14F-4D97-AF65-F5344CB8AC3E}">
        <p14:creationId xmlns:p14="http://schemas.microsoft.com/office/powerpoint/2010/main" val="910545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ABC Afterschool Program</a:t>
            </a:r>
            <a:endParaRPr lang="en-US" dirty="0"/>
          </a:p>
        </p:txBody>
      </p:sp>
      <p:sp>
        <p:nvSpPr>
          <p:cNvPr id="3" name="Content Placeholder 2"/>
          <p:cNvSpPr>
            <a:spLocks noGrp="1"/>
          </p:cNvSpPr>
          <p:nvPr>
            <p:ph idx="1"/>
          </p:nvPr>
        </p:nvSpPr>
        <p:spPr/>
        <p:txBody>
          <a:bodyPr/>
          <a:lstStyle/>
          <a:p>
            <a:pPr marL="0" indent="0">
              <a:buNone/>
            </a:pPr>
            <a:r>
              <a:rPr lang="en-US" dirty="0" smtClean="0"/>
              <a:t>Maria is the Director of ABC Afterschool Program. She believes that their organization’s strengths are high quality youth programming, parent engagement, and the fact that they provide a full meal to youth and after-hours or weekend programming to better serve youth. She also recognizes that their space is sometimes an issue and that while they have a dedicated staff, they also deal with the occasional breakdown in communication. </a:t>
            </a:r>
          </a:p>
          <a:p>
            <a:pPr marL="0" indent="0">
              <a:buNone/>
            </a:pPr>
            <a:r>
              <a:rPr lang="en-US" dirty="0" smtClean="0"/>
              <a:t>Maria uses the IAA Quality Standards Self-Assessment Rubric and spends a couple afternoons observing programming and making notes. After scoring the observation, she asks her team to come together and discuss. </a:t>
            </a:r>
            <a:endParaRPr lang="en-US" dirty="0"/>
          </a:p>
        </p:txBody>
      </p:sp>
    </p:spTree>
    <p:extLst>
      <p:ext uri="{BB962C8B-B14F-4D97-AF65-F5344CB8AC3E}">
        <p14:creationId xmlns:p14="http://schemas.microsoft.com/office/powerpoint/2010/main" val="1110624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Maria’s notes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4669994"/>
              </p:ext>
            </p:extLst>
          </p:nvPr>
        </p:nvGraphicFramePr>
        <p:xfrm>
          <a:off x="846667" y="2370668"/>
          <a:ext cx="10577689" cy="4018842"/>
        </p:xfrm>
        <a:graphic>
          <a:graphicData uri="http://schemas.openxmlformats.org/drawingml/2006/table">
            <a:tbl>
              <a:tblPr>
                <a:tableStyleId>{5C22544A-7EE6-4342-B048-85BDC9FD1C3A}</a:tableStyleId>
              </a:tblPr>
              <a:tblGrid>
                <a:gridCol w="2717757"/>
                <a:gridCol w="812318"/>
                <a:gridCol w="864969"/>
                <a:gridCol w="759668"/>
                <a:gridCol w="925140"/>
                <a:gridCol w="917619"/>
                <a:gridCol w="3580218"/>
              </a:tblGrid>
              <a:tr h="345191">
                <a:tc gridSpan="7">
                  <a:txBody>
                    <a:bodyPr/>
                    <a:lstStyle/>
                    <a:p>
                      <a:pPr algn="ctr" fontAlgn="b"/>
                      <a:r>
                        <a:rPr lang="en-US" sz="900" u="none" strike="noStrike">
                          <a:effectLst/>
                        </a:rPr>
                        <a:t>IAA Quality Standards Out of School Time Self-Assessment Rubric</a:t>
                      </a:r>
                      <a:endParaRPr lang="en-US" sz="900" b="1" i="0" u="none" strike="noStrike">
                        <a:solidFill>
                          <a:srgbClr val="000000"/>
                        </a:solidFill>
                        <a:effectLst/>
                        <a:latin typeface="Roboto"/>
                      </a:endParaRPr>
                    </a:p>
                  </a:txBody>
                  <a:tcPr marL="6274" marR="6274" marT="627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9785">
                <a:tc gridSpan="7">
                  <a:txBody>
                    <a:bodyPr/>
                    <a:lstStyle/>
                    <a:p>
                      <a:pPr algn="ctr" fontAlgn="b"/>
                      <a:r>
                        <a:rPr lang="en-US" sz="700" u="none" strike="noStrike">
                          <a:effectLst/>
                        </a:rPr>
                        <a:t>Goal: Build and sustain the orginizational and staff capacity of OST programs to provide high quality learning activities before school, after school, and during the summer.</a:t>
                      </a:r>
                      <a:endParaRPr lang="en-US" sz="700" b="0" i="1" u="none" strike="noStrike">
                        <a:solidFill>
                          <a:srgbClr val="000000"/>
                        </a:solidFill>
                        <a:effectLst/>
                        <a:latin typeface="Roboto"/>
                      </a:endParaRPr>
                    </a:p>
                  </a:txBody>
                  <a:tcPr marL="6274" marR="6274" marT="627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9785">
                <a:tc gridSpan="7">
                  <a:txBody>
                    <a:bodyPr/>
                    <a:lstStyle/>
                    <a:p>
                      <a:pPr algn="ctr" fontAlgn="b"/>
                      <a:r>
                        <a:rPr lang="en-US" sz="800" u="none" strike="noStrike">
                          <a:effectLst/>
                        </a:rPr>
                        <a:t>Positive Human Relationships</a:t>
                      </a:r>
                      <a:endParaRPr lang="en-US" sz="800" b="1" i="0" u="none" strike="noStrike">
                        <a:solidFill>
                          <a:srgbClr val="000000"/>
                        </a:solidFill>
                        <a:effectLst/>
                        <a:latin typeface="Roboto"/>
                      </a:endParaRPr>
                    </a:p>
                  </a:txBody>
                  <a:tcPr marL="6274" marR="6274" marT="627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598">
                <a:tc>
                  <a:txBody>
                    <a:bodyPr/>
                    <a:lstStyle/>
                    <a:p>
                      <a:pPr algn="ctr" fontAlgn="b"/>
                      <a:r>
                        <a:rPr lang="en-US" sz="700" u="none" strike="noStrike">
                          <a:effectLst/>
                        </a:rPr>
                        <a:t>Indicator of Quality</a:t>
                      </a:r>
                      <a:endParaRPr lang="en-US" sz="700" b="1" i="0" u="none" strike="noStrike">
                        <a:solidFill>
                          <a:srgbClr val="000000"/>
                        </a:solidFill>
                        <a:effectLst/>
                        <a:latin typeface="Roboto"/>
                      </a:endParaRPr>
                    </a:p>
                  </a:txBody>
                  <a:tcPr marL="6274" marR="6274" marT="6274" marB="0" anchor="b"/>
                </a:tc>
                <a:tc>
                  <a:txBody>
                    <a:bodyPr/>
                    <a:lstStyle/>
                    <a:p>
                      <a:pPr algn="ctr" fontAlgn="b"/>
                      <a:r>
                        <a:rPr lang="en-US" sz="700" u="none" strike="noStrike">
                          <a:effectLst/>
                        </a:rPr>
                        <a:t>Not Applicable</a:t>
                      </a:r>
                      <a:endParaRPr lang="en-US" sz="700" b="1" i="0" u="none" strike="noStrike">
                        <a:solidFill>
                          <a:srgbClr val="FFFFFF"/>
                        </a:solidFill>
                        <a:effectLst/>
                        <a:latin typeface="Roboto"/>
                      </a:endParaRPr>
                    </a:p>
                  </a:txBody>
                  <a:tcPr marL="6274" marR="6274" marT="6274" marB="0" anchor="b"/>
                </a:tc>
                <a:tc>
                  <a:txBody>
                    <a:bodyPr/>
                    <a:lstStyle/>
                    <a:p>
                      <a:pPr algn="ctr" fontAlgn="b"/>
                      <a:r>
                        <a:rPr lang="en-US" sz="700" u="none" strike="noStrike">
                          <a:effectLst/>
                        </a:rPr>
                        <a:t>Limited</a:t>
                      </a:r>
                      <a:endParaRPr lang="en-US" sz="700" b="1" i="0" u="none" strike="noStrike">
                        <a:solidFill>
                          <a:srgbClr val="000000"/>
                        </a:solidFill>
                        <a:effectLst/>
                        <a:latin typeface="Roboto"/>
                      </a:endParaRPr>
                    </a:p>
                  </a:txBody>
                  <a:tcPr marL="6274" marR="6274" marT="6274" marB="0" anchor="b"/>
                </a:tc>
                <a:tc>
                  <a:txBody>
                    <a:bodyPr/>
                    <a:lstStyle/>
                    <a:p>
                      <a:pPr algn="ctr" fontAlgn="b"/>
                      <a:r>
                        <a:rPr lang="en-US" sz="700" u="none" strike="noStrike">
                          <a:effectLst/>
                        </a:rPr>
                        <a:t>Developing</a:t>
                      </a:r>
                      <a:endParaRPr lang="en-US" sz="700" b="1" i="0" u="none" strike="noStrike">
                        <a:solidFill>
                          <a:srgbClr val="000000"/>
                        </a:solidFill>
                        <a:effectLst/>
                        <a:latin typeface="Roboto"/>
                      </a:endParaRPr>
                    </a:p>
                  </a:txBody>
                  <a:tcPr marL="6274" marR="6274" marT="6274" marB="0" anchor="b"/>
                </a:tc>
                <a:tc>
                  <a:txBody>
                    <a:bodyPr/>
                    <a:lstStyle/>
                    <a:p>
                      <a:pPr algn="ctr" fontAlgn="b"/>
                      <a:r>
                        <a:rPr lang="en-US" sz="700" u="none" strike="noStrike">
                          <a:effectLst/>
                        </a:rPr>
                        <a:t>Proficient</a:t>
                      </a:r>
                      <a:endParaRPr lang="en-US" sz="700" b="1" i="0" u="none" strike="noStrike">
                        <a:solidFill>
                          <a:srgbClr val="000000"/>
                        </a:solidFill>
                        <a:effectLst/>
                        <a:latin typeface="Roboto"/>
                      </a:endParaRPr>
                    </a:p>
                  </a:txBody>
                  <a:tcPr marL="6274" marR="6274" marT="6274" marB="0" anchor="b"/>
                </a:tc>
                <a:tc>
                  <a:txBody>
                    <a:bodyPr/>
                    <a:lstStyle/>
                    <a:p>
                      <a:pPr algn="ctr" fontAlgn="b"/>
                      <a:r>
                        <a:rPr lang="en-US" sz="700" u="none" strike="noStrike">
                          <a:effectLst/>
                        </a:rPr>
                        <a:t>Advanced</a:t>
                      </a:r>
                      <a:endParaRPr lang="en-US" sz="700" b="1" i="0" u="none" strike="noStrike">
                        <a:solidFill>
                          <a:srgbClr val="000000"/>
                        </a:solidFill>
                        <a:effectLst/>
                        <a:latin typeface="Roboto"/>
                      </a:endParaRPr>
                    </a:p>
                  </a:txBody>
                  <a:tcPr marL="6274" marR="6274" marT="6274" marB="0" anchor="b"/>
                </a:tc>
                <a:tc>
                  <a:txBody>
                    <a:bodyPr/>
                    <a:lstStyle/>
                    <a:p>
                      <a:pPr algn="ctr" fontAlgn="b"/>
                      <a:r>
                        <a:rPr lang="en-US" sz="700" u="none" strike="noStrike">
                          <a:effectLst/>
                        </a:rPr>
                        <a:t>Notes</a:t>
                      </a:r>
                      <a:endParaRPr lang="en-US" sz="700" b="1" i="0" u="none" strike="noStrike">
                        <a:solidFill>
                          <a:srgbClr val="000000"/>
                        </a:solidFill>
                        <a:effectLst/>
                        <a:latin typeface="Roboto"/>
                      </a:endParaRPr>
                    </a:p>
                  </a:txBody>
                  <a:tcPr marL="6274" marR="6274" marT="6274" marB="0" anchor="b"/>
                </a:tc>
              </a:tr>
              <a:tr h="265598">
                <a:tc>
                  <a:txBody>
                    <a:bodyPr/>
                    <a:lstStyle/>
                    <a:p>
                      <a:pPr algn="l" fontAlgn="b"/>
                      <a:r>
                        <a:rPr lang="en-US" sz="700" u="none" strike="noStrike">
                          <a:effectLst/>
                        </a:rPr>
                        <a:t>Promotes and maintains a positive environment</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x</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Staff greets all youth upon entry to the program</a:t>
                      </a:r>
                      <a:endParaRPr lang="en-US" sz="700" b="0" i="0" u="none" strike="noStrike">
                        <a:solidFill>
                          <a:srgbClr val="000000"/>
                        </a:solidFill>
                        <a:effectLst/>
                        <a:latin typeface="Roboto"/>
                      </a:endParaRPr>
                    </a:p>
                  </a:txBody>
                  <a:tcPr marL="6274" marR="6274" marT="6274" marB="0" anchor="b"/>
                </a:tc>
              </a:tr>
              <a:tr h="265598">
                <a:tc>
                  <a:txBody>
                    <a:bodyPr/>
                    <a:lstStyle/>
                    <a:p>
                      <a:pPr algn="l" fontAlgn="b"/>
                      <a:r>
                        <a:rPr lang="fr-FR" sz="700" u="none" strike="noStrike">
                          <a:effectLst/>
                        </a:rPr>
                        <a:t>Utilizies positive conflict resolution techniques</a:t>
                      </a:r>
                      <a:endParaRPr lang="fr-FR"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x</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Staff told youth to "get over it" without working on solving the issue</a:t>
                      </a:r>
                      <a:endParaRPr lang="en-US" sz="700" b="0" i="0" u="none" strike="noStrike">
                        <a:solidFill>
                          <a:srgbClr val="000000"/>
                        </a:solidFill>
                        <a:effectLst/>
                        <a:latin typeface="Roboto"/>
                      </a:endParaRPr>
                    </a:p>
                  </a:txBody>
                  <a:tcPr marL="6274" marR="6274" marT="6274" marB="0" anchor="b"/>
                </a:tc>
              </a:tr>
              <a:tr h="516445">
                <a:tc>
                  <a:txBody>
                    <a:bodyPr/>
                    <a:lstStyle/>
                    <a:p>
                      <a:pPr algn="l" fontAlgn="b"/>
                      <a:r>
                        <a:rPr lang="en-US" sz="700" u="none" strike="noStrike">
                          <a:effectLst/>
                        </a:rPr>
                        <a:t>Individualized conversations and interactions occur between adults and youth.</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x</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Staff were seen sitting with youth individually but some youth never had that option</a:t>
                      </a:r>
                      <a:endParaRPr lang="en-US" sz="700" b="0" i="0" u="none" strike="noStrike">
                        <a:solidFill>
                          <a:srgbClr val="000000"/>
                        </a:solidFill>
                        <a:effectLst/>
                        <a:latin typeface="Roboto"/>
                      </a:endParaRPr>
                    </a:p>
                  </a:txBody>
                  <a:tcPr marL="6274" marR="6274" marT="6274" marB="0" anchor="b"/>
                </a:tc>
              </a:tr>
              <a:tr h="722836">
                <a:tc>
                  <a:txBody>
                    <a:bodyPr/>
                    <a:lstStyle/>
                    <a:p>
                      <a:pPr algn="l" fontAlgn="b"/>
                      <a:r>
                        <a:rPr lang="en-US" sz="700" u="none" strike="noStrike">
                          <a:effectLst/>
                        </a:rPr>
                        <a:t>Youth needs are identified and provided for by a diverse team of stakeholders.</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x</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ABC currently implementing a task force to address the needs of our ELL youth</a:t>
                      </a:r>
                      <a:endParaRPr lang="en-US" sz="700" b="0" i="0" u="none" strike="noStrike">
                        <a:solidFill>
                          <a:srgbClr val="000000"/>
                        </a:solidFill>
                        <a:effectLst/>
                        <a:latin typeface="Roboto"/>
                      </a:endParaRPr>
                    </a:p>
                  </a:txBody>
                  <a:tcPr marL="6274" marR="6274" marT="6274" marB="0" anchor="b"/>
                </a:tc>
              </a:tr>
              <a:tr h="516445">
                <a:tc>
                  <a:txBody>
                    <a:bodyPr/>
                    <a:lstStyle/>
                    <a:p>
                      <a:pPr algn="l" fontAlgn="b"/>
                      <a:r>
                        <a:rPr lang="en-US" sz="700" u="none" strike="noStrike">
                          <a:effectLst/>
                        </a:rPr>
                        <a:t>Ratios are appropriate to the needs and purposes of the program.</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x</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Ratios were 12:1 </a:t>
                      </a:r>
                      <a:endParaRPr lang="en-US" sz="700" b="0" i="0" u="none" strike="noStrike">
                        <a:solidFill>
                          <a:srgbClr val="000000"/>
                        </a:solidFill>
                        <a:effectLst/>
                        <a:latin typeface="Roboto"/>
                      </a:endParaRPr>
                    </a:p>
                  </a:txBody>
                  <a:tcPr marL="6274" marR="6274" marT="6274" marB="0" anchor="b"/>
                </a:tc>
              </a:tr>
              <a:tr h="501561">
                <a:tc>
                  <a:txBody>
                    <a:bodyPr/>
                    <a:lstStyle/>
                    <a:p>
                      <a:pPr algn="l" fontAlgn="b"/>
                      <a:r>
                        <a:rPr lang="en-US" sz="700" u="none" strike="noStrike">
                          <a:effectLst/>
                        </a:rPr>
                        <a:t>A safe, supportive environment is prioritized and maintained.</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x</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a:effectLst/>
                        </a:rPr>
                        <a:t> </a:t>
                      </a:r>
                      <a:endParaRPr lang="en-US" sz="700" b="0" i="0" u="none" strike="noStrike">
                        <a:solidFill>
                          <a:srgbClr val="000000"/>
                        </a:solidFill>
                        <a:effectLst/>
                        <a:latin typeface="Roboto"/>
                      </a:endParaRPr>
                    </a:p>
                  </a:txBody>
                  <a:tcPr marL="6274" marR="6274" marT="6274" marB="0" anchor="b"/>
                </a:tc>
                <a:tc>
                  <a:txBody>
                    <a:bodyPr/>
                    <a:lstStyle/>
                    <a:p>
                      <a:pPr algn="l" fontAlgn="b"/>
                      <a:r>
                        <a:rPr lang="en-US" sz="700" u="none" strike="noStrike" dirty="0">
                          <a:effectLst/>
                        </a:rPr>
                        <a:t>craft area was messy with scissors left out</a:t>
                      </a:r>
                      <a:endParaRPr lang="en-US" sz="700" b="0" i="0" u="none" strike="noStrike" dirty="0">
                        <a:solidFill>
                          <a:srgbClr val="000000"/>
                        </a:solidFill>
                        <a:effectLst/>
                        <a:latin typeface="Roboto"/>
                      </a:endParaRPr>
                    </a:p>
                  </a:txBody>
                  <a:tcPr marL="6274" marR="6274" marT="6274" marB="0" anchor="b"/>
                </a:tc>
              </a:tr>
            </a:tbl>
          </a:graphicData>
        </a:graphic>
      </p:graphicFrame>
    </p:spTree>
    <p:extLst>
      <p:ext uri="{BB962C8B-B14F-4D97-AF65-F5344CB8AC3E}">
        <p14:creationId xmlns:p14="http://schemas.microsoft.com/office/powerpoint/2010/main" val="3178677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ABC Afterschool Programs Quality Improvement Plan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After discussion, the team has identified the following ways to improve their program. </a:t>
            </a:r>
          </a:p>
          <a:p>
            <a:r>
              <a:rPr lang="en-US" dirty="0" smtClean="0"/>
              <a:t>There are no funds to move to a different building, but the team determined that they could make better use of their space by rearranging some of the furniture and designating spaces for specific programs like STEM which sometime get messy.</a:t>
            </a:r>
          </a:p>
          <a:p>
            <a:r>
              <a:rPr lang="en-US" dirty="0" smtClean="0"/>
              <a:t>The team identified the main reason communication has broken down in the past is because important notices were posted in the breakroom, however, when youth are in programming, the time goes by way too quickly and not everyone sees the notices. The team agrees that the posted notices will continue, but they will also make use of an App on their phone to share important information. Additionally, Leadership agrees to incorporate monthly team building meetings to improve communication and morale. </a:t>
            </a:r>
          </a:p>
          <a:p>
            <a:pPr marL="0" indent="0">
              <a:buNone/>
            </a:pPr>
            <a:endParaRPr lang="en-US" dirty="0"/>
          </a:p>
        </p:txBody>
      </p:sp>
    </p:spTree>
    <p:extLst>
      <p:ext uri="{BB962C8B-B14F-4D97-AF65-F5344CB8AC3E}">
        <p14:creationId xmlns:p14="http://schemas.microsoft.com/office/powerpoint/2010/main" val="3463474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DHS and Quality</a:t>
            </a:r>
            <a:endParaRPr lang="en-US" dirty="0"/>
          </a:p>
        </p:txBody>
      </p:sp>
      <p:sp>
        <p:nvSpPr>
          <p:cNvPr id="3" name="Content Placeholder 2"/>
          <p:cNvSpPr>
            <a:spLocks noGrp="1"/>
          </p:cNvSpPr>
          <p:nvPr>
            <p:ph idx="1"/>
          </p:nvPr>
        </p:nvSpPr>
        <p:spPr/>
        <p:txBody>
          <a:bodyPr/>
          <a:lstStyle/>
          <a:p>
            <a:r>
              <a:rPr lang="en-US" dirty="0" smtClean="0"/>
              <a:t>DHS Quality </a:t>
            </a:r>
            <a:r>
              <a:rPr lang="en-US" dirty="0"/>
              <a:t>Rating System: </a:t>
            </a:r>
            <a:r>
              <a:rPr lang="en-US" dirty="0">
                <a:hlinkClick r:id="rId2"/>
              </a:rPr>
              <a:t>https://</a:t>
            </a:r>
            <a:r>
              <a:rPr lang="en-US" dirty="0" smtClean="0">
                <a:hlinkClick r:id="rId2"/>
              </a:rPr>
              <a:t>dhs.iowa.gov/iqrs/how-to-apply</a:t>
            </a:r>
            <a:r>
              <a:rPr lang="en-US" dirty="0" smtClean="0"/>
              <a:t> </a:t>
            </a:r>
          </a:p>
          <a:p>
            <a:pPr lvl="1"/>
            <a:r>
              <a:rPr lang="en-US" dirty="0" smtClean="0"/>
              <a:t>Similar to IAA Quality Standards, but with a lens on early childhood</a:t>
            </a:r>
          </a:p>
          <a:p>
            <a:pPr lvl="1"/>
            <a:r>
              <a:rPr lang="en-US" dirty="0" smtClean="0"/>
              <a:t>IQ4K will have a school-age rubric</a:t>
            </a:r>
          </a:p>
          <a:p>
            <a:r>
              <a:rPr lang="en-US" dirty="0" smtClean="0"/>
              <a:t>Benefits</a:t>
            </a:r>
          </a:p>
          <a:p>
            <a:pPr lvl="1"/>
            <a:r>
              <a:rPr lang="en-US" dirty="0" smtClean="0"/>
              <a:t>More money in reimbursements if receiving Child Care Assistance</a:t>
            </a:r>
          </a:p>
          <a:p>
            <a:pPr lvl="1"/>
            <a:r>
              <a:rPr lang="en-US" dirty="0" smtClean="0"/>
              <a:t>QRS achievement bonuses </a:t>
            </a:r>
            <a:endParaRPr lang="en-US" dirty="0"/>
          </a:p>
          <a:p>
            <a:pPr lvl="1"/>
            <a:r>
              <a:rPr lang="en-US" dirty="0" smtClean="0"/>
              <a:t>State recognized quality program—peace of mind for families</a:t>
            </a:r>
          </a:p>
          <a:p>
            <a:r>
              <a:rPr lang="en-US" dirty="0" smtClean="0"/>
              <a:t>To apply or for more information, contact your local Child Care Resource &amp; </a:t>
            </a:r>
            <a:r>
              <a:rPr lang="en-US"/>
              <a:t>Referral consultant: </a:t>
            </a:r>
            <a:r>
              <a:rPr lang="en-US">
                <a:hlinkClick r:id="rId3"/>
              </a:rPr>
              <a:t>https://iowaccrr.org/staffsearch</a:t>
            </a:r>
            <a:r>
              <a:rPr lang="en-US" smtClean="0">
                <a:hlinkClick r:id="rId3"/>
              </a:rPr>
              <a:t>/</a:t>
            </a:r>
            <a:r>
              <a:rPr lang="en-US" smtClean="0"/>
              <a:t> </a:t>
            </a:r>
            <a:endParaRPr lang="en-US" dirty="0" smtClean="0"/>
          </a:p>
        </p:txBody>
      </p:sp>
    </p:spTree>
    <p:extLst>
      <p:ext uri="{BB962C8B-B14F-4D97-AF65-F5344CB8AC3E}">
        <p14:creationId xmlns:p14="http://schemas.microsoft.com/office/powerpoint/2010/main" val="1653254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lstStyle/>
          <a:p>
            <a:r>
              <a:rPr lang="en-US" dirty="0" smtClean="0"/>
              <a:t>The Iowa Afterschool Alliance!</a:t>
            </a:r>
          </a:p>
          <a:p>
            <a:r>
              <a:rPr lang="en-US" dirty="0" smtClean="0"/>
              <a:t>There are so many resources online to help with planning, apps to help you reimagine your physical space, team building ideas, youth development ideas, etc.</a:t>
            </a:r>
          </a:p>
          <a:p>
            <a:r>
              <a:rPr lang="en-US" dirty="0"/>
              <a:t>Search Institute - </a:t>
            </a:r>
            <a:r>
              <a:rPr lang="en-US" dirty="0">
                <a:hlinkClick r:id="rId2"/>
              </a:rPr>
              <a:t>https://www.search-institute.org</a:t>
            </a:r>
            <a:r>
              <a:rPr lang="en-US" dirty="0" smtClean="0">
                <a:hlinkClick r:id="rId2"/>
              </a:rPr>
              <a:t>/</a:t>
            </a:r>
            <a:endParaRPr lang="en-US" dirty="0" smtClean="0"/>
          </a:p>
          <a:p>
            <a:r>
              <a:rPr lang="en-US" dirty="0" smtClean="0"/>
              <a:t>David P. </a:t>
            </a:r>
            <a:r>
              <a:rPr lang="en-US" dirty="0" err="1" smtClean="0"/>
              <a:t>Weikert</a:t>
            </a:r>
            <a:r>
              <a:rPr lang="en-US" dirty="0" smtClean="0"/>
              <a:t> Center for Youth </a:t>
            </a:r>
            <a:r>
              <a:rPr lang="en-US" dirty="0"/>
              <a:t>Program Quality - </a:t>
            </a:r>
            <a:r>
              <a:rPr lang="en-US" dirty="0">
                <a:hlinkClick r:id="rId3"/>
              </a:rPr>
              <a:t>http://</a:t>
            </a:r>
            <a:r>
              <a:rPr lang="en-US" dirty="0" smtClean="0">
                <a:hlinkClick r:id="rId3"/>
              </a:rPr>
              <a:t>www.cypq.org/products_and_services/training/YWM</a:t>
            </a:r>
            <a:endParaRPr lang="en-US" dirty="0" smtClean="0"/>
          </a:p>
          <a:p>
            <a:r>
              <a:rPr lang="en-US" dirty="0"/>
              <a:t>Training Wheels - </a:t>
            </a:r>
            <a:r>
              <a:rPr lang="en-US" dirty="0">
                <a:hlinkClick r:id="rId4"/>
              </a:rPr>
              <a:t>https://training-wheels.com</a:t>
            </a:r>
            <a:r>
              <a:rPr lang="en-US" dirty="0" smtClean="0">
                <a:hlinkClick r:id="rId4"/>
              </a:rPr>
              <a:t>/</a:t>
            </a:r>
            <a:endParaRPr lang="en-US" dirty="0" smtClean="0"/>
          </a:p>
          <a:p>
            <a:r>
              <a:rPr lang="en-US" dirty="0" smtClean="0"/>
              <a:t>What </a:t>
            </a:r>
            <a:r>
              <a:rPr lang="en-US" smtClean="0"/>
              <a:t>other resources do you use?</a:t>
            </a:r>
            <a:endParaRPr lang="en-US" dirty="0" smtClean="0"/>
          </a:p>
          <a:p>
            <a:endParaRPr lang="en-US" dirty="0" smtClean="0"/>
          </a:p>
          <a:p>
            <a:endParaRPr lang="en-US" dirty="0"/>
          </a:p>
        </p:txBody>
      </p:sp>
    </p:spTree>
    <p:extLst>
      <p:ext uri="{BB962C8B-B14F-4D97-AF65-F5344CB8AC3E}">
        <p14:creationId xmlns:p14="http://schemas.microsoft.com/office/powerpoint/2010/main" val="986852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How can we help?</a:t>
            </a:r>
            <a:endParaRPr lang="en-US" dirty="0"/>
          </a:p>
        </p:txBody>
      </p:sp>
    </p:spTree>
    <p:extLst>
      <p:ext uri="{BB962C8B-B14F-4D97-AF65-F5344CB8AC3E}">
        <p14:creationId xmlns:p14="http://schemas.microsoft.com/office/powerpoint/2010/main" val="144331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Please share verbally (or in the chat):</a:t>
            </a:r>
          </a:p>
          <a:p>
            <a:pPr lvl="1"/>
            <a:r>
              <a:rPr lang="en-US" dirty="0" smtClean="0"/>
              <a:t>Your name</a:t>
            </a:r>
          </a:p>
          <a:p>
            <a:pPr lvl="1"/>
            <a:r>
              <a:rPr lang="en-US" dirty="0" smtClean="0"/>
              <a:t>Your role and site</a:t>
            </a:r>
          </a:p>
          <a:p>
            <a:pPr lvl="1"/>
            <a:r>
              <a:rPr lang="en-US" dirty="0" smtClean="0"/>
              <a:t>Something you feel that you do REALLY well at your site</a:t>
            </a:r>
          </a:p>
          <a:p>
            <a:pPr lvl="1"/>
            <a:r>
              <a:rPr lang="en-US" dirty="0" smtClean="0"/>
              <a:t>Something you feel needs IMPROVEMENT at your site</a:t>
            </a:r>
          </a:p>
          <a:p>
            <a:pPr lvl="1"/>
            <a:endParaRPr lang="en-US" dirty="0"/>
          </a:p>
        </p:txBody>
      </p:sp>
    </p:spTree>
    <p:extLst>
      <p:ext uri="{BB962C8B-B14F-4D97-AF65-F5344CB8AC3E}">
        <p14:creationId xmlns:p14="http://schemas.microsoft.com/office/powerpoint/2010/main" val="418042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the day</a:t>
            </a:r>
            <a:endParaRPr lang="en-US" dirty="0"/>
          </a:p>
        </p:txBody>
      </p:sp>
      <p:sp>
        <p:nvSpPr>
          <p:cNvPr id="3" name="Content Placeholder 2"/>
          <p:cNvSpPr>
            <a:spLocks noGrp="1"/>
          </p:cNvSpPr>
          <p:nvPr>
            <p:ph idx="1"/>
          </p:nvPr>
        </p:nvSpPr>
        <p:spPr/>
        <p:txBody>
          <a:bodyPr>
            <a:normAutofit fontScale="92500"/>
          </a:bodyPr>
          <a:lstStyle/>
          <a:p>
            <a:r>
              <a:rPr lang="en-US" dirty="0" smtClean="0"/>
              <a:t>Learn what the Quality Standards are and connect these to site visits for your 21CCLC grant.</a:t>
            </a:r>
          </a:p>
          <a:p>
            <a:pPr lvl="1"/>
            <a:r>
              <a:rPr lang="en-US" dirty="0" smtClean="0"/>
              <a:t>How both the Standards and the Site Monitoring Document are interconnected.</a:t>
            </a:r>
          </a:p>
          <a:p>
            <a:r>
              <a:rPr lang="en-US" dirty="0" smtClean="0"/>
              <a:t>Understand how you currently implement these standards.</a:t>
            </a:r>
          </a:p>
          <a:p>
            <a:r>
              <a:rPr lang="en-US" dirty="0" smtClean="0"/>
              <a:t>Understand the purpose of the self-assessment tool and understand how to use it.</a:t>
            </a:r>
          </a:p>
          <a:p>
            <a:pPr lvl="1"/>
            <a:r>
              <a:rPr lang="en-US" dirty="0"/>
              <a:t>Determine which Standards you are currently doing well and where you need some </a:t>
            </a:r>
            <a:r>
              <a:rPr lang="en-US" dirty="0" smtClean="0"/>
              <a:t>improvement.</a:t>
            </a:r>
          </a:p>
          <a:p>
            <a:pPr lvl="1"/>
            <a:r>
              <a:rPr lang="en-US" dirty="0" smtClean="0"/>
              <a:t>Consider how to implement changes using a team building approach.</a:t>
            </a:r>
          </a:p>
          <a:p>
            <a:r>
              <a:rPr lang="en-US" dirty="0" smtClean="0"/>
              <a:t>Identify resources you can access to bolster the areas that need improvement.</a:t>
            </a:r>
          </a:p>
          <a:p>
            <a:endParaRPr lang="en-US" dirty="0"/>
          </a:p>
        </p:txBody>
      </p:sp>
    </p:spTree>
    <p:extLst>
      <p:ext uri="{BB962C8B-B14F-4D97-AF65-F5344CB8AC3E}">
        <p14:creationId xmlns:p14="http://schemas.microsoft.com/office/powerpoint/2010/main" val="1382483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IAA Quality Standards</a:t>
            </a:r>
            <a:endParaRPr lang="en-US" dirty="0"/>
          </a:p>
        </p:txBody>
      </p:sp>
      <p:sp>
        <p:nvSpPr>
          <p:cNvPr id="3" name="Content Placeholder 2"/>
          <p:cNvSpPr>
            <a:spLocks noGrp="1"/>
          </p:cNvSpPr>
          <p:nvPr>
            <p:ph idx="1"/>
          </p:nvPr>
        </p:nvSpPr>
        <p:spPr/>
        <p:txBody>
          <a:bodyPr/>
          <a:lstStyle/>
          <a:p>
            <a:pPr marL="0" indent="0" algn="ctr">
              <a:buNone/>
            </a:pPr>
            <a:r>
              <a:rPr lang="en-US" sz="2400" dirty="0"/>
              <a:t>The Iowa Afterschool Alliance has developed program quality standards that can help you round out your program’s vision. The following standards are something to aspire to, not necessarily have in place all at once. Consider these standards as you are </a:t>
            </a:r>
            <a:r>
              <a:rPr lang="en-US" sz="2400" dirty="0" smtClean="0"/>
              <a:t>planning or supporting </a:t>
            </a:r>
            <a:r>
              <a:rPr lang="en-US" sz="2400" dirty="0"/>
              <a:t>your program’s structure, administration or management, and operations.</a:t>
            </a:r>
          </a:p>
          <a:p>
            <a:endParaRPr lang="en-US" dirty="0" smtClean="0"/>
          </a:p>
        </p:txBody>
      </p:sp>
    </p:spTree>
    <p:extLst>
      <p:ext uri="{BB962C8B-B14F-4D97-AF65-F5344CB8AC3E}">
        <p14:creationId xmlns:p14="http://schemas.microsoft.com/office/powerpoint/2010/main" val="98380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Quality Standards</a:t>
            </a:r>
            <a:endParaRPr lang="en-US" dirty="0"/>
          </a:p>
        </p:txBody>
      </p:sp>
      <p:sp>
        <p:nvSpPr>
          <p:cNvPr id="3" name="Content Placeholder 2"/>
          <p:cNvSpPr>
            <a:spLocks noGrp="1"/>
          </p:cNvSpPr>
          <p:nvPr>
            <p:ph idx="1"/>
          </p:nvPr>
        </p:nvSpPr>
        <p:spPr/>
        <p:txBody>
          <a:bodyPr/>
          <a:lstStyle/>
          <a:p>
            <a:r>
              <a:rPr lang="en-US" dirty="0" smtClean="0"/>
              <a:t>Check the chat box – you’ll find a PDF of the Standards.</a:t>
            </a:r>
          </a:p>
          <a:p>
            <a:r>
              <a:rPr lang="en-US" dirty="0" smtClean="0"/>
              <a:t>Categories include:</a:t>
            </a:r>
          </a:p>
          <a:p>
            <a:pPr lvl="1"/>
            <a:r>
              <a:rPr lang="en-US" dirty="0" smtClean="0"/>
              <a:t>Positive Human Relationships</a:t>
            </a:r>
          </a:p>
          <a:p>
            <a:pPr lvl="1"/>
            <a:r>
              <a:rPr lang="en-US" dirty="0" smtClean="0"/>
              <a:t>Appropriate Indoor and Outdoor Environments</a:t>
            </a:r>
          </a:p>
          <a:p>
            <a:pPr lvl="1"/>
            <a:r>
              <a:rPr lang="en-US" dirty="0" smtClean="0"/>
              <a:t>Effective Programming</a:t>
            </a:r>
          </a:p>
          <a:p>
            <a:pPr lvl="1"/>
            <a:r>
              <a:rPr lang="en-US" dirty="0" smtClean="0"/>
              <a:t>Strong Partnerships</a:t>
            </a:r>
          </a:p>
          <a:p>
            <a:pPr lvl="1"/>
            <a:r>
              <a:rPr lang="en-US" dirty="0" smtClean="0"/>
              <a:t>Effective Administration </a:t>
            </a:r>
          </a:p>
        </p:txBody>
      </p:sp>
    </p:spTree>
    <p:extLst>
      <p:ext uri="{BB962C8B-B14F-4D97-AF65-F5344CB8AC3E}">
        <p14:creationId xmlns:p14="http://schemas.microsoft.com/office/powerpoint/2010/main" val="377373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Human Relationships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Review Standard Language</a:t>
            </a:r>
          </a:p>
          <a:p>
            <a:r>
              <a:rPr lang="en-US" dirty="0" smtClean="0"/>
              <a:t>Connection to Site Visit Monitoring Form</a:t>
            </a:r>
          </a:p>
          <a:p>
            <a:pPr lvl="1"/>
            <a:r>
              <a:rPr lang="en-US" dirty="0" smtClean="0"/>
              <a:t>2c - </a:t>
            </a:r>
            <a:r>
              <a:rPr lang="en-US" dirty="0"/>
              <a:t>The program has a formal process for regular and effective communication with students and teachers to provide individualized assistance in academic areas; and to inform and receive information from in-school teachers on students’ academic and behavioral progress.   FERPA agreements in place</a:t>
            </a:r>
            <a:r>
              <a:rPr lang="en-US" dirty="0" smtClean="0"/>
              <a:t>.</a:t>
            </a:r>
          </a:p>
          <a:p>
            <a:pPr lvl="1"/>
            <a:r>
              <a:rPr lang="en-US" dirty="0" smtClean="0"/>
              <a:t>6f - </a:t>
            </a:r>
            <a:r>
              <a:rPr lang="en-US" dirty="0"/>
              <a:t>Staff is aware of program goals and objectives and can explain the relationship of program activities to the goals set in the grant application. </a:t>
            </a:r>
            <a:endParaRPr lang="en-US" dirty="0" smtClean="0"/>
          </a:p>
          <a:p>
            <a:pPr lvl="1"/>
            <a:r>
              <a:rPr lang="en-US" dirty="0" smtClean="0"/>
              <a:t>Also 1a, 5d, and testimonials from staff, youth, parents, and other stakeholders</a:t>
            </a:r>
            <a:endParaRPr lang="en-US" dirty="0"/>
          </a:p>
          <a:p>
            <a:pPr lvl="1"/>
            <a:endParaRPr lang="en-US" dirty="0" smtClean="0"/>
          </a:p>
          <a:p>
            <a:r>
              <a:rPr lang="en-US" dirty="0" smtClean="0"/>
              <a:t>How do you build positive human relationships?</a:t>
            </a:r>
          </a:p>
          <a:p>
            <a:endParaRPr lang="en-US" dirty="0" smtClean="0"/>
          </a:p>
          <a:p>
            <a:endParaRPr lang="en-US" dirty="0"/>
          </a:p>
        </p:txBody>
      </p:sp>
    </p:spTree>
    <p:extLst>
      <p:ext uri="{BB962C8B-B14F-4D97-AF65-F5344CB8AC3E}">
        <p14:creationId xmlns:p14="http://schemas.microsoft.com/office/powerpoint/2010/main" val="551640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Indoor and Outdoor Environments</a:t>
            </a:r>
            <a:endParaRPr lang="en-US" dirty="0"/>
          </a:p>
        </p:txBody>
      </p:sp>
      <p:sp>
        <p:nvSpPr>
          <p:cNvPr id="3" name="Content Placeholder 2"/>
          <p:cNvSpPr>
            <a:spLocks noGrp="1"/>
          </p:cNvSpPr>
          <p:nvPr>
            <p:ph idx="1"/>
          </p:nvPr>
        </p:nvSpPr>
        <p:spPr/>
        <p:txBody>
          <a:bodyPr>
            <a:normAutofit lnSpcReduction="10000"/>
          </a:bodyPr>
          <a:lstStyle/>
          <a:p>
            <a:r>
              <a:rPr lang="en-US" dirty="0"/>
              <a:t>Review Standard Language</a:t>
            </a:r>
          </a:p>
          <a:p>
            <a:r>
              <a:rPr lang="en-US" dirty="0" smtClean="0"/>
              <a:t>Connection </a:t>
            </a:r>
            <a:r>
              <a:rPr lang="en-US" dirty="0"/>
              <a:t>to Site Visit Monitoring </a:t>
            </a:r>
            <a:r>
              <a:rPr lang="en-US" dirty="0" smtClean="0"/>
              <a:t>Form</a:t>
            </a:r>
          </a:p>
          <a:p>
            <a:pPr lvl="1"/>
            <a:r>
              <a:rPr lang="en-US" dirty="0" smtClean="0"/>
              <a:t>4a -</a:t>
            </a:r>
            <a:r>
              <a:rPr lang="en-US" dirty="0"/>
              <a:t>The program provides safe facilities and has developed written policies and procedures to effectively manage the programs that are made available to all partners</a:t>
            </a:r>
            <a:r>
              <a:rPr lang="en-US" dirty="0" smtClean="0"/>
              <a:t>.</a:t>
            </a:r>
          </a:p>
          <a:p>
            <a:pPr lvl="1"/>
            <a:r>
              <a:rPr lang="en-US" dirty="0" smtClean="0"/>
              <a:t>4d- </a:t>
            </a:r>
            <a:r>
              <a:rPr lang="en-US" dirty="0"/>
              <a:t>The facility is licensed/approved or exempt by state of Iowa DHS and meets or exceeds the equivalent of licensing requirements for documentation of staff and </a:t>
            </a:r>
            <a:r>
              <a:rPr lang="en-US" dirty="0" smtClean="0"/>
              <a:t>students </a:t>
            </a:r>
            <a:r>
              <a:rPr lang="en-US" b="1" i="1" dirty="0" smtClean="0"/>
              <a:t>THOUGH THIS IS NOT REQUIRED</a:t>
            </a:r>
          </a:p>
          <a:p>
            <a:pPr lvl="1"/>
            <a:r>
              <a:rPr lang="en-US" dirty="0" smtClean="0"/>
              <a:t>7a - </a:t>
            </a:r>
            <a:r>
              <a:rPr lang="en-US" dirty="0"/>
              <a:t>All meals/snacks that are provided meet USDA guidelines. (USDA funding is available for schools with over 50% free and reduced lunch</a:t>
            </a:r>
            <a:r>
              <a:rPr lang="en-US" dirty="0" smtClean="0"/>
              <a:t>)</a:t>
            </a:r>
            <a:endParaRPr lang="en-US" dirty="0"/>
          </a:p>
          <a:p>
            <a:r>
              <a:rPr lang="en-US" dirty="0" smtClean="0"/>
              <a:t>How do you ensure positive environment?</a:t>
            </a:r>
            <a:endParaRPr lang="en-US" dirty="0"/>
          </a:p>
          <a:p>
            <a:endParaRPr lang="en-US" dirty="0"/>
          </a:p>
        </p:txBody>
      </p:sp>
    </p:spTree>
    <p:extLst>
      <p:ext uri="{BB962C8B-B14F-4D97-AF65-F5344CB8AC3E}">
        <p14:creationId xmlns:p14="http://schemas.microsoft.com/office/powerpoint/2010/main" val="280860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Programming</a:t>
            </a:r>
            <a:endParaRPr lang="en-US" dirty="0"/>
          </a:p>
        </p:txBody>
      </p:sp>
      <p:sp>
        <p:nvSpPr>
          <p:cNvPr id="3" name="Content Placeholder 2"/>
          <p:cNvSpPr>
            <a:spLocks noGrp="1"/>
          </p:cNvSpPr>
          <p:nvPr>
            <p:ph idx="1"/>
          </p:nvPr>
        </p:nvSpPr>
        <p:spPr/>
        <p:txBody>
          <a:bodyPr>
            <a:normAutofit fontScale="55000" lnSpcReduction="20000"/>
          </a:bodyPr>
          <a:lstStyle/>
          <a:p>
            <a:r>
              <a:rPr lang="en-US" sz="2600" dirty="0"/>
              <a:t>Review Standard Language</a:t>
            </a:r>
          </a:p>
          <a:p>
            <a:r>
              <a:rPr lang="en-US" sz="2600" dirty="0" smtClean="0"/>
              <a:t>Connection </a:t>
            </a:r>
            <a:r>
              <a:rPr lang="en-US" sz="2600" dirty="0"/>
              <a:t>to Site Visit Monitoring </a:t>
            </a:r>
            <a:r>
              <a:rPr lang="en-US" sz="2600" dirty="0" smtClean="0"/>
              <a:t>Form</a:t>
            </a:r>
          </a:p>
          <a:p>
            <a:pPr lvl="1"/>
            <a:r>
              <a:rPr lang="en-US" sz="2600" dirty="0" smtClean="0"/>
              <a:t>2b - </a:t>
            </a:r>
            <a:r>
              <a:rPr lang="en-US" sz="2600" dirty="0"/>
              <a:t>The program activities reflect the goals and objectives outlined in the grant application.  </a:t>
            </a:r>
            <a:r>
              <a:rPr lang="en-US" sz="2600" dirty="0" smtClean="0"/>
              <a:t>Student </a:t>
            </a:r>
            <a:r>
              <a:rPr lang="en-US" sz="2600" dirty="0"/>
              <a:t>needs assessment sets key program goals with checks to measure progress in meeting goals</a:t>
            </a:r>
            <a:r>
              <a:rPr lang="en-US" sz="2600" dirty="0" smtClean="0"/>
              <a:t>.</a:t>
            </a:r>
          </a:p>
          <a:p>
            <a:pPr lvl="1"/>
            <a:r>
              <a:rPr lang="en-US" sz="2600" dirty="0" smtClean="0"/>
              <a:t>3a - </a:t>
            </a:r>
            <a:r>
              <a:rPr lang="en-US" sz="2600" dirty="0"/>
              <a:t>The program offers students a broad array of additional services, programs, and activities, such as youth development activities, drug and violence prevention programs, counseling programs, art, music, recreation programs (Physical Literacy), technology education programs, and character education programs, that are designed to reinforce and complement the regular academic program of participating students described in the grant. </a:t>
            </a:r>
            <a:endParaRPr lang="en-US" sz="2600" dirty="0" smtClean="0"/>
          </a:p>
          <a:p>
            <a:pPr lvl="1"/>
            <a:r>
              <a:rPr lang="en-US" sz="2600" dirty="0" smtClean="0"/>
              <a:t>Also 3b, 3c, 3d, 3e</a:t>
            </a:r>
            <a:endParaRPr lang="en-US" sz="2600" dirty="0"/>
          </a:p>
          <a:p>
            <a:pPr lvl="1"/>
            <a:endParaRPr lang="en-US" sz="2600" dirty="0"/>
          </a:p>
          <a:p>
            <a:r>
              <a:rPr lang="en-US" sz="2600" dirty="0" smtClean="0"/>
              <a:t>Data is the absolute indicator of effective programming, but what other ways do you ensure that your site’s programming is benefitting youth?</a:t>
            </a:r>
            <a:endParaRPr lang="en-US" sz="2600" dirty="0"/>
          </a:p>
          <a:p>
            <a:endParaRPr lang="en-US" dirty="0"/>
          </a:p>
        </p:txBody>
      </p:sp>
    </p:spTree>
    <p:extLst>
      <p:ext uri="{BB962C8B-B14F-4D97-AF65-F5344CB8AC3E}">
        <p14:creationId xmlns:p14="http://schemas.microsoft.com/office/powerpoint/2010/main" val="375120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Partnerships</a:t>
            </a:r>
            <a:endParaRPr lang="en-US" dirty="0"/>
          </a:p>
        </p:txBody>
      </p:sp>
      <p:sp>
        <p:nvSpPr>
          <p:cNvPr id="3" name="Content Placeholder 2"/>
          <p:cNvSpPr>
            <a:spLocks noGrp="1"/>
          </p:cNvSpPr>
          <p:nvPr>
            <p:ph idx="1"/>
          </p:nvPr>
        </p:nvSpPr>
        <p:spPr/>
        <p:txBody>
          <a:bodyPr>
            <a:normAutofit fontScale="85000" lnSpcReduction="10000"/>
          </a:bodyPr>
          <a:lstStyle/>
          <a:p>
            <a:r>
              <a:rPr lang="en-US" dirty="0"/>
              <a:t>Review Standard Language</a:t>
            </a:r>
          </a:p>
          <a:p>
            <a:r>
              <a:rPr lang="en-US" dirty="0" smtClean="0"/>
              <a:t>Connection </a:t>
            </a:r>
            <a:r>
              <a:rPr lang="en-US" dirty="0"/>
              <a:t>to Site Visit Monitoring </a:t>
            </a:r>
            <a:r>
              <a:rPr lang="en-US" dirty="0" smtClean="0"/>
              <a:t>Form</a:t>
            </a:r>
          </a:p>
          <a:p>
            <a:pPr lvl="1"/>
            <a:r>
              <a:rPr lang="en-US" dirty="0" smtClean="0"/>
              <a:t>1c - </a:t>
            </a:r>
            <a:r>
              <a:rPr lang="en-US" dirty="0"/>
              <a:t>The grantee has integrated the existing coordinating groups, parents, appropriate community members, volunteers, and social services agencies/organizations, and has involved them in the planning and evaluation of the 21</a:t>
            </a:r>
            <a:r>
              <a:rPr lang="en-US" baseline="30000" dirty="0"/>
              <a:t>st</a:t>
            </a:r>
            <a:r>
              <a:rPr lang="en-US" dirty="0"/>
              <a:t> CCLC Program.  </a:t>
            </a:r>
            <a:endParaRPr lang="en-US" dirty="0" smtClean="0"/>
          </a:p>
          <a:p>
            <a:pPr lvl="1"/>
            <a:r>
              <a:rPr lang="en-US" dirty="0" smtClean="0"/>
              <a:t>4b - </a:t>
            </a:r>
            <a:r>
              <a:rPr lang="en-US" dirty="0"/>
              <a:t>The program communicates with partners and encourages collaboration; partners/vendors actively support the program goals and objectives and this is reflected in all program activities.  The program’s accomplishments are assessed and problem-solving is undertaken jointly</a:t>
            </a:r>
            <a:r>
              <a:rPr lang="en-US" dirty="0" smtClean="0"/>
              <a:t>.</a:t>
            </a:r>
          </a:p>
          <a:p>
            <a:pPr lvl="1"/>
            <a:r>
              <a:rPr lang="en-US" dirty="0" smtClean="0"/>
              <a:t>Also 4c, 5a, 5b, and 7b</a:t>
            </a:r>
            <a:endParaRPr lang="en-US" dirty="0"/>
          </a:p>
          <a:p>
            <a:pPr lvl="1"/>
            <a:endParaRPr lang="en-US" dirty="0"/>
          </a:p>
          <a:p>
            <a:r>
              <a:rPr lang="en-US" dirty="0" smtClean="0"/>
              <a:t>If there is one thing Iowa does really well, it’s partnerships! Can you share one new partnership or a partnership you are particularly happy with?</a:t>
            </a:r>
            <a:endParaRPr lang="en-US" dirty="0"/>
          </a:p>
          <a:p>
            <a:endParaRPr lang="en-US" dirty="0"/>
          </a:p>
        </p:txBody>
      </p:sp>
    </p:spTree>
    <p:extLst>
      <p:ext uri="{BB962C8B-B14F-4D97-AF65-F5344CB8AC3E}">
        <p14:creationId xmlns:p14="http://schemas.microsoft.com/office/powerpoint/2010/main" val="2183694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260</TotalTime>
  <Words>1585</Words>
  <Application>Microsoft Office PowerPoint</Application>
  <PresentationFormat>Widescreen</PresentationFormat>
  <Paragraphs>149</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Roboto</vt:lpstr>
      <vt:lpstr>Wingdings 3</vt:lpstr>
      <vt:lpstr>Ion Boardroom</vt:lpstr>
      <vt:lpstr>Reviewing the IAA Quality Standards. What makes your program great?</vt:lpstr>
      <vt:lpstr>Introductions</vt:lpstr>
      <vt:lpstr>Goals for the day</vt:lpstr>
      <vt:lpstr>The IAA Quality Standards</vt:lpstr>
      <vt:lpstr>Components of the Quality Standards</vt:lpstr>
      <vt:lpstr>Positive Human Relationships</vt:lpstr>
      <vt:lpstr>Appropriate Indoor and Outdoor Environments</vt:lpstr>
      <vt:lpstr>Effective Programming</vt:lpstr>
      <vt:lpstr>Strong Partnerships</vt:lpstr>
      <vt:lpstr>Effective Administration</vt:lpstr>
      <vt:lpstr>Self-Assessment Rubric</vt:lpstr>
      <vt:lpstr>Example: ABC Afterschool Program</vt:lpstr>
      <vt:lpstr>Maria’s notes</vt:lpstr>
      <vt:lpstr>ABC Afterschool Programs Quality Improvement Plan</vt:lpstr>
      <vt:lpstr>DHS and Quality</vt:lpstr>
      <vt:lpstr>Resources </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the IAA Quality Standards. What makes your program great?</dc:title>
  <dc:creator>Crystal Hall</dc:creator>
  <cp:lastModifiedBy>Crystal Hall</cp:lastModifiedBy>
  <cp:revision>17</cp:revision>
  <dcterms:created xsi:type="dcterms:W3CDTF">2020-10-08T16:00:27Z</dcterms:created>
  <dcterms:modified xsi:type="dcterms:W3CDTF">2020-10-26T20:06:04Z</dcterms:modified>
</cp:coreProperties>
</file>