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8" r:id="rId3"/>
    <p:sldId id="269" r:id="rId4"/>
    <p:sldId id="271" r:id="rId5"/>
    <p:sldId id="258" r:id="rId6"/>
    <p:sldId id="257" r:id="rId7"/>
    <p:sldId id="281" r:id="rId8"/>
    <p:sldId id="280" r:id="rId9"/>
    <p:sldId id="279" r:id="rId10"/>
    <p:sldId id="272" r:id="rId11"/>
    <p:sldId id="273" r:id="rId12"/>
    <p:sldId id="265" r:id="rId13"/>
    <p:sldId id="284"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36" autoAdjust="0"/>
    <p:restoredTop sz="94660"/>
  </p:normalViewPr>
  <p:slideViewPr>
    <p:cSldViewPr snapToGrid="0">
      <p:cViewPr varScale="1">
        <p:scale>
          <a:sx n="64" d="100"/>
          <a:sy n="64" d="100"/>
        </p:scale>
        <p:origin x="11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D48F5D-0887-4420-8A39-BA33BD77D45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E636253-C7DD-46AA-AD2C-E3F57E9356F8}">
      <dgm:prSet phldrT="[Text]" custT="1"/>
      <dgm:spPr/>
      <dgm:t>
        <a:bodyPr/>
        <a:lstStyle/>
        <a:p>
          <a:r>
            <a:rPr lang="en-US" sz="1800" dirty="0">
              <a:latin typeface="Times New Roman" panose="02020603050405020304" pitchFamily="18" charset="0"/>
              <a:cs typeface="Times New Roman" panose="02020603050405020304" pitchFamily="18" charset="0"/>
            </a:rPr>
            <a:t>List 3-5 things you would like to get from these PD sessions?</a:t>
          </a:r>
        </a:p>
      </dgm:t>
    </dgm:pt>
    <dgm:pt modelId="{91D5478C-04CD-437E-98FE-C57A1C349D76}" type="parTrans" cxnId="{C3B0AA9E-D4BC-47E0-9711-7119E948CD8A}">
      <dgm:prSet/>
      <dgm:spPr/>
      <dgm:t>
        <a:bodyPr/>
        <a:lstStyle/>
        <a:p>
          <a:endParaRPr lang="en-US"/>
        </a:p>
      </dgm:t>
    </dgm:pt>
    <dgm:pt modelId="{1F213897-686F-4570-9722-C784CA555AF3}" type="sibTrans" cxnId="{C3B0AA9E-D4BC-47E0-9711-7119E948CD8A}">
      <dgm:prSet/>
      <dgm:spPr/>
      <dgm:t>
        <a:bodyPr/>
        <a:lstStyle/>
        <a:p>
          <a:endParaRPr lang="en-US"/>
        </a:p>
      </dgm:t>
    </dgm:pt>
    <dgm:pt modelId="{1B9B36E4-CB13-4B75-99D6-FB6370A5B26E}">
      <dgm:prSet phldrT="[Text]" custT="1"/>
      <dgm:spPr/>
      <dgm:t>
        <a:bodyPr/>
        <a:lstStyle/>
        <a:p>
          <a:r>
            <a:rPr lang="en-US" sz="1800" dirty="0">
              <a:latin typeface="Times New Roman" panose="02020603050405020304" pitchFamily="18" charset="0"/>
              <a:cs typeface="Times New Roman" panose="02020603050405020304" pitchFamily="18" charset="0"/>
            </a:rPr>
            <a:t>What are your thoughts/feelings/reflections on literacy? On integrated best practices? </a:t>
          </a:r>
        </a:p>
      </dgm:t>
    </dgm:pt>
    <dgm:pt modelId="{C9CAA7E3-7598-4548-841F-4F01EFD91813}" type="parTrans" cxnId="{3167452B-428E-446C-B346-FA2AB2CCCE0A}">
      <dgm:prSet/>
      <dgm:spPr/>
      <dgm:t>
        <a:bodyPr/>
        <a:lstStyle/>
        <a:p>
          <a:endParaRPr lang="en-US"/>
        </a:p>
      </dgm:t>
    </dgm:pt>
    <dgm:pt modelId="{20F6E5C4-14B0-47C4-A9B6-A467351BC5E6}" type="sibTrans" cxnId="{3167452B-428E-446C-B346-FA2AB2CCCE0A}">
      <dgm:prSet/>
      <dgm:spPr/>
      <dgm:t>
        <a:bodyPr/>
        <a:lstStyle/>
        <a:p>
          <a:endParaRPr lang="en-US"/>
        </a:p>
      </dgm:t>
    </dgm:pt>
    <dgm:pt modelId="{A257EC9A-59EF-42B4-8316-668357FCEA4C}">
      <dgm:prSet phldrT="[Text]" custT="1"/>
      <dgm:spPr/>
      <dgm:t>
        <a:bodyPr/>
        <a:lstStyle/>
        <a:p>
          <a:pPr marL="0" lvl="0" defTabSz="533400">
            <a:lnSpc>
              <a:spcPct val="90000"/>
            </a:lnSpc>
            <a:spcBef>
              <a:spcPct val="0"/>
            </a:spcBef>
            <a:spcAft>
              <a:spcPct val="35000"/>
            </a:spcAft>
            <a:buNone/>
          </a:pPr>
          <a:r>
            <a:rPr lang="en-US" sz="1800" dirty="0">
              <a:latin typeface="Times New Roman" panose="02020603050405020304" pitchFamily="18" charset="0"/>
              <a:cs typeface="Times New Roman" panose="02020603050405020304" pitchFamily="18" charset="0"/>
            </a:rPr>
            <a:t>What do you feel is your role in providing Literacy Enrichment?</a:t>
          </a:r>
        </a:p>
      </dgm:t>
    </dgm:pt>
    <dgm:pt modelId="{ACFA0BD4-4562-4B55-93A3-54F2173DF494}" type="parTrans" cxnId="{436ACF0C-0AF0-4A40-B7C6-4B1CE7D5BC9A}">
      <dgm:prSet/>
      <dgm:spPr/>
      <dgm:t>
        <a:bodyPr/>
        <a:lstStyle/>
        <a:p>
          <a:endParaRPr lang="en-US"/>
        </a:p>
      </dgm:t>
    </dgm:pt>
    <dgm:pt modelId="{E57F1091-4715-4FF2-B708-B10F7C06118A}" type="sibTrans" cxnId="{436ACF0C-0AF0-4A40-B7C6-4B1CE7D5BC9A}">
      <dgm:prSet/>
      <dgm:spPr/>
      <dgm:t>
        <a:bodyPr/>
        <a:lstStyle/>
        <a:p>
          <a:endParaRPr lang="en-US"/>
        </a:p>
      </dgm:t>
    </dgm:pt>
    <dgm:pt modelId="{463CED41-0112-4682-9DE7-AB7050CFA93B}">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To be successful in the area of Literacy Enrichment I and/or program need…..</a:t>
          </a:r>
        </a:p>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(professional development, coaching, materials/supplies, etc.)</a:t>
          </a:r>
        </a:p>
        <a:p>
          <a:endParaRPr lang="en-US" sz="1800" dirty="0">
            <a:latin typeface="Times New Roman" panose="02020603050405020304" pitchFamily="18" charset="0"/>
            <a:cs typeface="Times New Roman" panose="02020603050405020304" pitchFamily="18" charset="0"/>
          </a:endParaRPr>
        </a:p>
      </dgm:t>
    </dgm:pt>
    <dgm:pt modelId="{E80AE040-2022-480A-BAFF-EAA22EAFDED2}" type="parTrans" cxnId="{0A6979A2-A47B-4FA5-9ADA-AF417A7BE86E}">
      <dgm:prSet/>
      <dgm:spPr/>
      <dgm:t>
        <a:bodyPr/>
        <a:lstStyle/>
        <a:p>
          <a:endParaRPr lang="en-US"/>
        </a:p>
      </dgm:t>
    </dgm:pt>
    <dgm:pt modelId="{4BA4287D-C960-4615-BE54-8A723CD69F9D}" type="sibTrans" cxnId="{0A6979A2-A47B-4FA5-9ADA-AF417A7BE86E}">
      <dgm:prSet/>
      <dgm:spPr/>
      <dgm:t>
        <a:bodyPr/>
        <a:lstStyle/>
        <a:p>
          <a:endParaRPr lang="en-US"/>
        </a:p>
      </dgm:t>
    </dgm:pt>
    <dgm:pt modelId="{5010EE00-9CC5-4173-8744-1A534FE9683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i="0" u="none">
              <a:latin typeface="Times New Roman" panose="02020603050405020304" pitchFamily="18" charset="0"/>
              <a:cs typeface="Times New Roman" panose="02020603050405020304" pitchFamily="18" charset="0"/>
            </a:rPr>
            <a:t> </a:t>
          </a:r>
          <a:r>
            <a:rPr lang="en-US" sz="1800">
              <a:latin typeface="Times New Roman" panose="02020603050405020304" pitchFamily="18" charset="0"/>
              <a:cs typeface="Times New Roman" panose="02020603050405020304" pitchFamily="18" charset="0"/>
            </a:rPr>
            <a:t>How much commitment do you feel will be required to plan, implement, and grow your literacy program? What would be some next steps in moving forward?</a:t>
          </a:r>
        </a:p>
        <a:p>
          <a:pPr marL="0" lvl="0" defTabSz="800100">
            <a:lnSpc>
              <a:spcPct val="90000"/>
            </a:lnSpc>
            <a:spcBef>
              <a:spcPct val="0"/>
            </a:spcBef>
            <a:spcAft>
              <a:spcPct val="35000"/>
            </a:spcAft>
            <a:buNone/>
          </a:pPr>
          <a:endParaRPr lang="en-US" sz="1800" dirty="0">
            <a:latin typeface="Times New Roman" panose="02020603050405020304" pitchFamily="18" charset="0"/>
            <a:cs typeface="Times New Roman" panose="02020603050405020304" pitchFamily="18" charset="0"/>
          </a:endParaRPr>
        </a:p>
      </dgm:t>
    </dgm:pt>
    <dgm:pt modelId="{AF20FAFA-8817-403E-AC37-BC9DCBA2DCB7}" type="parTrans" cxnId="{A7D303C7-237A-4B54-8455-01DB9CA53BB6}">
      <dgm:prSet/>
      <dgm:spPr/>
      <dgm:t>
        <a:bodyPr/>
        <a:lstStyle/>
        <a:p>
          <a:endParaRPr lang="en-US"/>
        </a:p>
      </dgm:t>
    </dgm:pt>
    <dgm:pt modelId="{FD68F30A-DACA-47B5-BD2A-CEFCFD5A2C9E}" type="sibTrans" cxnId="{A7D303C7-237A-4B54-8455-01DB9CA53BB6}">
      <dgm:prSet/>
      <dgm:spPr/>
      <dgm:t>
        <a:bodyPr/>
        <a:lstStyle/>
        <a:p>
          <a:endParaRPr lang="en-US"/>
        </a:p>
      </dgm:t>
    </dgm:pt>
    <dgm:pt modelId="{7E301897-CED0-4560-A387-5CDC9E6861BF}">
      <dgm:prSet/>
      <dgm:spPr/>
      <dgm:t>
        <a:bodyPr/>
        <a:lstStyle/>
        <a:p>
          <a:endParaRPr lang="en-US"/>
        </a:p>
      </dgm:t>
    </dgm:pt>
    <dgm:pt modelId="{4E65FD3B-7F9C-4DC7-A401-87CABF597D70}" type="parTrans" cxnId="{10EEAFA8-583B-45C8-920E-F2DE54511A12}">
      <dgm:prSet/>
      <dgm:spPr/>
      <dgm:t>
        <a:bodyPr/>
        <a:lstStyle/>
        <a:p>
          <a:endParaRPr lang="en-US"/>
        </a:p>
      </dgm:t>
    </dgm:pt>
    <dgm:pt modelId="{48880F7D-C7D2-499C-AAFA-57124C8A95F1}" type="sibTrans" cxnId="{10EEAFA8-583B-45C8-920E-F2DE54511A12}">
      <dgm:prSet/>
      <dgm:spPr/>
      <dgm:t>
        <a:bodyPr/>
        <a:lstStyle/>
        <a:p>
          <a:endParaRPr lang="en-US"/>
        </a:p>
      </dgm:t>
    </dgm:pt>
    <dgm:pt modelId="{C588CAC0-FFF5-4599-959A-DC766CA4E4A7}">
      <dgm:prSet/>
      <dgm:spPr/>
      <dgm:t>
        <a:bodyPr/>
        <a:lstStyle/>
        <a:p>
          <a:endParaRPr lang="en-US"/>
        </a:p>
      </dgm:t>
    </dgm:pt>
    <dgm:pt modelId="{0212EF12-39D2-4205-BA92-CCCC14571538}" type="parTrans" cxnId="{D8DAEB67-4AA5-4D05-A319-556C51584EE0}">
      <dgm:prSet/>
      <dgm:spPr/>
      <dgm:t>
        <a:bodyPr/>
        <a:lstStyle/>
        <a:p>
          <a:endParaRPr lang="en-US"/>
        </a:p>
      </dgm:t>
    </dgm:pt>
    <dgm:pt modelId="{5E37C5CE-8C6E-41FA-8E02-18C6F6D85D10}" type="sibTrans" cxnId="{D8DAEB67-4AA5-4D05-A319-556C51584EE0}">
      <dgm:prSet/>
      <dgm:spPr/>
      <dgm:t>
        <a:bodyPr/>
        <a:lstStyle/>
        <a:p>
          <a:endParaRPr lang="en-US"/>
        </a:p>
      </dgm:t>
    </dgm:pt>
    <dgm:pt modelId="{68A50C0A-C40E-42B8-A4FD-A4904A44CA6A}" type="pres">
      <dgm:prSet presAssocID="{E6D48F5D-0887-4420-8A39-BA33BD77D45D}" presName="diagram" presStyleCnt="0">
        <dgm:presLayoutVars>
          <dgm:chMax val="1"/>
          <dgm:dir/>
          <dgm:animLvl val="ctr"/>
          <dgm:resizeHandles val="exact"/>
        </dgm:presLayoutVars>
      </dgm:prSet>
      <dgm:spPr/>
    </dgm:pt>
    <dgm:pt modelId="{D4A14EDE-7D48-432F-B700-100E497D4E5C}" type="pres">
      <dgm:prSet presAssocID="{E6D48F5D-0887-4420-8A39-BA33BD77D45D}" presName="matrix" presStyleCnt="0"/>
      <dgm:spPr/>
    </dgm:pt>
    <dgm:pt modelId="{1443EC90-57A8-4C87-A657-4B4CBBDA6422}" type="pres">
      <dgm:prSet presAssocID="{E6D48F5D-0887-4420-8A39-BA33BD77D45D}" presName="tile1" presStyleLbl="node1" presStyleIdx="0" presStyleCnt="4"/>
      <dgm:spPr/>
    </dgm:pt>
    <dgm:pt modelId="{F61E888D-F4AE-4C57-9193-A66B10D33C0D}" type="pres">
      <dgm:prSet presAssocID="{E6D48F5D-0887-4420-8A39-BA33BD77D45D}" presName="tile1text" presStyleLbl="node1" presStyleIdx="0" presStyleCnt="4">
        <dgm:presLayoutVars>
          <dgm:chMax val="0"/>
          <dgm:chPref val="0"/>
          <dgm:bulletEnabled val="1"/>
        </dgm:presLayoutVars>
      </dgm:prSet>
      <dgm:spPr/>
    </dgm:pt>
    <dgm:pt modelId="{529A7629-D58E-4508-A793-1BC95B4CCAF6}" type="pres">
      <dgm:prSet presAssocID="{E6D48F5D-0887-4420-8A39-BA33BD77D45D}" presName="tile2" presStyleLbl="node1" presStyleIdx="1" presStyleCnt="4"/>
      <dgm:spPr/>
    </dgm:pt>
    <dgm:pt modelId="{7B38A8EE-65E2-4440-9924-06BCC8F2AE14}" type="pres">
      <dgm:prSet presAssocID="{E6D48F5D-0887-4420-8A39-BA33BD77D45D}" presName="tile2text" presStyleLbl="node1" presStyleIdx="1" presStyleCnt="4">
        <dgm:presLayoutVars>
          <dgm:chMax val="0"/>
          <dgm:chPref val="0"/>
          <dgm:bulletEnabled val="1"/>
        </dgm:presLayoutVars>
      </dgm:prSet>
      <dgm:spPr/>
    </dgm:pt>
    <dgm:pt modelId="{7F490E67-587E-45C0-956A-AFF90BF8D406}" type="pres">
      <dgm:prSet presAssocID="{E6D48F5D-0887-4420-8A39-BA33BD77D45D}" presName="tile3" presStyleLbl="node1" presStyleIdx="2" presStyleCnt="4"/>
      <dgm:spPr/>
    </dgm:pt>
    <dgm:pt modelId="{16C943EA-0318-4FF0-B0B9-D2F5DB98CE68}" type="pres">
      <dgm:prSet presAssocID="{E6D48F5D-0887-4420-8A39-BA33BD77D45D}" presName="tile3text" presStyleLbl="node1" presStyleIdx="2" presStyleCnt="4">
        <dgm:presLayoutVars>
          <dgm:chMax val="0"/>
          <dgm:chPref val="0"/>
          <dgm:bulletEnabled val="1"/>
        </dgm:presLayoutVars>
      </dgm:prSet>
      <dgm:spPr/>
    </dgm:pt>
    <dgm:pt modelId="{953F8008-EF8C-49FC-8378-4BCDDA371F1F}" type="pres">
      <dgm:prSet presAssocID="{E6D48F5D-0887-4420-8A39-BA33BD77D45D}" presName="tile4" presStyleLbl="node1" presStyleIdx="3" presStyleCnt="4"/>
      <dgm:spPr/>
    </dgm:pt>
    <dgm:pt modelId="{8BEA0A2A-4761-49D3-9456-78F35BBD6192}" type="pres">
      <dgm:prSet presAssocID="{E6D48F5D-0887-4420-8A39-BA33BD77D45D}" presName="tile4text" presStyleLbl="node1" presStyleIdx="3" presStyleCnt="4">
        <dgm:presLayoutVars>
          <dgm:chMax val="0"/>
          <dgm:chPref val="0"/>
          <dgm:bulletEnabled val="1"/>
        </dgm:presLayoutVars>
      </dgm:prSet>
      <dgm:spPr/>
    </dgm:pt>
    <dgm:pt modelId="{0A83CC57-39A2-4AD8-93B0-7EB6B5EF6988}" type="pres">
      <dgm:prSet presAssocID="{E6D48F5D-0887-4420-8A39-BA33BD77D45D}" presName="centerTile" presStyleLbl="fgShp" presStyleIdx="0" presStyleCnt="1">
        <dgm:presLayoutVars>
          <dgm:chMax val="0"/>
          <dgm:chPref val="0"/>
        </dgm:presLayoutVars>
      </dgm:prSet>
      <dgm:spPr/>
    </dgm:pt>
  </dgm:ptLst>
  <dgm:cxnLst>
    <dgm:cxn modelId="{436ACF0C-0AF0-4A40-B7C6-4B1CE7D5BC9A}" srcId="{7E636253-C7DD-46AA-AD2C-E3F57E9356F8}" destId="{A257EC9A-59EF-42B4-8316-668357FCEA4C}" srcOrd="1" destOrd="0" parTransId="{ACFA0BD4-4562-4B55-93A3-54F2173DF494}" sibTransId="{E57F1091-4715-4FF2-B708-B10F7C06118A}"/>
    <dgm:cxn modelId="{84301B16-A261-4244-B8F1-2030AAA8139E}" type="presOf" srcId="{5010EE00-9CC5-4173-8744-1A534FE96835}" destId="{953F8008-EF8C-49FC-8378-4BCDDA371F1F}" srcOrd="0" destOrd="0" presId="urn:microsoft.com/office/officeart/2005/8/layout/matrix1"/>
    <dgm:cxn modelId="{3167452B-428E-446C-B346-FA2AB2CCCE0A}" srcId="{7E636253-C7DD-46AA-AD2C-E3F57E9356F8}" destId="{1B9B36E4-CB13-4B75-99D6-FB6370A5B26E}" srcOrd="0" destOrd="0" parTransId="{C9CAA7E3-7598-4548-841F-4F01EFD91813}" sibTransId="{20F6E5C4-14B0-47C4-A9B6-A467351BC5E6}"/>
    <dgm:cxn modelId="{DA348740-9757-476C-8D71-8C88BCD02C36}" type="presOf" srcId="{5010EE00-9CC5-4173-8744-1A534FE96835}" destId="{8BEA0A2A-4761-49D3-9456-78F35BBD6192}" srcOrd="1" destOrd="0" presId="urn:microsoft.com/office/officeart/2005/8/layout/matrix1"/>
    <dgm:cxn modelId="{D8DAEB67-4AA5-4D05-A319-556C51584EE0}" srcId="{7E636253-C7DD-46AA-AD2C-E3F57E9356F8}" destId="{C588CAC0-FFF5-4599-959A-DC766CA4E4A7}" srcOrd="4" destOrd="0" parTransId="{0212EF12-39D2-4205-BA92-CCCC14571538}" sibTransId="{5E37C5CE-8C6E-41FA-8E02-18C6F6D85D10}"/>
    <dgm:cxn modelId="{905B5A4A-516E-4096-AB6C-04DBF6F14779}" type="presOf" srcId="{463CED41-0112-4682-9DE7-AB7050CFA93B}" destId="{7F490E67-587E-45C0-956A-AFF90BF8D406}" srcOrd="0" destOrd="0" presId="urn:microsoft.com/office/officeart/2005/8/layout/matrix1"/>
    <dgm:cxn modelId="{99125571-3E49-45A5-ACF8-F0E599D2B36A}" type="presOf" srcId="{7E636253-C7DD-46AA-AD2C-E3F57E9356F8}" destId="{0A83CC57-39A2-4AD8-93B0-7EB6B5EF6988}" srcOrd="0" destOrd="0" presId="urn:microsoft.com/office/officeart/2005/8/layout/matrix1"/>
    <dgm:cxn modelId="{D6F61680-EA8A-4D32-83A7-62F27697F3E0}" type="presOf" srcId="{E6D48F5D-0887-4420-8A39-BA33BD77D45D}" destId="{68A50C0A-C40E-42B8-A4FD-A4904A44CA6A}" srcOrd="0" destOrd="0" presId="urn:microsoft.com/office/officeart/2005/8/layout/matrix1"/>
    <dgm:cxn modelId="{C6F2A187-2282-4FB5-9DF1-392B88C8A322}" type="presOf" srcId="{1B9B36E4-CB13-4B75-99D6-FB6370A5B26E}" destId="{F61E888D-F4AE-4C57-9193-A66B10D33C0D}" srcOrd="1" destOrd="0" presId="urn:microsoft.com/office/officeart/2005/8/layout/matrix1"/>
    <dgm:cxn modelId="{C3B0AA9E-D4BC-47E0-9711-7119E948CD8A}" srcId="{E6D48F5D-0887-4420-8A39-BA33BD77D45D}" destId="{7E636253-C7DD-46AA-AD2C-E3F57E9356F8}" srcOrd="0" destOrd="0" parTransId="{91D5478C-04CD-437E-98FE-C57A1C349D76}" sibTransId="{1F213897-686F-4570-9722-C784CA555AF3}"/>
    <dgm:cxn modelId="{0A6979A2-A47B-4FA5-9ADA-AF417A7BE86E}" srcId="{7E636253-C7DD-46AA-AD2C-E3F57E9356F8}" destId="{463CED41-0112-4682-9DE7-AB7050CFA93B}" srcOrd="2" destOrd="0" parTransId="{E80AE040-2022-480A-BAFF-EAA22EAFDED2}" sibTransId="{4BA4287D-C960-4615-BE54-8A723CD69F9D}"/>
    <dgm:cxn modelId="{418484A6-2044-40EE-A5DF-96F4A1583F0E}" type="presOf" srcId="{463CED41-0112-4682-9DE7-AB7050CFA93B}" destId="{16C943EA-0318-4FF0-B0B9-D2F5DB98CE68}" srcOrd="1" destOrd="0" presId="urn:microsoft.com/office/officeart/2005/8/layout/matrix1"/>
    <dgm:cxn modelId="{10EEAFA8-583B-45C8-920E-F2DE54511A12}" srcId="{7E636253-C7DD-46AA-AD2C-E3F57E9356F8}" destId="{7E301897-CED0-4560-A387-5CDC9E6861BF}" srcOrd="5" destOrd="0" parTransId="{4E65FD3B-7F9C-4DC7-A401-87CABF597D70}" sibTransId="{48880F7D-C7D2-499C-AAFA-57124C8A95F1}"/>
    <dgm:cxn modelId="{BB545DB4-2B9F-4808-9AA0-8AE68DEB3DDA}" type="presOf" srcId="{1B9B36E4-CB13-4B75-99D6-FB6370A5B26E}" destId="{1443EC90-57A8-4C87-A657-4B4CBBDA6422}" srcOrd="0" destOrd="0" presId="urn:microsoft.com/office/officeart/2005/8/layout/matrix1"/>
    <dgm:cxn modelId="{A7D303C7-237A-4B54-8455-01DB9CA53BB6}" srcId="{7E636253-C7DD-46AA-AD2C-E3F57E9356F8}" destId="{5010EE00-9CC5-4173-8744-1A534FE96835}" srcOrd="3" destOrd="0" parTransId="{AF20FAFA-8817-403E-AC37-BC9DCBA2DCB7}" sibTransId="{FD68F30A-DACA-47B5-BD2A-CEFCFD5A2C9E}"/>
    <dgm:cxn modelId="{80F747CC-5418-40A2-ADBA-296CA368154D}" type="presOf" srcId="{A257EC9A-59EF-42B4-8316-668357FCEA4C}" destId="{7B38A8EE-65E2-4440-9924-06BCC8F2AE14}" srcOrd="1" destOrd="0" presId="urn:microsoft.com/office/officeart/2005/8/layout/matrix1"/>
    <dgm:cxn modelId="{6FA62CCF-0C25-4552-BBB9-587848B8809E}" type="presOf" srcId="{A257EC9A-59EF-42B4-8316-668357FCEA4C}" destId="{529A7629-D58E-4508-A793-1BC95B4CCAF6}" srcOrd="0" destOrd="0" presId="urn:microsoft.com/office/officeart/2005/8/layout/matrix1"/>
    <dgm:cxn modelId="{77D8311F-0C73-466C-8194-3F8CE64C148B}" type="presParOf" srcId="{68A50C0A-C40E-42B8-A4FD-A4904A44CA6A}" destId="{D4A14EDE-7D48-432F-B700-100E497D4E5C}" srcOrd="0" destOrd="0" presId="urn:microsoft.com/office/officeart/2005/8/layout/matrix1"/>
    <dgm:cxn modelId="{2BFC74CC-7BA6-4B93-AD78-ECA8C7B7266F}" type="presParOf" srcId="{D4A14EDE-7D48-432F-B700-100E497D4E5C}" destId="{1443EC90-57A8-4C87-A657-4B4CBBDA6422}" srcOrd="0" destOrd="0" presId="urn:microsoft.com/office/officeart/2005/8/layout/matrix1"/>
    <dgm:cxn modelId="{67A679DD-7CB4-4DFE-AAC3-EAC27DD5457E}" type="presParOf" srcId="{D4A14EDE-7D48-432F-B700-100E497D4E5C}" destId="{F61E888D-F4AE-4C57-9193-A66B10D33C0D}" srcOrd="1" destOrd="0" presId="urn:microsoft.com/office/officeart/2005/8/layout/matrix1"/>
    <dgm:cxn modelId="{E31D272A-D973-4E8D-9E5C-9FEB70DEF219}" type="presParOf" srcId="{D4A14EDE-7D48-432F-B700-100E497D4E5C}" destId="{529A7629-D58E-4508-A793-1BC95B4CCAF6}" srcOrd="2" destOrd="0" presId="urn:microsoft.com/office/officeart/2005/8/layout/matrix1"/>
    <dgm:cxn modelId="{D6D533EE-F0F8-412C-91C4-854583F327C5}" type="presParOf" srcId="{D4A14EDE-7D48-432F-B700-100E497D4E5C}" destId="{7B38A8EE-65E2-4440-9924-06BCC8F2AE14}" srcOrd="3" destOrd="0" presId="urn:microsoft.com/office/officeart/2005/8/layout/matrix1"/>
    <dgm:cxn modelId="{3A34C8C6-3ACB-40F2-97E2-4DCF92D9F7EE}" type="presParOf" srcId="{D4A14EDE-7D48-432F-B700-100E497D4E5C}" destId="{7F490E67-587E-45C0-956A-AFF90BF8D406}" srcOrd="4" destOrd="0" presId="urn:microsoft.com/office/officeart/2005/8/layout/matrix1"/>
    <dgm:cxn modelId="{7B9A8A9B-0F5D-47DE-A584-77A9CF7E60DF}" type="presParOf" srcId="{D4A14EDE-7D48-432F-B700-100E497D4E5C}" destId="{16C943EA-0318-4FF0-B0B9-D2F5DB98CE68}" srcOrd="5" destOrd="0" presId="urn:microsoft.com/office/officeart/2005/8/layout/matrix1"/>
    <dgm:cxn modelId="{3929A1D6-D705-4439-A793-48328607C84E}" type="presParOf" srcId="{D4A14EDE-7D48-432F-B700-100E497D4E5C}" destId="{953F8008-EF8C-49FC-8378-4BCDDA371F1F}" srcOrd="6" destOrd="0" presId="urn:microsoft.com/office/officeart/2005/8/layout/matrix1"/>
    <dgm:cxn modelId="{6998A822-42C2-4C00-A515-59C468195F60}" type="presParOf" srcId="{D4A14EDE-7D48-432F-B700-100E497D4E5C}" destId="{8BEA0A2A-4761-49D3-9456-78F35BBD6192}" srcOrd="7" destOrd="0" presId="urn:microsoft.com/office/officeart/2005/8/layout/matrix1"/>
    <dgm:cxn modelId="{FC6E3FE2-4E5F-4029-AD50-B96A00BF5B76}" type="presParOf" srcId="{68A50C0A-C40E-42B8-A4FD-A4904A44CA6A}" destId="{0A83CC57-39A2-4AD8-93B0-7EB6B5EF698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3EC90-57A8-4C87-A657-4B4CBBDA6422}">
      <dsp:nvSpPr>
        <dsp:cNvPr id="0" name=""/>
        <dsp:cNvSpPr/>
      </dsp:nvSpPr>
      <dsp:spPr>
        <a:xfrm rot="16200000">
          <a:off x="1773147" y="-1773147"/>
          <a:ext cx="2156922" cy="570321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What are your thoughts/feelings/reflections on literacy? On integrated best practices? </a:t>
          </a:r>
        </a:p>
      </dsp:txBody>
      <dsp:txXfrm rot="5400000">
        <a:off x="0" y="0"/>
        <a:ext cx="5703216" cy="1617691"/>
      </dsp:txXfrm>
    </dsp:sp>
    <dsp:sp modelId="{529A7629-D58E-4508-A793-1BC95B4CCAF6}">
      <dsp:nvSpPr>
        <dsp:cNvPr id="0" name=""/>
        <dsp:cNvSpPr/>
      </dsp:nvSpPr>
      <dsp:spPr>
        <a:xfrm>
          <a:off x="5703216" y="0"/>
          <a:ext cx="5703216" cy="215692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5334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What do you feel is your role in providing Literacy Enrichment?</a:t>
          </a:r>
        </a:p>
      </dsp:txBody>
      <dsp:txXfrm>
        <a:off x="5703216" y="0"/>
        <a:ext cx="5703216" cy="1617691"/>
      </dsp:txXfrm>
    </dsp:sp>
    <dsp:sp modelId="{7F490E67-587E-45C0-956A-AFF90BF8D406}">
      <dsp:nvSpPr>
        <dsp:cNvPr id="0" name=""/>
        <dsp:cNvSpPr/>
      </dsp:nvSpPr>
      <dsp:spPr>
        <a:xfrm rot="10800000">
          <a:off x="0" y="2156922"/>
          <a:ext cx="5703216" cy="215692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latin typeface="Times New Roman" panose="02020603050405020304" pitchFamily="18" charset="0"/>
              <a:cs typeface="Times New Roman" panose="02020603050405020304" pitchFamily="18" charset="0"/>
            </a:rPr>
            <a:t>To be successful in the area of Literacy Enrichment I and/or program need…..</a:t>
          </a:r>
        </a:p>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latin typeface="Times New Roman" panose="02020603050405020304" pitchFamily="18" charset="0"/>
              <a:cs typeface="Times New Roman" panose="02020603050405020304" pitchFamily="18" charset="0"/>
            </a:rPr>
            <a:t>(professional development, coaching, materials/supplies, etc.)</a:t>
          </a:r>
        </a:p>
        <a:p>
          <a:pPr algn="ctr">
            <a:spcBef>
              <a:spcPct val="0"/>
            </a:spcBef>
            <a:buNone/>
          </a:pPr>
          <a:endParaRPr lang="en-US" sz="1800" kern="1200" dirty="0">
            <a:latin typeface="Times New Roman" panose="02020603050405020304" pitchFamily="18" charset="0"/>
            <a:cs typeface="Times New Roman" panose="02020603050405020304" pitchFamily="18" charset="0"/>
          </a:endParaRPr>
        </a:p>
      </dsp:txBody>
      <dsp:txXfrm rot="10800000">
        <a:off x="0" y="2696152"/>
        <a:ext cx="5703216" cy="1617691"/>
      </dsp:txXfrm>
    </dsp:sp>
    <dsp:sp modelId="{953F8008-EF8C-49FC-8378-4BCDDA371F1F}">
      <dsp:nvSpPr>
        <dsp:cNvPr id="0" name=""/>
        <dsp:cNvSpPr/>
      </dsp:nvSpPr>
      <dsp:spPr>
        <a:xfrm rot="5400000">
          <a:off x="7476363" y="383774"/>
          <a:ext cx="2156922" cy="570321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0" i="0" u="none" kern="1200">
              <a:latin typeface="Times New Roman" panose="02020603050405020304" pitchFamily="18" charset="0"/>
              <a:cs typeface="Times New Roman" panose="02020603050405020304" pitchFamily="18" charset="0"/>
            </a:rPr>
            <a:t> </a:t>
          </a:r>
          <a:r>
            <a:rPr lang="en-US" sz="1800" kern="1200">
              <a:latin typeface="Times New Roman" panose="02020603050405020304" pitchFamily="18" charset="0"/>
              <a:cs typeface="Times New Roman" panose="02020603050405020304" pitchFamily="18" charset="0"/>
            </a:rPr>
            <a:t>How much commitment do you feel will be required to plan, implement, and grow your literacy program? What would be some next steps in moving forward?</a:t>
          </a:r>
        </a:p>
        <a:p>
          <a:pPr marL="0" lvl="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dsp:txBody>
      <dsp:txXfrm rot="-5400000">
        <a:off x="5703217" y="2696152"/>
        <a:ext cx="5703216" cy="1617691"/>
      </dsp:txXfrm>
    </dsp:sp>
    <dsp:sp modelId="{0A83CC57-39A2-4AD8-93B0-7EB6B5EF6988}">
      <dsp:nvSpPr>
        <dsp:cNvPr id="0" name=""/>
        <dsp:cNvSpPr/>
      </dsp:nvSpPr>
      <dsp:spPr>
        <a:xfrm>
          <a:off x="3992251" y="1617691"/>
          <a:ext cx="3421929" cy="107846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List 3-5 things you would like to get from these PD sessions?</a:t>
          </a:r>
        </a:p>
      </dsp:txBody>
      <dsp:txXfrm>
        <a:off x="4044897" y="1670337"/>
        <a:ext cx="3316637" cy="97316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2162C-9C5A-4D8F-BDE7-15DFF0659974}"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A8485-D168-4C7B-9310-F196CC215530}" type="slidenum">
              <a:rPr lang="en-US" smtClean="0"/>
              <a:t>‹#›</a:t>
            </a:fld>
            <a:endParaRPr lang="en-US"/>
          </a:p>
        </p:txBody>
      </p:sp>
    </p:spTree>
    <p:extLst>
      <p:ext uri="{BB962C8B-B14F-4D97-AF65-F5344CB8AC3E}">
        <p14:creationId xmlns:p14="http://schemas.microsoft.com/office/powerpoint/2010/main" val="411704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5A8485-D168-4C7B-9310-F196CC215530}" type="slidenum">
              <a:rPr lang="en-US" smtClean="0"/>
              <a:t>6</a:t>
            </a:fld>
            <a:endParaRPr lang="en-US"/>
          </a:p>
        </p:txBody>
      </p:sp>
    </p:spTree>
    <p:extLst>
      <p:ext uri="{BB962C8B-B14F-4D97-AF65-F5344CB8AC3E}">
        <p14:creationId xmlns:p14="http://schemas.microsoft.com/office/powerpoint/2010/main" val="323162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5A8485-D168-4C7B-9310-F196CC215530}" type="slidenum">
              <a:rPr lang="en-US" smtClean="0"/>
              <a:t>7</a:t>
            </a:fld>
            <a:endParaRPr lang="en-US"/>
          </a:p>
        </p:txBody>
      </p:sp>
    </p:spTree>
    <p:extLst>
      <p:ext uri="{BB962C8B-B14F-4D97-AF65-F5344CB8AC3E}">
        <p14:creationId xmlns:p14="http://schemas.microsoft.com/office/powerpoint/2010/main" val="423892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5A8485-D168-4C7B-9310-F196CC215530}" type="slidenum">
              <a:rPr lang="en-US" smtClean="0"/>
              <a:t>9</a:t>
            </a:fld>
            <a:endParaRPr lang="en-US"/>
          </a:p>
        </p:txBody>
      </p:sp>
    </p:spTree>
    <p:extLst>
      <p:ext uri="{BB962C8B-B14F-4D97-AF65-F5344CB8AC3E}">
        <p14:creationId xmlns:p14="http://schemas.microsoft.com/office/powerpoint/2010/main" val="3053568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8707-8BD0-4D84-B70E-6E1A70F802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2DB3A6-60B2-422E-A56A-3685FEFB7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E526C9-0C87-429B-BCE5-2A49D7A3A7B7}"/>
              </a:ext>
            </a:extLst>
          </p:cNvPr>
          <p:cNvSpPr>
            <a:spLocks noGrp="1"/>
          </p:cNvSpPr>
          <p:nvPr>
            <p:ph type="dt" sz="half" idx="10"/>
          </p:nvPr>
        </p:nvSpPr>
        <p:spPr/>
        <p:txBody>
          <a:bodyPr/>
          <a:lstStyle/>
          <a:p>
            <a:fld id="{CF9A28B4-4521-4E46-8244-BC72FD1B3570}" type="datetime1">
              <a:rPr lang="en-US" smtClean="0"/>
              <a:t>10/22/2021</a:t>
            </a:fld>
            <a:endParaRPr lang="en-US"/>
          </a:p>
        </p:txBody>
      </p:sp>
      <p:sp>
        <p:nvSpPr>
          <p:cNvPr id="5" name="Footer Placeholder 4">
            <a:extLst>
              <a:ext uri="{FF2B5EF4-FFF2-40B4-BE49-F238E27FC236}">
                <a16:creationId xmlns:a16="http://schemas.microsoft.com/office/drawing/2014/main" id="{F3C66875-57E5-4868-96EE-0FCD9153CCFC}"/>
              </a:ext>
            </a:extLst>
          </p:cNvPr>
          <p:cNvSpPr>
            <a:spLocks noGrp="1"/>
          </p:cNvSpPr>
          <p:nvPr>
            <p:ph type="ftr" sz="quarter" idx="11"/>
          </p:nvPr>
        </p:nvSpPr>
        <p:spPr/>
        <p:txBody>
          <a:bodyPr/>
          <a:lstStyle/>
          <a:p>
            <a:r>
              <a:rPr lang="en-US"/>
              <a:t>In collaboration with https://www.ciostinitiative.org/, SPPG, &amp; Dept. of Education</a:t>
            </a:r>
          </a:p>
        </p:txBody>
      </p:sp>
      <p:sp>
        <p:nvSpPr>
          <p:cNvPr id="6" name="Slide Number Placeholder 5">
            <a:extLst>
              <a:ext uri="{FF2B5EF4-FFF2-40B4-BE49-F238E27FC236}">
                <a16:creationId xmlns:a16="http://schemas.microsoft.com/office/drawing/2014/main" id="{62F48703-ECE8-4CC0-9948-CB69F15944A3}"/>
              </a:ext>
            </a:extLst>
          </p:cNvPr>
          <p:cNvSpPr>
            <a:spLocks noGrp="1"/>
          </p:cNvSpPr>
          <p:nvPr>
            <p:ph type="sldNum" sz="quarter" idx="12"/>
          </p:nvPr>
        </p:nvSpPr>
        <p:spPr/>
        <p:txBody>
          <a:bodyPr/>
          <a:lstStyle/>
          <a:p>
            <a:fld id="{1688B2CC-FC2A-4DEA-ABF5-4B5F30493001}" type="slidenum">
              <a:rPr lang="en-US" smtClean="0"/>
              <a:t>‹#›</a:t>
            </a:fld>
            <a:endParaRPr lang="en-US"/>
          </a:p>
        </p:txBody>
      </p:sp>
    </p:spTree>
    <p:extLst>
      <p:ext uri="{BB962C8B-B14F-4D97-AF65-F5344CB8AC3E}">
        <p14:creationId xmlns:p14="http://schemas.microsoft.com/office/powerpoint/2010/main" val="244458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1852-28CC-4AB0-BA92-35EC693CD0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FF049D-2786-45CA-87BB-4B747F81F0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A278E-DCE1-4375-9B23-9A3FDD01638B}"/>
              </a:ext>
            </a:extLst>
          </p:cNvPr>
          <p:cNvSpPr>
            <a:spLocks noGrp="1"/>
          </p:cNvSpPr>
          <p:nvPr>
            <p:ph type="dt" sz="half" idx="10"/>
          </p:nvPr>
        </p:nvSpPr>
        <p:spPr/>
        <p:txBody>
          <a:bodyPr/>
          <a:lstStyle/>
          <a:p>
            <a:fld id="{A8E1D798-5570-4CDE-9794-4371451880BD}" type="datetime1">
              <a:rPr lang="en-US" smtClean="0"/>
              <a:t>10/22/2021</a:t>
            </a:fld>
            <a:endParaRPr lang="en-US"/>
          </a:p>
        </p:txBody>
      </p:sp>
      <p:sp>
        <p:nvSpPr>
          <p:cNvPr id="5" name="Footer Placeholder 4">
            <a:extLst>
              <a:ext uri="{FF2B5EF4-FFF2-40B4-BE49-F238E27FC236}">
                <a16:creationId xmlns:a16="http://schemas.microsoft.com/office/drawing/2014/main" id="{038B37DF-E243-4961-8425-50B7EB38B5C6}"/>
              </a:ext>
            </a:extLst>
          </p:cNvPr>
          <p:cNvSpPr>
            <a:spLocks noGrp="1"/>
          </p:cNvSpPr>
          <p:nvPr>
            <p:ph type="ftr" sz="quarter" idx="11"/>
          </p:nvPr>
        </p:nvSpPr>
        <p:spPr/>
        <p:txBody>
          <a:bodyPr/>
          <a:lstStyle/>
          <a:p>
            <a:r>
              <a:rPr lang="en-US"/>
              <a:t>In collaboration with https://www.ciostinitiative.org/, SPPG, &amp; Dept. of Education</a:t>
            </a:r>
          </a:p>
        </p:txBody>
      </p:sp>
      <p:sp>
        <p:nvSpPr>
          <p:cNvPr id="6" name="Slide Number Placeholder 5">
            <a:extLst>
              <a:ext uri="{FF2B5EF4-FFF2-40B4-BE49-F238E27FC236}">
                <a16:creationId xmlns:a16="http://schemas.microsoft.com/office/drawing/2014/main" id="{25350523-43D7-49EB-B45A-D71049DA3F25}"/>
              </a:ext>
            </a:extLst>
          </p:cNvPr>
          <p:cNvSpPr>
            <a:spLocks noGrp="1"/>
          </p:cNvSpPr>
          <p:nvPr>
            <p:ph type="sldNum" sz="quarter" idx="12"/>
          </p:nvPr>
        </p:nvSpPr>
        <p:spPr/>
        <p:txBody>
          <a:bodyPr/>
          <a:lstStyle/>
          <a:p>
            <a:fld id="{1688B2CC-FC2A-4DEA-ABF5-4B5F30493001}" type="slidenum">
              <a:rPr lang="en-US" smtClean="0"/>
              <a:t>‹#›</a:t>
            </a:fld>
            <a:endParaRPr lang="en-US"/>
          </a:p>
        </p:txBody>
      </p:sp>
    </p:spTree>
    <p:extLst>
      <p:ext uri="{BB962C8B-B14F-4D97-AF65-F5344CB8AC3E}">
        <p14:creationId xmlns:p14="http://schemas.microsoft.com/office/powerpoint/2010/main" val="2560388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D02139-734A-4F7C-AEEA-1A995E7A90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387804-CC02-4B52-8598-393A5B43B8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062BC-D0A2-4F9C-9BCC-72BE3F8A91D4}"/>
              </a:ext>
            </a:extLst>
          </p:cNvPr>
          <p:cNvSpPr>
            <a:spLocks noGrp="1"/>
          </p:cNvSpPr>
          <p:nvPr>
            <p:ph type="dt" sz="half" idx="10"/>
          </p:nvPr>
        </p:nvSpPr>
        <p:spPr/>
        <p:txBody>
          <a:bodyPr/>
          <a:lstStyle/>
          <a:p>
            <a:fld id="{A805FE08-AAAB-45FE-A19D-3C63D81B7FDB}" type="datetime1">
              <a:rPr lang="en-US" smtClean="0"/>
              <a:t>10/22/2021</a:t>
            </a:fld>
            <a:endParaRPr lang="en-US"/>
          </a:p>
        </p:txBody>
      </p:sp>
      <p:sp>
        <p:nvSpPr>
          <p:cNvPr id="5" name="Footer Placeholder 4">
            <a:extLst>
              <a:ext uri="{FF2B5EF4-FFF2-40B4-BE49-F238E27FC236}">
                <a16:creationId xmlns:a16="http://schemas.microsoft.com/office/drawing/2014/main" id="{F1D6ECB0-E049-44C8-8545-1D836304D323}"/>
              </a:ext>
            </a:extLst>
          </p:cNvPr>
          <p:cNvSpPr>
            <a:spLocks noGrp="1"/>
          </p:cNvSpPr>
          <p:nvPr>
            <p:ph type="ftr" sz="quarter" idx="11"/>
          </p:nvPr>
        </p:nvSpPr>
        <p:spPr/>
        <p:txBody>
          <a:bodyPr/>
          <a:lstStyle/>
          <a:p>
            <a:r>
              <a:rPr lang="en-US"/>
              <a:t>In collaboration with https://www.ciostinitiative.org/, SPPG, &amp; Dept. of Education</a:t>
            </a:r>
          </a:p>
        </p:txBody>
      </p:sp>
      <p:sp>
        <p:nvSpPr>
          <p:cNvPr id="6" name="Slide Number Placeholder 5">
            <a:extLst>
              <a:ext uri="{FF2B5EF4-FFF2-40B4-BE49-F238E27FC236}">
                <a16:creationId xmlns:a16="http://schemas.microsoft.com/office/drawing/2014/main" id="{9D1D36EB-B2EA-4C7D-A5E4-3E1EB7660D4D}"/>
              </a:ext>
            </a:extLst>
          </p:cNvPr>
          <p:cNvSpPr>
            <a:spLocks noGrp="1"/>
          </p:cNvSpPr>
          <p:nvPr>
            <p:ph type="sldNum" sz="quarter" idx="12"/>
          </p:nvPr>
        </p:nvSpPr>
        <p:spPr/>
        <p:txBody>
          <a:bodyPr/>
          <a:lstStyle/>
          <a:p>
            <a:fld id="{1688B2CC-FC2A-4DEA-ABF5-4B5F30493001}" type="slidenum">
              <a:rPr lang="en-US" smtClean="0"/>
              <a:t>‹#›</a:t>
            </a:fld>
            <a:endParaRPr lang="en-US"/>
          </a:p>
        </p:txBody>
      </p:sp>
    </p:spTree>
    <p:extLst>
      <p:ext uri="{BB962C8B-B14F-4D97-AF65-F5344CB8AC3E}">
        <p14:creationId xmlns:p14="http://schemas.microsoft.com/office/powerpoint/2010/main" val="44680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34E8-1ACC-48F1-BE07-6D18547F5B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7439C-B453-4161-82C9-2458783184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0F711-E5EF-497F-A651-0076C15053CA}"/>
              </a:ext>
            </a:extLst>
          </p:cNvPr>
          <p:cNvSpPr>
            <a:spLocks noGrp="1"/>
          </p:cNvSpPr>
          <p:nvPr>
            <p:ph type="dt" sz="half" idx="10"/>
          </p:nvPr>
        </p:nvSpPr>
        <p:spPr/>
        <p:txBody>
          <a:bodyPr/>
          <a:lstStyle/>
          <a:p>
            <a:fld id="{EB5477CE-8055-4C43-8643-A7512B2C32DA}" type="datetime1">
              <a:rPr lang="en-US" smtClean="0"/>
              <a:t>10/22/2021</a:t>
            </a:fld>
            <a:endParaRPr lang="en-US"/>
          </a:p>
        </p:txBody>
      </p:sp>
      <p:sp>
        <p:nvSpPr>
          <p:cNvPr id="5" name="Footer Placeholder 4">
            <a:extLst>
              <a:ext uri="{FF2B5EF4-FFF2-40B4-BE49-F238E27FC236}">
                <a16:creationId xmlns:a16="http://schemas.microsoft.com/office/drawing/2014/main" id="{CF61D0B6-75F5-42EE-A31B-B7401C4A5EBC}"/>
              </a:ext>
            </a:extLst>
          </p:cNvPr>
          <p:cNvSpPr>
            <a:spLocks noGrp="1"/>
          </p:cNvSpPr>
          <p:nvPr>
            <p:ph type="ftr" sz="quarter" idx="11"/>
          </p:nvPr>
        </p:nvSpPr>
        <p:spPr/>
        <p:txBody>
          <a:bodyPr/>
          <a:lstStyle/>
          <a:p>
            <a:r>
              <a:rPr lang="en-US"/>
              <a:t>In collaboration with https://www.ciostinitiative.org/, SPPG, &amp; Dept. of Education</a:t>
            </a:r>
          </a:p>
        </p:txBody>
      </p:sp>
      <p:sp>
        <p:nvSpPr>
          <p:cNvPr id="6" name="Slide Number Placeholder 5">
            <a:extLst>
              <a:ext uri="{FF2B5EF4-FFF2-40B4-BE49-F238E27FC236}">
                <a16:creationId xmlns:a16="http://schemas.microsoft.com/office/drawing/2014/main" id="{FA16867F-B298-45C1-BCD7-0851EEFFDC0B}"/>
              </a:ext>
            </a:extLst>
          </p:cNvPr>
          <p:cNvSpPr>
            <a:spLocks noGrp="1"/>
          </p:cNvSpPr>
          <p:nvPr>
            <p:ph type="sldNum" sz="quarter" idx="12"/>
          </p:nvPr>
        </p:nvSpPr>
        <p:spPr/>
        <p:txBody>
          <a:bodyPr/>
          <a:lstStyle/>
          <a:p>
            <a:fld id="{1688B2CC-FC2A-4DEA-ABF5-4B5F30493001}" type="slidenum">
              <a:rPr lang="en-US" smtClean="0"/>
              <a:t>‹#›</a:t>
            </a:fld>
            <a:endParaRPr lang="en-US"/>
          </a:p>
        </p:txBody>
      </p:sp>
    </p:spTree>
    <p:extLst>
      <p:ext uri="{BB962C8B-B14F-4D97-AF65-F5344CB8AC3E}">
        <p14:creationId xmlns:p14="http://schemas.microsoft.com/office/powerpoint/2010/main" val="142533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7536-9F3D-40A4-87B4-F92330A6F4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8DEC22-B13E-4E45-A73B-20EB02889E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5888CA-2D6F-48E3-9192-91C6317ADF61}"/>
              </a:ext>
            </a:extLst>
          </p:cNvPr>
          <p:cNvSpPr>
            <a:spLocks noGrp="1"/>
          </p:cNvSpPr>
          <p:nvPr>
            <p:ph type="dt" sz="half" idx="10"/>
          </p:nvPr>
        </p:nvSpPr>
        <p:spPr/>
        <p:txBody>
          <a:bodyPr/>
          <a:lstStyle/>
          <a:p>
            <a:fld id="{CB99608C-EBFE-46B8-B293-2ED21E20E56B}" type="datetime1">
              <a:rPr lang="en-US" smtClean="0"/>
              <a:t>10/22/2021</a:t>
            </a:fld>
            <a:endParaRPr lang="en-US"/>
          </a:p>
        </p:txBody>
      </p:sp>
      <p:sp>
        <p:nvSpPr>
          <p:cNvPr id="5" name="Footer Placeholder 4">
            <a:extLst>
              <a:ext uri="{FF2B5EF4-FFF2-40B4-BE49-F238E27FC236}">
                <a16:creationId xmlns:a16="http://schemas.microsoft.com/office/drawing/2014/main" id="{E6C6BEA9-6C9B-4695-A767-307537F76406}"/>
              </a:ext>
            </a:extLst>
          </p:cNvPr>
          <p:cNvSpPr>
            <a:spLocks noGrp="1"/>
          </p:cNvSpPr>
          <p:nvPr>
            <p:ph type="ftr" sz="quarter" idx="11"/>
          </p:nvPr>
        </p:nvSpPr>
        <p:spPr/>
        <p:txBody>
          <a:bodyPr/>
          <a:lstStyle/>
          <a:p>
            <a:r>
              <a:rPr lang="en-US"/>
              <a:t>In collaboration with https://www.ciostinitiative.org/, SPPG, &amp; Dept. of Education</a:t>
            </a:r>
          </a:p>
        </p:txBody>
      </p:sp>
      <p:sp>
        <p:nvSpPr>
          <p:cNvPr id="6" name="Slide Number Placeholder 5">
            <a:extLst>
              <a:ext uri="{FF2B5EF4-FFF2-40B4-BE49-F238E27FC236}">
                <a16:creationId xmlns:a16="http://schemas.microsoft.com/office/drawing/2014/main" id="{C807B8B7-783A-433B-B49F-8BD649FD1696}"/>
              </a:ext>
            </a:extLst>
          </p:cNvPr>
          <p:cNvSpPr>
            <a:spLocks noGrp="1"/>
          </p:cNvSpPr>
          <p:nvPr>
            <p:ph type="sldNum" sz="quarter" idx="12"/>
          </p:nvPr>
        </p:nvSpPr>
        <p:spPr/>
        <p:txBody>
          <a:bodyPr/>
          <a:lstStyle/>
          <a:p>
            <a:fld id="{1688B2CC-FC2A-4DEA-ABF5-4B5F30493001}" type="slidenum">
              <a:rPr lang="en-US" smtClean="0"/>
              <a:t>‹#›</a:t>
            </a:fld>
            <a:endParaRPr lang="en-US"/>
          </a:p>
        </p:txBody>
      </p:sp>
    </p:spTree>
    <p:extLst>
      <p:ext uri="{BB962C8B-B14F-4D97-AF65-F5344CB8AC3E}">
        <p14:creationId xmlns:p14="http://schemas.microsoft.com/office/powerpoint/2010/main" val="976673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4F1B-9918-4238-AB1C-597366ACE9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9EB4E-3E8A-4BB9-AFEF-26DC517AA7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14B858-DAC8-4A0E-80FA-1A6524FEF5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833F26-98F0-4146-8033-0D762040A998}"/>
              </a:ext>
            </a:extLst>
          </p:cNvPr>
          <p:cNvSpPr>
            <a:spLocks noGrp="1"/>
          </p:cNvSpPr>
          <p:nvPr>
            <p:ph type="dt" sz="half" idx="10"/>
          </p:nvPr>
        </p:nvSpPr>
        <p:spPr/>
        <p:txBody>
          <a:bodyPr/>
          <a:lstStyle/>
          <a:p>
            <a:fld id="{AD057060-5EE9-4FA7-AC6C-45C36EA4B357}" type="datetime1">
              <a:rPr lang="en-US" smtClean="0"/>
              <a:t>10/22/2021</a:t>
            </a:fld>
            <a:endParaRPr lang="en-US"/>
          </a:p>
        </p:txBody>
      </p:sp>
      <p:sp>
        <p:nvSpPr>
          <p:cNvPr id="6" name="Footer Placeholder 5">
            <a:extLst>
              <a:ext uri="{FF2B5EF4-FFF2-40B4-BE49-F238E27FC236}">
                <a16:creationId xmlns:a16="http://schemas.microsoft.com/office/drawing/2014/main" id="{4CB4FED4-3503-45F1-9A96-D17E2EEC374D}"/>
              </a:ext>
            </a:extLst>
          </p:cNvPr>
          <p:cNvSpPr>
            <a:spLocks noGrp="1"/>
          </p:cNvSpPr>
          <p:nvPr>
            <p:ph type="ftr" sz="quarter" idx="11"/>
          </p:nvPr>
        </p:nvSpPr>
        <p:spPr/>
        <p:txBody>
          <a:bodyPr/>
          <a:lstStyle/>
          <a:p>
            <a:r>
              <a:rPr lang="en-US"/>
              <a:t>In collaboration with https://www.ciostinitiative.org/, SPPG, &amp; Dept. of Education</a:t>
            </a:r>
          </a:p>
        </p:txBody>
      </p:sp>
      <p:sp>
        <p:nvSpPr>
          <p:cNvPr id="7" name="Slide Number Placeholder 6">
            <a:extLst>
              <a:ext uri="{FF2B5EF4-FFF2-40B4-BE49-F238E27FC236}">
                <a16:creationId xmlns:a16="http://schemas.microsoft.com/office/drawing/2014/main" id="{6B00E040-2B22-4C09-B91C-02828C64519F}"/>
              </a:ext>
            </a:extLst>
          </p:cNvPr>
          <p:cNvSpPr>
            <a:spLocks noGrp="1"/>
          </p:cNvSpPr>
          <p:nvPr>
            <p:ph type="sldNum" sz="quarter" idx="12"/>
          </p:nvPr>
        </p:nvSpPr>
        <p:spPr/>
        <p:txBody>
          <a:bodyPr/>
          <a:lstStyle/>
          <a:p>
            <a:fld id="{1688B2CC-FC2A-4DEA-ABF5-4B5F30493001}" type="slidenum">
              <a:rPr lang="en-US" smtClean="0"/>
              <a:t>‹#›</a:t>
            </a:fld>
            <a:endParaRPr lang="en-US"/>
          </a:p>
        </p:txBody>
      </p:sp>
    </p:spTree>
    <p:extLst>
      <p:ext uri="{BB962C8B-B14F-4D97-AF65-F5344CB8AC3E}">
        <p14:creationId xmlns:p14="http://schemas.microsoft.com/office/powerpoint/2010/main" val="263486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BB19-15EB-447D-898F-2144F9C4FA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AD9BAA-0C1E-4319-8EF5-BDAB5585A3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85D4CA-F364-4499-912C-F029DB8135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05C500-FF7E-4741-BAE8-CB45F9975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A049D2-18D3-4551-BC50-20B90DBE13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86F9B-D7C6-4982-8050-84FFFD368C04}"/>
              </a:ext>
            </a:extLst>
          </p:cNvPr>
          <p:cNvSpPr>
            <a:spLocks noGrp="1"/>
          </p:cNvSpPr>
          <p:nvPr>
            <p:ph type="dt" sz="half" idx="10"/>
          </p:nvPr>
        </p:nvSpPr>
        <p:spPr/>
        <p:txBody>
          <a:bodyPr/>
          <a:lstStyle/>
          <a:p>
            <a:fld id="{044E120C-1582-45EE-B06E-DE20E0E4703B}" type="datetime1">
              <a:rPr lang="en-US" smtClean="0"/>
              <a:t>10/22/2021</a:t>
            </a:fld>
            <a:endParaRPr lang="en-US"/>
          </a:p>
        </p:txBody>
      </p:sp>
      <p:sp>
        <p:nvSpPr>
          <p:cNvPr id="8" name="Footer Placeholder 7">
            <a:extLst>
              <a:ext uri="{FF2B5EF4-FFF2-40B4-BE49-F238E27FC236}">
                <a16:creationId xmlns:a16="http://schemas.microsoft.com/office/drawing/2014/main" id="{53FD94F0-F15B-4338-9BF1-4BB5B3F11FD6}"/>
              </a:ext>
            </a:extLst>
          </p:cNvPr>
          <p:cNvSpPr>
            <a:spLocks noGrp="1"/>
          </p:cNvSpPr>
          <p:nvPr>
            <p:ph type="ftr" sz="quarter" idx="11"/>
          </p:nvPr>
        </p:nvSpPr>
        <p:spPr/>
        <p:txBody>
          <a:bodyPr/>
          <a:lstStyle/>
          <a:p>
            <a:r>
              <a:rPr lang="en-US"/>
              <a:t>In collaboration with https://www.ciostinitiative.org/, SPPG, &amp; Dept. of Education</a:t>
            </a:r>
          </a:p>
        </p:txBody>
      </p:sp>
      <p:sp>
        <p:nvSpPr>
          <p:cNvPr id="9" name="Slide Number Placeholder 8">
            <a:extLst>
              <a:ext uri="{FF2B5EF4-FFF2-40B4-BE49-F238E27FC236}">
                <a16:creationId xmlns:a16="http://schemas.microsoft.com/office/drawing/2014/main" id="{28D9E094-75E4-4036-9BAB-64BAD50E87A6}"/>
              </a:ext>
            </a:extLst>
          </p:cNvPr>
          <p:cNvSpPr>
            <a:spLocks noGrp="1"/>
          </p:cNvSpPr>
          <p:nvPr>
            <p:ph type="sldNum" sz="quarter" idx="12"/>
          </p:nvPr>
        </p:nvSpPr>
        <p:spPr/>
        <p:txBody>
          <a:bodyPr/>
          <a:lstStyle/>
          <a:p>
            <a:fld id="{1688B2CC-FC2A-4DEA-ABF5-4B5F30493001}" type="slidenum">
              <a:rPr lang="en-US" smtClean="0"/>
              <a:t>‹#›</a:t>
            </a:fld>
            <a:endParaRPr lang="en-US"/>
          </a:p>
        </p:txBody>
      </p:sp>
    </p:spTree>
    <p:extLst>
      <p:ext uri="{BB962C8B-B14F-4D97-AF65-F5344CB8AC3E}">
        <p14:creationId xmlns:p14="http://schemas.microsoft.com/office/powerpoint/2010/main" val="376252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34473-B35F-4CAB-890A-851AD5B74F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3F2D07-68AB-4AC4-9F83-9BE1691C4E4B}"/>
              </a:ext>
            </a:extLst>
          </p:cNvPr>
          <p:cNvSpPr>
            <a:spLocks noGrp="1"/>
          </p:cNvSpPr>
          <p:nvPr>
            <p:ph type="dt" sz="half" idx="10"/>
          </p:nvPr>
        </p:nvSpPr>
        <p:spPr/>
        <p:txBody>
          <a:bodyPr/>
          <a:lstStyle/>
          <a:p>
            <a:fld id="{E85B7964-16E8-4264-B5A4-A8A814595596}" type="datetime1">
              <a:rPr lang="en-US" smtClean="0"/>
              <a:t>10/22/2021</a:t>
            </a:fld>
            <a:endParaRPr lang="en-US"/>
          </a:p>
        </p:txBody>
      </p:sp>
      <p:sp>
        <p:nvSpPr>
          <p:cNvPr id="4" name="Footer Placeholder 3">
            <a:extLst>
              <a:ext uri="{FF2B5EF4-FFF2-40B4-BE49-F238E27FC236}">
                <a16:creationId xmlns:a16="http://schemas.microsoft.com/office/drawing/2014/main" id="{7F1606A9-57A1-4AC7-BD18-05594E518EDC}"/>
              </a:ext>
            </a:extLst>
          </p:cNvPr>
          <p:cNvSpPr>
            <a:spLocks noGrp="1"/>
          </p:cNvSpPr>
          <p:nvPr>
            <p:ph type="ftr" sz="quarter" idx="11"/>
          </p:nvPr>
        </p:nvSpPr>
        <p:spPr/>
        <p:txBody>
          <a:bodyPr/>
          <a:lstStyle/>
          <a:p>
            <a:r>
              <a:rPr lang="en-US"/>
              <a:t>In collaboration with https://www.ciostinitiative.org/, SPPG, &amp; Dept. of Education</a:t>
            </a:r>
          </a:p>
        </p:txBody>
      </p:sp>
      <p:sp>
        <p:nvSpPr>
          <p:cNvPr id="5" name="Slide Number Placeholder 4">
            <a:extLst>
              <a:ext uri="{FF2B5EF4-FFF2-40B4-BE49-F238E27FC236}">
                <a16:creationId xmlns:a16="http://schemas.microsoft.com/office/drawing/2014/main" id="{0FC202B2-AACF-41F4-80D5-435CC7903660}"/>
              </a:ext>
            </a:extLst>
          </p:cNvPr>
          <p:cNvSpPr>
            <a:spLocks noGrp="1"/>
          </p:cNvSpPr>
          <p:nvPr>
            <p:ph type="sldNum" sz="quarter" idx="12"/>
          </p:nvPr>
        </p:nvSpPr>
        <p:spPr/>
        <p:txBody>
          <a:bodyPr/>
          <a:lstStyle/>
          <a:p>
            <a:fld id="{1688B2CC-FC2A-4DEA-ABF5-4B5F30493001}" type="slidenum">
              <a:rPr lang="en-US" smtClean="0"/>
              <a:t>‹#›</a:t>
            </a:fld>
            <a:endParaRPr lang="en-US"/>
          </a:p>
        </p:txBody>
      </p:sp>
    </p:spTree>
    <p:extLst>
      <p:ext uri="{BB962C8B-B14F-4D97-AF65-F5344CB8AC3E}">
        <p14:creationId xmlns:p14="http://schemas.microsoft.com/office/powerpoint/2010/main" val="217271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6574E0-A46E-42AC-8ED0-9680B38BF01A}"/>
              </a:ext>
            </a:extLst>
          </p:cNvPr>
          <p:cNvSpPr>
            <a:spLocks noGrp="1"/>
          </p:cNvSpPr>
          <p:nvPr>
            <p:ph type="dt" sz="half" idx="10"/>
          </p:nvPr>
        </p:nvSpPr>
        <p:spPr/>
        <p:txBody>
          <a:bodyPr/>
          <a:lstStyle/>
          <a:p>
            <a:fld id="{35680C5D-D805-4332-B3DF-68994CBC42A3}" type="datetime1">
              <a:rPr lang="en-US" smtClean="0"/>
              <a:t>10/22/2021</a:t>
            </a:fld>
            <a:endParaRPr lang="en-US"/>
          </a:p>
        </p:txBody>
      </p:sp>
      <p:sp>
        <p:nvSpPr>
          <p:cNvPr id="3" name="Footer Placeholder 2">
            <a:extLst>
              <a:ext uri="{FF2B5EF4-FFF2-40B4-BE49-F238E27FC236}">
                <a16:creationId xmlns:a16="http://schemas.microsoft.com/office/drawing/2014/main" id="{17ECD95D-5907-4E60-8A5A-5E3EC66EF81A}"/>
              </a:ext>
            </a:extLst>
          </p:cNvPr>
          <p:cNvSpPr>
            <a:spLocks noGrp="1"/>
          </p:cNvSpPr>
          <p:nvPr>
            <p:ph type="ftr" sz="quarter" idx="11"/>
          </p:nvPr>
        </p:nvSpPr>
        <p:spPr/>
        <p:txBody>
          <a:bodyPr/>
          <a:lstStyle/>
          <a:p>
            <a:r>
              <a:rPr lang="en-US"/>
              <a:t>In collaboration with https://www.ciostinitiative.org/, SPPG, &amp; Dept. of Education</a:t>
            </a:r>
          </a:p>
        </p:txBody>
      </p:sp>
      <p:sp>
        <p:nvSpPr>
          <p:cNvPr id="4" name="Slide Number Placeholder 3">
            <a:extLst>
              <a:ext uri="{FF2B5EF4-FFF2-40B4-BE49-F238E27FC236}">
                <a16:creationId xmlns:a16="http://schemas.microsoft.com/office/drawing/2014/main" id="{4038F3EF-246E-436A-A1EB-92D26731DAC0}"/>
              </a:ext>
            </a:extLst>
          </p:cNvPr>
          <p:cNvSpPr>
            <a:spLocks noGrp="1"/>
          </p:cNvSpPr>
          <p:nvPr>
            <p:ph type="sldNum" sz="quarter" idx="12"/>
          </p:nvPr>
        </p:nvSpPr>
        <p:spPr/>
        <p:txBody>
          <a:bodyPr/>
          <a:lstStyle/>
          <a:p>
            <a:fld id="{1688B2CC-FC2A-4DEA-ABF5-4B5F30493001}" type="slidenum">
              <a:rPr lang="en-US" smtClean="0"/>
              <a:t>‹#›</a:t>
            </a:fld>
            <a:endParaRPr lang="en-US"/>
          </a:p>
        </p:txBody>
      </p:sp>
    </p:spTree>
    <p:extLst>
      <p:ext uri="{BB962C8B-B14F-4D97-AF65-F5344CB8AC3E}">
        <p14:creationId xmlns:p14="http://schemas.microsoft.com/office/powerpoint/2010/main" val="196859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5684-FEF3-4E3E-B177-6970C5431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AD2745-72F5-4AD2-98DA-77D0C1DFAA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BC4D0F-6A2D-41B9-9F65-628FF070D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A7265B-F67E-4363-8E85-A1198B2392BA}"/>
              </a:ext>
            </a:extLst>
          </p:cNvPr>
          <p:cNvSpPr>
            <a:spLocks noGrp="1"/>
          </p:cNvSpPr>
          <p:nvPr>
            <p:ph type="dt" sz="half" idx="10"/>
          </p:nvPr>
        </p:nvSpPr>
        <p:spPr/>
        <p:txBody>
          <a:bodyPr/>
          <a:lstStyle/>
          <a:p>
            <a:fld id="{2B7B260E-4292-405B-9024-30B973E4D87D}" type="datetime1">
              <a:rPr lang="en-US" smtClean="0"/>
              <a:t>10/22/2021</a:t>
            </a:fld>
            <a:endParaRPr lang="en-US"/>
          </a:p>
        </p:txBody>
      </p:sp>
      <p:sp>
        <p:nvSpPr>
          <p:cNvPr id="6" name="Footer Placeholder 5">
            <a:extLst>
              <a:ext uri="{FF2B5EF4-FFF2-40B4-BE49-F238E27FC236}">
                <a16:creationId xmlns:a16="http://schemas.microsoft.com/office/drawing/2014/main" id="{83DE7CDD-B563-4660-B34A-3CFEBC5A579A}"/>
              </a:ext>
            </a:extLst>
          </p:cNvPr>
          <p:cNvSpPr>
            <a:spLocks noGrp="1"/>
          </p:cNvSpPr>
          <p:nvPr>
            <p:ph type="ftr" sz="quarter" idx="11"/>
          </p:nvPr>
        </p:nvSpPr>
        <p:spPr/>
        <p:txBody>
          <a:bodyPr/>
          <a:lstStyle/>
          <a:p>
            <a:r>
              <a:rPr lang="en-US"/>
              <a:t>In collaboration with https://www.ciostinitiative.org/, SPPG, &amp; Dept. of Education</a:t>
            </a:r>
          </a:p>
        </p:txBody>
      </p:sp>
      <p:sp>
        <p:nvSpPr>
          <p:cNvPr id="7" name="Slide Number Placeholder 6">
            <a:extLst>
              <a:ext uri="{FF2B5EF4-FFF2-40B4-BE49-F238E27FC236}">
                <a16:creationId xmlns:a16="http://schemas.microsoft.com/office/drawing/2014/main" id="{88D44A67-C6D1-4027-A5BF-F5C9C3943B87}"/>
              </a:ext>
            </a:extLst>
          </p:cNvPr>
          <p:cNvSpPr>
            <a:spLocks noGrp="1"/>
          </p:cNvSpPr>
          <p:nvPr>
            <p:ph type="sldNum" sz="quarter" idx="12"/>
          </p:nvPr>
        </p:nvSpPr>
        <p:spPr/>
        <p:txBody>
          <a:bodyPr/>
          <a:lstStyle/>
          <a:p>
            <a:fld id="{1688B2CC-FC2A-4DEA-ABF5-4B5F30493001}" type="slidenum">
              <a:rPr lang="en-US" smtClean="0"/>
              <a:t>‹#›</a:t>
            </a:fld>
            <a:endParaRPr lang="en-US"/>
          </a:p>
        </p:txBody>
      </p:sp>
    </p:spTree>
    <p:extLst>
      <p:ext uri="{BB962C8B-B14F-4D97-AF65-F5344CB8AC3E}">
        <p14:creationId xmlns:p14="http://schemas.microsoft.com/office/powerpoint/2010/main" val="241981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6133-24BA-4588-ACA8-EA3C1D65C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BBFA67-35DE-4FB8-A519-4C9B75973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DD8993-2180-4A6A-944F-E37F12D4C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81FC07-A3F2-4A21-8DF9-6F1392335CBA}"/>
              </a:ext>
            </a:extLst>
          </p:cNvPr>
          <p:cNvSpPr>
            <a:spLocks noGrp="1"/>
          </p:cNvSpPr>
          <p:nvPr>
            <p:ph type="dt" sz="half" idx="10"/>
          </p:nvPr>
        </p:nvSpPr>
        <p:spPr/>
        <p:txBody>
          <a:bodyPr/>
          <a:lstStyle/>
          <a:p>
            <a:fld id="{BA20B0BC-808D-44B6-8171-28CAEC7CE49C}" type="datetime1">
              <a:rPr lang="en-US" smtClean="0"/>
              <a:t>10/22/2021</a:t>
            </a:fld>
            <a:endParaRPr lang="en-US"/>
          </a:p>
        </p:txBody>
      </p:sp>
      <p:sp>
        <p:nvSpPr>
          <p:cNvPr id="6" name="Footer Placeholder 5">
            <a:extLst>
              <a:ext uri="{FF2B5EF4-FFF2-40B4-BE49-F238E27FC236}">
                <a16:creationId xmlns:a16="http://schemas.microsoft.com/office/drawing/2014/main" id="{8C779E1D-45EF-4A0E-B14A-701CC5C71CCC}"/>
              </a:ext>
            </a:extLst>
          </p:cNvPr>
          <p:cNvSpPr>
            <a:spLocks noGrp="1"/>
          </p:cNvSpPr>
          <p:nvPr>
            <p:ph type="ftr" sz="quarter" idx="11"/>
          </p:nvPr>
        </p:nvSpPr>
        <p:spPr/>
        <p:txBody>
          <a:bodyPr/>
          <a:lstStyle/>
          <a:p>
            <a:r>
              <a:rPr lang="en-US"/>
              <a:t>In collaboration with https://www.ciostinitiative.org/, SPPG, &amp; Dept. of Education</a:t>
            </a:r>
          </a:p>
        </p:txBody>
      </p:sp>
      <p:sp>
        <p:nvSpPr>
          <p:cNvPr id="7" name="Slide Number Placeholder 6">
            <a:extLst>
              <a:ext uri="{FF2B5EF4-FFF2-40B4-BE49-F238E27FC236}">
                <a16:creationId xmlns:a16="http://schemas.microsoft.com/office/drawing/2014/main" id="{BAA8FB5C-D86F-4DB9-AC64-B52E0B9ABBC9}"/>
              </a:ext>
            </a:extLst>
          </p:cNvPr>
          <p:cNvSpPr>
            <a:spLocks noGrp="1"/>
          </p:cNvSpPr>
          <p:nvPr>
            <p:ph type="sldNum" sz="quarter" idx="12"/>
          </p:nvPr>
        </p:nvSpPr>
        <p:spPr/>
        <p:txBody>
          <a:bodyPr/>
          <a:lstStyle/>
          <a:p>
            <a:fld id="{1688B2CC-FC2A-4DEA-ABF5-4B5F30493001}" type="slidenum">
              <a:rPr lang="en-US" smtClean="0"/>
              <a:t>‹#›</a:t>
            </a:fld>
            <a:endParaRPr lang="en-US"/>
          </a:p>
        </p:txBody>
      </p:sp>
    </p:spTree>
    <p:extLst>
      <p:ext uri="{BB962C8B-B14F-4D97-AF65-F5344CB8AC3E}">
        <p14:creationId xmlns:p14="http://schemas.microsoft.com/office/powerpoint/2010/main" val="131643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2FB09-497B-4B93-AB16-5F6395A430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47B219-BB43-4E36-B0EC-AAAEC30693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5A166-7AB9-4090-967D-EF9664A648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4D13C-47EA-426F-927A-2FBE96322251}" type="datetime1">
              <a:rPr lang="en-US" smtClean="0"/>
              <a:t>10/22/2021</a:t>
            </a:fld>
            <a:endParaRPr lang="en-US"/>
          </a:p>
        </p:txBody>
      </p:sp>
      <p:sp>
        <p:nvSpPr>
          <p:cNvPr id="5" name="Footer Placeholder 4">
            <a:extLst>
              <a:ext uri="{FF2B5EF4-FFF2-40B4-BE49-F238E27FC236}">
                <a16:creationId xmlns:a16="http://schemas.microsoft.com/office/drawing/2014/main" id="{0181EDC3-DE29-45AF-A479-7856202F5B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 collaboration with https://www.ciostinitiative.org/, SPPG, &amp; Dept. of Education</a:t>
            </a:r>
          </a:p>
        </p:txBody>
      </p:sp>
      <p:sp>
        <p:nvSpPr>
          <p:cNvPr id="6" name="Slide Number Placeholder 5">
            <a:extLst>
              <a:ext uri="{FF2B5EF4-FFF2-40B4-BE49-F238E27FC236}">
                <a16:creationId xmlns:a16="http://schemas.microsoft.com/office/drawing/2014/main" id="{6721E3F4-90F2-4221-9573-ECB7049A3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8B2CC-FC2A-4DEA-ABF5-4B5F30493001}" type="slidenum">
              <a:rPr lang="en-US" smtClean="0"/>
              <a:t>‹#›</a:t>
            </a:fld>
            <a:endParaRPr lang="en-US"/>
          </a:p>
        </p:txBody>
      </p:sp>
    </p:spTree>
    <p:extLst>
      <p:ext uri="{BB962C8B-B14F-4D97-AF65-F5344CB8AC3E}">
        <p14:creationId xmlns:p14="http://schemas.microsoft.com/office/powerpoint/2010/main" val="3810833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amilieslearning.org/blog/category/national-family-literacy-mont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vic.gov.au/school/teachers/teachingresources/discipline/english/literacy/Pages/introduction-to-literacy-in-english.aspx" TargetMode="External"/><Relationship Id="rId2" Type="http://schemas.openxmlformats.org/officeDocument/2006/relationships/hyperlink" Target="https://www.edutopia.org/blog/literacy-instruction-across-curriculum-importance" TargetMode="External"/><Relationship Id="rId1" Type="http://schemas.openxmlformats.org/officeDocument/2006/relationships/slideLayout" Target="../slideLayouts/slideLayout2.xml"/><Relationship Id="rId5" Type="http://schemas.openxmlformats.org/officeDocument/2006/relationships/hyperlink" Target="https://resilienteducator.com/classroom-resources/examples-of-differentiated-instruction/" TargetMode="External"/><Relationship Id="rId4" Type="http://schemas.openxmlformats.org/officeDocument/2006/relationships/hyperlink" Target="https://www.scholastic.com/teachers/articles/teaching-content/what-differentiated-instructi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versatilityatitsfinest.blogspot.com/2010_10_01_archive.html"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faithparent.marxhausen.net/2015/05/parenting-conversation.html?spref=pi"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www.campbellpropertymanagement.com/blog/2020/05/19/considering-hosting-virtual-meetings-look-no-further/"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mailto:chall@sppg.com" TargetMode="External"/><Relationship Id="rId2" Type="http://schemas.openxmlformats.org/officeDocument/2006/relationships/hyperlink" Target="mailto:tslaughter.ost@gmail.com" TargetMode="External"/><Relationship Id="rId1" Type="http://schemas.openxmlformats.org/officeDocument/2006/relationships/slideLayout" Target="../slideLayouts/slideLayout4.xml"/><Relationship Id="rId5" Type="http://schemas.openxmlformats.org/officeDocument/2006/relationships/hyperlink" Target="https://scholarsmepub.com/contact-us/"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8978-9986-4C2C-BD82-74678A7FD847}"/>
              </a:ext>
            </a:extLst>
          </p:cNvPr>
          <p:cNvSpPr>
            <a:spLocks noGrp="1"/>
          </p:cNvSpPr>
          <p:nvPr>
            <p:ph type="ctrTitle"/>
          </p:nvPr>
        </p:nvSpPr>
        <p:spPr>
          <a:xfrm>
            <a:off x="1499648" y="108919"/>
            <a:ext cx="9144000" cy="1889563"/>
          </a:xfrm>
        </p:spPr>
        <p:txBody>
          <a:bodyPr>
            <a:normAutofit/>
          </a:bodyPr>
          <a:lstStyle/>
          <a:p>
            <a:r>
              <a:rPr lang="en-US" sz="4400" dirty="0">
                <a:latin typeface="Times New Roman" panose="02020603050405020304" pitchFamily="18" charset="0"/>
                <a:cs typeface="Times New Roman" panose="02020603050405020304" pitchFamily="18" charset="0"/>
              </a:rPr>
              <a:t>LITERACY ENRICHMENT</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PROFESSIONAL DEVELOPMENT</a:t>
            </a:r>
          </a:p>
        </p:txBody>
      </p:sp>
      <p:sp>
        <p:nvSpPr>
          <p:cNvPr id="3" name="Subtitle 2">
            <a:extLst>
              <a:ext uri="{FF2B5EF4-FFF2-40B4-BE49-F238E27FC236}">
                <a16:creationId xmlns:a16="http://schemas.microsoft.com/office/drawing/2014/main" id="{FC203786-6B93-4E18-95D0-D7D40036B8AA}"/>
              </a:ext>
            </a:extLst>
          </p:cNvPr>
          <p:cNvSpPr>
            <a:spLocks noGrp="1"/>
          </p:cNvSpPr>
          <p:nvPr>
            <p:ph type="subTitle" idx="1"/>
          </p:nvPr>
        </p:nvSpPr>
        <p:spPr>
          <a:xfrm>
            <a:off x="1524000" y="2442216"/>
            <a:ext cx="9144000" cy="1655762"/>
          </a:xfrm>
        </p:spPr>
        <p:txBody>
          <a:bodyPr/>
          <a:lstStyle/>
          <a:p>
            <a:r>
              <a:rPr lang="en-US" dirty="0">
                <a:latin typeface="Times New Roman" panose="02020603050405020304" pitchFamily="18" charset="0"/>
                <a:cs typeface="Times New Roman" panose="02020603050405020304" pitchFamily="18" charset="0"/>
              </a:rPr>
              <a:t>Presented by</a:t>
            </a:r>
          </a:p>
          <a:p>
            <a:r>
              <a:rPr lang="en-US" dirty="0">
                <a:latin typeface="Times New Roman" panose="02020603050405020304" pitchFamily="18" charset="0"/>
                <a:cs typeface="Times New Roman" panose="02020603050405020304" pitchFamily="18" charset="0"/>
              </a:rPr>
              <a:t>Theresa Slaughter, Literacy Enrichment Coach</a:t>
            </a:r>
          </a:p>
          <a:p>
            <a:r>
              <a:rPr lang="en-US" dirty="0">
                <a:latin typeface="Times New Roman" panose="02020603050405020304" pitchFamily="18" charset="0"/>
                <a:cs typeface="Times New Roman" panose="02020603050405020304" pitchFamily="18" charset="0"/>
              </a:rPr>
              <a:t>October 7, 2021</a:t>
            </a: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9DFE6C0-F43A-4560-8C8E-46454F48B430}"/>
              </a:ext>
            </a:extLst>
          </p:cNvPr>
          <p:cNvPicPr>
            <a:picLocks noChangeAspect="1"/>
          </p:cNvPicPr>
          <p:nvPr/>
        </p:nvPicPr>
        <p:blipFill>
          <a:blip r:embed="rId2"/>
          <a:stretch>
            <a:fillRect/>
          </a:stretch>
        </p:blipFill>
        <p:spPr>
          <a:xfrm>
            <a:off x="3764613" y="3979725"/>
            <a:ext cx="4662774" cy="2522485"/>
          </a:xfrm>
          <a:prstGeom prst="rect">
            <a:avLst/>
          </a:prstGeom>
        </p:spPr>
      </p:pic>
      <p:sp>
        <p:nvSpPr>
          <p:cNvPr id="5" name="Footer Placeholder 4">
            <a:extLst>
              <a:ext uri="{FF2B5EF4-FFF2-40B4-BE49-F238E27FC236}">
                <a16:creationId xmlns:a16="http://schemas.microsoft.com/office/drawing/2014/main" id="{4138DE58-7206-4B0F-8F5F-D8F8BD329F38}"/>
              </a:ext>
            </a:extLst>
          </p:cNvPr>
          <p:cNvSpPr>
            <a:spLocks noGrp="1"/>
          </p:cNvSpPr>
          <p:nvPr>
            <p:ph type="ftr" sz="quarter" idx="11"/>
          </p:nvPr>
        </p:nvSpPr>
        <p:spPr>
          <a:xfrm>
            <a:off x="7934431" y="6502814"/>
            <a:ext cx="4114800" cy="365125"/>
          </a:xfrm>
        </p:spPr>
        <p:txBody>
          <a:bodyPr/>
          <a:lstStyle/>
          <a:p>
            <a:r>
              <a:rPr lang="en-US" dirty="0"/>
              <a:t>In collaboration with SPPG, &amp; Dept. of Education (21 CCLC)</a:t>
            </a:r>
          </a:p>
        </p:txBody>
      </p:sp>
    </p:spTree>
    <p:extLst>
      <p:ext uri="{BB962C8B-B14F-4D97-AF65-F5344CB8AC3E}">
        <p14:creationId xmlns:p14="http://schemas.microsoft.com/office/powerpoint/2010/main" val="219551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D35E-A5B6-48C6-A03F-7A9246F05EF4}"/>
              </a:ext>
            </a:extLst>
          </p:cNvPr>
          <p:cNvSpPr>
            <a:spLocks noGrp="1"/>
          </p:cNvSpPr>
          <p:nvPr>
            <p:ph type="title"/>
          </p:nvPr>
        </p:nvSpPr>
        <p:spPr>
          <a:xfrm>
            <a:off x="838200" y="235917"/>
            <a:ext cx="10515600" cy="926962"/>
          </a:xfrm>
        </p:spPr>
        <p:txBody>
          <a:bodyPr/>
          <a:lstStyle/>
          <a:p>
            <a:pPr algn="ctr"/>
            <a:r>
              <a:rPr lang="en-US" dirty="0">
                <a:latin typeface="Book Antiqua" panose="02040602050305030304" pitchFamily="18" charset="0"/>
              </a:rPr>
              <a:t>NATIONAL FAMILY LITERACY DAY</a:t>
            </a:r>
          </a:p>
        </p:txBody>
      </p:sp>
      <p:sp>
        <p:nvSpPr>
          <p:cNvPr id="3" name="Content Placeholder 2">
            <a:extLst>
              <a:ext uri="{FF2B5EF4-FFF2-40B4-BE49-F238E27FC236}">
                <a16:creationId xmlns:a16="http://schemas.microsoft.com/office/drawing/2014/main" id="{31DEA384-AE33-41C3-9F3D-FA9B556C1AF7}"/>
              </a:ext>
            </a:extLst>
          </p:cNvPr>
          <p:cNvSpPr>
            <a:spLocks noGrp="1"/>
          </p:cNvSpPr>
          <p:nvPr>
            <p:ph idx="1"/>
          </p:nvPr>
        </p:nvSpPr>
        <p:spPr>
          <a:xfrm>
            <a:off x="695739" y="1530626"/>
            <a:ext cx="10883348" cy="5208104"/>
          </a:xfrm>
        </p:spPr>
        <p:txBody>
          <a:bodyPr>
            <a:normAutofit fontScale="85000" lnSpcReduction="20000"/>
          </a:bodyPr>
          <a:lstStyle/>
          <a:p>
            <a:r>
              <a:rPr lang="en-US" dirty="0">
                <a:latin typeface="Book Antiqua" panose="02040602050305030304" pitchFamily="18" charset="0"/>
              </a:rPr>
              <a:t>Passed by Congress in 1994</a:t>
            </a:r>
            <a:br>
              <a:rPr lang="en-US" dirty="0">
                <a:latin typeface="Book Antiqua" panose="02040602050305030304" pitchFamily="18" charset="0"/>
              </a:rPr>
            </a:br>
            <a:r>
              <a:rPr lang="en-US" dirty="0">
                <a:latin typeface="Book Antiqua" panose="02040602050305030304" pitchFamily="18" charset="0"/>
              </a:rPr>
              <a:t>-- November 1 </a:t>
            </a:r>
            <a:br>
              <a:rPr lang="en-US" dirty="0">
                <a:latin typeface="Book Antiqua" panose="02040602050305030304" pitchFamily="18" charset="0"/>
              </a:rPr>
            </a:br>
            <a:endParaRPr lang="en-US" dirty="0">
              <a:latin typeface="Book Antiqua" panose="02040602050305030304" pitchFamily="18" charset="0"/>
            </a:endParaRPr>
          </a:p>
          <a:p>
            <a:r>
              <a:rPr lang="en-US" dirty="0">
                <a:latin typeface="Book Antiqua" panose="02040602050305030304" pitchFamily="18" charset="0"/>
              </a:rPr>
              <a:t>What is it?</a:t>
            </a:r>
            <a:br>
              <a:rPr lang="en-US" dirty="0">
                <a:latin typeface="Book Antiqua" panose="02040602050305030304" pitchFamily="18" charset="0"/>
              </a:rPr>
            </a:br>
            <a:r>
              <a:rPr lang="en-US" dirty="0">
                <a:latin typeface="Book Antiqua" panose="02040602050305030304" pitchFamily="18" charset="0"/>
              </a:rPr>
              <a:t>-- A day highlighting the importance of Literacy by encouraging families to read and/or do Literacy activities together. </a:t>
            </a:r>
            <a:br>
              <a:rPr lang="en-US" dirty="0">
                <a:latin typeface="Book Antiqua" panose="02040602050305030304" pitchFamily="18" charset="0"/>
              </a:rPr>
            </a:br>
            <a:r>
              <a:rPr lang="en-US" dirty="0">
                <a:latin typeface="Book Antiqua" panose="02040602050305030304" pitchFamily="18" charset="0"/>
              </a:rPr>
              <a:t>-- Most programs celebrate throughout the month providing Literacy activities that promote family participation</a:t>
            </a:r>
            <a:br>
              <a:rPr lang="en-US" dirty="0">
                <a:latin typeface="Book Antiqua" panose="02040602050305030304" pitchFamily="18" charset="0"/>
              </a:rPr>
            </a:br>
            <a:endParaRPr lang="en-US" dirty="0">
              <a:latin typeface="Book Antiqua" panose="02040602050305030304" pitchFamily="18" charset="0"/>
            </a:endParaRPr>
          </a:p>
          <a:p>
            <a:r>
              <a:rPr lang="en-US" dirty="0">
                <a:latin typeface="Book Antiqua" panose="02040602050305030304" pitchFamily="18" charset="0"/>
              </a:rPr>
              <a:t>Examples:</a:t>
            </a:r>
            <a:br>
              <a:rPr lang="en-US" dirty="0">
                <a:latin typeface="Book Antiqua" panose="02040602050305030304" pitchFamily="18" charset="0"/>
              </a:rPr>
            </a:br>
            <a:r>
              <a:rPr lang="en-US" dirty="0">
                <a:latin typeface="Book Antiqua" panose="02040602050305030304" pitchFamily="18" charset="0"/>
              </a:rPr>
              <a:t>-- Read-</a:t>
            </a:r>
            <a:r>
              <a:rPr lang="en-US" dirty="0" err="1">
                <a:latin typeface="Book Antiqua" panose="02040602050305030304" pitchFamily="18" charset="0"/>
              </a:rPr>
              <a:t>athons</a:t>
            </a:r>
            <a:br>
              <a:rPr lang="en-US" dirty="0">
                <a:latin typeface="Book Antiqua" panose="02040602050305030304" pitchFamily="18" charset="0"/>
              </a:rPr>
            </a:br>
            <a:r>
              <a:rPr lang="en-US" dirty="0">
                <a:latin typeface="Book Antiqua" panose="02040602050305030304" pitchFamily="18" charset="0"/>
              </a:rPr>
              <a:t>-- Game night like Scrabble, </a:t>
            </a:r>
            <a:r>
              <a:rPr lang="en-US" dirty="0" err="1">
                <a:latin typeface="Book Antiqua" panose="02040602050305030304" pitchFamily="18" charset="0"/>
              </a:rPr>
              <a:t>Scattergories</a:t>
            </a:r>
            <a:r>
              <a:rPr lang="en-US" dirty="0">
                <a:latin typeface="Book Antiqua" panose="02040602050305030304" pitchFamily="18" charset="0"/>
              </a:rPr>
              <a:t>, Boggle, Trivial games</a:t>
            </a:r>
            <a:br>
              <a:rPr lang="en-US" dirty="0">
                <a:latin typeface="Book Antiqua" panose="02040602050305030304" pitchFamily="18" charset="0"/>
              </a:rPr>
            </a:br>
            <a:r>
              <a:rPr lang="en-US" dirty="0">
                <a:latin typeface="Book Antiqua" panose="02040602050305030304" pitchFamily="18" charset="0"/>
              </a:rPr>
              <a:t>-- sharing recipes </a:t>
            </a:r>
            <a:br>
              <a:rPr lang="en-US" dirty="0">
                <a:latin typeface="Book Antiqua" panose="02040602050305030304" pitchFamily="18" charset="0"/>
              </a:rPr>
            </a:br>
            <a:r>
              <a:rPr lang="en-US" dirty="0">
                <a:latin typeface="Book Antiqua" panose="02040602050305030304" pitchFamily="18" charset="0"/>
              </a:rPr>
              <a:t>-- Featured book(s) of the week </a:t>
            </a:r>
            <a:br>
              <a:rPr lang="en-US" dirty="0">
                <a:latin typeface="Book Antiqua" panose="02040602050305030304" pitchFamily="18" charset="0"/>
              </a:rPr>
            </a:br>
            <a:endParaRPr lang="en-US" dirty="0">
              <a:latin typeface="Book Antiqua" panose="02040602050305030304" pitchFamily="18" charset="0"/>
            </a:endParaRPr>
          </a:p>
          <a:p>
            <a:r>
              <a:rPr lang="en-US" dirty="0">
                <a:latin typeface="Book Antiqua" panose="02040602050305030304" pitchFamily="18" charset="0"/>
              </a:rPr>
              <a:t>National Center for Family Learning (NCFL) </a:t>
            </a:r>
            <a:r>
              <a:rPr lang="en-US" dirty="0">
                <a:latin typeface="Book Antiqua" panose="02040602050305030304" pitchFamily="18" charset="0"/>
                <a:hlinkClick r:id="rId2"/>
              </a:rPr>
              <a:t>https://www.familieslearning.org/blog/category/national-family-literacy-month</a:t>
            </a:r>
            <a:endParaRPr lang="en-US" dirty="0">
              <a:latin typeface="Book Antiqua" panose="02040602050305030304" pitchFamily="18" charset="0"/>
            </a:endParaRPr>
          </a:p>
        </p:txBody>
      </p:sp>
    </p:spTree>
    <p:extLst>
      <p:ext uri="{BB962C8B-B14F-4D97-AF65-F5344CB8AC3E}">
        <p14:creationId xmlns:p14="http://schemas.microsoft.com/office/powerpoint/2010/main" val="1863640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FEE4-C163-46AD-9739-1D0297E43345}"/>
              </a:ext>
            </a:extLst>
          </p:cNvPr>
          <p:cNvSpPr>
            <a:spLocks noGrp="1"/>
          </p:cNvSpPr>
          <p:nvPr>
            <p:ph type="title"/>
          </p:nvPr>
        </p:nvSpPr>
        <p:spPr/>
        <p:txBody>
          <a:bodyPr/>
          <a:lstStyle/>
          <a:p>
            <a:pPr algn="ctr"/>
            <a:r>
              <a:rPr lang="en-US" dirty="0">
                <a:latin typeface="Book Antiqua" panose="02040602050305030304" pitchFamily="18" charset="0"/>
              </a:rPr>
              <a:t>FEATURED BOOK(s)</a:t>
            </a:r>
            <a:br>
              <a:rPr lang="en-US" dirty="0">
                <a:latin typeface="Book Antiqua" panose="02040602050305030304" pitchFamily="18" charset="0"/>
              </a:rPr>
            </a:br>
            <a:r>
              <a:rPr lang="en-US" dirty="0">
                <a:latin typeface="Book Antiqua" panose="02040602050305030304" pitchFamily="18" charset="0"/>
              </a:rPr>
              <a:t>of the WEEK</a:t>
            </a:r>
          </a:p>
        </p:txBody>
      </p:sp>
      <p:sp>
        <p:nvSpPr>
          <p:cNvPr id="4" name="Content Placeholder 3">
            <a:extLst>
              <a:ext uri="{FF2B5EF4-FFF2-40B4-BE49-F238E27FC236}">
                <a16:creationId xmlns:a16="http://schemas.microsoft.com/office/drawing/2014/main" id="{7B70D6FB-2F45-406F-943A-AAE1CD84EF0B}"/>
              </a:ext>
            </a:extLst>
          </p:cNvPr>
          <p:cNvSpPr>
            <a:spLocks noGrp="1"/>
          </p:cNvSpPr>
          <p:nvPr>
            <p:ph sz="half" idx="2"/>
          </p:nvPr>
        </p:nvSpPr>
        <p:spPr>
          <a:xfrm>
            <a:off x="6172200" y="1825625"/>
            <a:ext cx="5181600" cy="4932984"/>
          </a:xfrm>
        </p:spPr>
        <p:txBody>
          <a:bodyPr>
            <a:normAutofit fontScale="92500" lnSpcReduction="10000"/>
          </a:bodyPr>
          <a:lstStyle/>
          <a:p>
            <a:r>
              <a:rPr lang="en-US" sz="1400" dirty="0">
                <a:latin typeface="Times New Roman" panose="02020603050405020304" pitchFamily="18" charset="0"/>
                <a:cs typeface="Times New Roman" panose="02020603050405020304" pitchFamily="18" charset="0"/>
              </a:rPr>
              <a:t>(K-12) </a:t>
            </a:r>
            <a:r>
              <a:rPr lang="en-US" dirty="0">
                <a:latin typeface="Times New Roman" panose="02020603050405020304" pitchFamily="18" charset="0"/>
                <a:cs typeface="Times New Roman" panose="02020603050405020304" pitchFamily="18" charset="0"/>
              </a:rPr>
              <a:t>Who are the main characters in the story?</a:t>
            </a:r>
            <a:br>
              <a:rPr lang="en-US"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(6-12) </a:t>
            </a:r>
            <a:r>
              <a:rPr lang="en-US" dirty="0">
                <a:latin typeface="Times New Roman" panose="02020603050405020304" pitchFamily="18" charset="0"/>
                <a:cs typeface="Times New Roman" panose="02020603050405020304" pitchFamily="18" charset="0"/>
              </a:rPr>
              <a:t>Why do you feel they are important to the story?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(K-12) </a:t>
            </a:r>
            <a:r>
              <a:rPr lang="en-US" dirty="0">
                <a:latin typeface="Times New Roman" panose="02020603050405020304" pitchFamily="18" charset="0"/>
                <a:cs typeface="Times New Roman" panose="02020603050405020304" pitchFamily="18" charset="0"/>
              </a:rPr>
              <a:t>What are 2 things that happened in the story?</a:t>
            </a:r>
            <a:br>
              <a:rPr lang="en-US"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(6-12) </a:t>
            </a:r>
            <a:r>
              <a:rPr lang="en-US" dirty="0">
                <a:latin typeface="Times New Roman" panose="02020603050405020304" pitchFamily="18" charset="0"/>
                <a:cs typeface="Times New Roman" panose="02020603050405020304" pitchFamily="18" charset="0"/>
              </a:rPr>
              <a:t>What is the problem in the story?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(K-12)</a:t>
            </a:r>
            <a:r>
              <a:rPr lang="en-US" dirty="0">
                <a:latin typeface="Times New Roman" panose="02020603050405020304" pitchFamily="18" charset="0"/>
                <a:cs typeface="Times New Roman" panose="02020603050405020304" pitchFamily="18" charset="0"/>
              </a:rPr>
              <a:t> How does the story end?</a:t>
            </a:r>
            <a:br>
              <a:rPr lang="en-US"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(6-12) </a:t>
            </a:r>
            <a:r>
              <a:rPr lang="en-US" dirty="0">
                <a:latin typeface="Times New Roman" panose="02020603050405020304" pitchFamily="18" charset="0"/>
                <a:cs typeface="Times New Roman" panose="02020603050405020304" pitchFamily="18" charset="0"/>
              </a:rPr>
              <a:t>How does the problem get resolved?</a:t>
            </a:r>
            <a:br>
              <a:rPr lang="en-US" dirty="0"/>
            </a:br>
            <a:endParaRPr lang="en-US" dirty="0"/>
          </a:p>
        </p:txBody>
      </p:sp>
      <p:pic>
        <p:nvPicPr>
          <p:cNvPr id="1028" name="Picture 4" descr="https://images-na.ssl-images-amazon.com/images/I/51aQj3i-EmL._SY351_BO1,204,203,200_.jpg">
            <a:extLst>
              <a:ext uri="{FF2B5EF4-FFF2-40B4-BE49-F238E27FC236}">
                <a16:creationId xmlns:a16="http://schemas.microsoft.com/office/drawing/2014/main" id="{71BA42D0-9CAC-4CC1-8084-8252BC60E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349" y="1668324"/>
            <a:ext cx="2488888" cy="17606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51Nl9DUHBPL._SX338_BO1,204,203,200_.jpg">
            <a:extLst>
              <a:ext uri="{FF2B5EF4-FFF2-40B4-BE49-F238E27FC236}">
                <a16:creationId xmlns:a16="http://schemas.microsoft.com/office/drawing/2014/main" id="{4E3F5C41-C187-44BF-94FB-765125AFE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43" y="1690689"/>
            <a:ext cx="2010128" cy="29501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s-na.ssl-images-amazon.com/images/I/41IXXlDj36L._SX331_BO1,204,203,200_.jpg">
            <a:extLst>
              <a:ext uri="{FF2B5EF4-FFF2-40B4-BE49-F238E27FC236}">
                <a16:creationId xmlns:a16="http://schemas.microsoft.com/office/drawing/2014/main" id="{A92F7273-5A26-4E2C-BEBA-6572B9F1F1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996" y="3584987"/>
            <a:ext cx="2142003" cy="320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2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58EA93-7C98-485B-805C-74277E91BDC3}"/>
              </a:ext>
            </a:extLst>
          </p:cNvPr>
          <p:cNvSpPr>
            <a:spLocks noGrp="1"/>
          </p:cNvSpPr>
          <p:nvPr>
            <p:ph type="title"/>
          </p:nvPr>
        </p:nvSpPr>
        <p:spPr/>
        <p:txBody>
          <a:bodyPr/>
          <a:lstStyle/>
          <a:p>
            <a:pPr algn="ctr"/>
            <a:r>
              <a:rPr lang="en-US" dirty="0">
                <a:latin typeface="Book Antiqua" panose="02040602050305030304" pitchFamily="18" charset="0"/>
              </a:rPr>
              <a:t>ACTIVITY – WRITING A STORY</a:t>
            </a:r>
          </a:p>
        </p:txBody>
      </p:sp>
      <p:sp>
        <p:nvSpPr>
          <p:cNvPr id="6" name="Content Placeholder 5">
            <a:extLst>
              <a:ext uri="{FF2B5EF4-FFF2-40B4-BE49-F238E27FC236}">
                <a16:creationId xmlns:a16="http://schemas.microsoft.com/office/drawing/2014/main" id="{FBB50BE5-0C9A-4319-8C85-AE2618772207}"/>
              </a:ext>
            </a:extLst>
          </p:cNvPr>
          <p:cNvSpPr>
            <a:spLocks noGrp="1"/>
          </p:cNvSpPr>
          <p:nvPr>
            <p:ph sz="half" idx="2"/>
          </p:nvPr>
        </p:nvSpPr>
        <p:spPr/>
        <p:txBody>
          <a:bodyPr/>
          <a:lstStyle/>
          <a:p>
            <a:pPr marL="0" indent="0">
              <a:buNone/>
            </a:pPr>
            <a:endParaRPr lang="en-US" dirty="0"/>
          </a:p>
        </p:txBody>
      </p:sp>
      <p:pic>
        <p:nvPicPr>
          <p:cNvPr id="1026" name="Picture 2" descr="Where to View Fall Foliage in NJ and DE | Cape May-Lewes Ferry">
            <a:extLst>
              <a:ext uri="{FF2B5EF4-FFF2-40B4-BE49-F238E27FC236}">
                <a16:creationId xmlns:a16="http://schemas.microsoft.com/office/drawing/2014/main" id="{6AACC6C2-D2E1-4191-8280-25505002F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90688"/>
            <a:ext cx="5751443" cy="499834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B8A3261-7E2E-4833-90B9-EA6C86F5DC2F}"/>
              </a:ext>
            </a:extLst>
          </p:cNvPr>
          <p:cNvSpPr>
            <a:spLocks noGrp="1"/>
          </p:cNvSpPr>
          <p:nvPr>
            <p:ph sz="half" idx="1"/>
          </p:nvPr>
        </p:nvSpPr>
        <p:spPr/>
        <p:txBody>
          <a:bodyPr/>
          <a:lstStyle/>
          <a:p>
            <a:endParaRPr lang="en-US"/>
          </a:p>
        </p:txBody>
      </p:sp>
      <p:pic>
        <p:nvPicPr>
          <p:cNvPr id="1028" name="Picture 4" descr="The Winter Bridge Photograph by Lori Frisch">
            <a:extLst>
              <a:ext uri="{FF2B5EF4-FFF2-40B4-BE49-F238E27FC236}">
                <a16:creationId xmlns:a16="http://schemas.microsoft.com/office/drawing/2014/main" id="{E681449E-7D5B-4584-9C8D-B2849563C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39" y="1690688"/>
            <a:ext cx="5905500" cy="499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27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5FCE-EAE1-456A-B0E5-C70F6DE7F8BF}"/>
              </a:ext>
            </a:extLst>
          </p:cNvPr>
          <p:cNvSpPr>
            <a:spLocks noGrp="1"/>
          </p:cNvSpPr>
          <p:nvPr>
            <p:ph type="title"/>
          </p:nvPr>
        </p:nvSpPr>
        <p:spPr>
          <a:xfrm>
            <a:off x="2092961" y="766350"/>
            <a:ext cx="8300720" cy="1280890"/>
          </a:xfrm>
        </p:spPr>
        <p:txBody>
          <a:bodyPr>
            <a:normAutofit/>
          </a:bodyPr>
          <a:lstStyle/>
          <a:p>
            <a:pPr algn="ctr"/>
            <a:r>
              <a:rPr lang="en-US" dirty="0">
                <a:latin typeface="Book Antiqua" panose="02040602050305030304" pitchFamily="18" charset="0"/>
              </a:rPr>
              <a:t>ACTIVITY – TELL A STORY</a:t>
            </a:r>
          </a:p>
        </p:txBody>
      </p:sp>
      <p:sp>
        <p:nvSpPr>
          <p:cNvPr id="4" name="Content Placeholder 3">
            <a:extLst>
              <a:ext uri="{FF2B5EF4-FFF2-40B4-BE49-F238E27FC236}">
                <a16:creationId xmlns:a16="http://schemas.microsoft.com/office/drawing/2014/main" id="{73E5B949-F30A-4555-B946-4D724DD41171}"/>
              </a:ext>
            </a:extLst>
          </p:cNvPr>
          <p:cNvSpPr>
            <a:spLocks noGrp="1"/>
          </p:cNvSpPr>
          <p:nvPr>
            <p:ph sz="half" idx="1"/>
          </p:nvPr>
        </p:nvSpPr>
        <p:spPr>
          <a:xfrm>
            <a:off x="640080" y="2176670"/>
            <a:ext cx="5009930" cy="4600050"/>
          </a:xfrm>
        </p:spPr>
        <p:txBody>
          <a:bodyPr>
            <a:noAutofit/>
          </a:bodyPr>
          <a:lstStyle/>
          <a:p>
            <a:pPr lvl="0"/>
            <a:r>
              <a:rPr lang="en-US" sz="2000" dirty="0">
                <a:latin typeface="Book Antiqua" panose="02040602050305030304" pitchFamily="18" charset="0"/>
              </a:rPr>
              <a:t>Instruct participants to pick 2 cards from the pile. Using the 2 cards, they will be telling a story. Allow a couple of minutes for participants to think of a story. </a:t>
            </a:r>
          </a:p>
          <a:p>
            <a:pPr lvl="0"/>
            <a:r>
              <a:rPr lang="en-US" sz="2000" dirty="0">
                <a:latin typeface="Book Antiqua" panose="02040602050305030304" pitchFamily="18" charset="0"/>
              </a:rPr>
              <a:t>Select a starting point and that person will go first telling a story using their 2 cards. This continues around the room until everyone has a chance.</a:t>
            </a:r>
          </a:p>
          <a:p>
            <a:pPr lvl="0"/>
            <a:r>
              <a:rPr lang="en-US" sz="2000" dirty="0">
                <a:latin typeface="Book Antiqua" panose="02040602050305030304" pitchFamily="18" charset="0"/>
              </a:rPr>
              <a:t>Additions - shuffle the cards then pass one out to each person in the group. Instruct kids that they will be telling a story as a group. </a:t>
            </a:r>
          </a:p>
        </p:txBody>
      </p:sp>
      <p:pic>
        <p:nvPicPr>
          <p:cNvPr id="3074" name="Picture 2" descr="Image result for tell a story picture cards">
            <a:extLst>
              <a:ext uri="{FF2B5EF4-FFF2-40B4-BE49-F238E27FC236}">
                <a16:creationId xmlns:a16="http://schemas.microsoft.com/office/drawing/2014/main" id="{C6095A0C-4D82-47C1-911E-FDEE3A6D8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196" y="2424189"/>
            <a:ext cx="2817770" cy="41899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tell a story picture cards">
            <a:extLst>
              <a:ext uri="{FF2B5EF4-FFF2-40B4-BE49-F238E27FC236}">
                <a16:creationId xmlns:a16="http://schemas.microsoft.com/office/drawing/2014/main" id="{11A2A033-DDA0-438D-8F74-FE9D9DC00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133" y="2390438"/>
            <a:ext cx="2700029" cy="412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308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79E6-3473-4222-9758-09397E80201F}"/>
              </a:ext>
            </a:extLst>
          </p:cNvPr>
          <p:cNvSpPr>
            <a:spLocks noGrp="1"/>
          </p:cNvSpPr>
          <p:nvPr>
            <p:ph type="title"/>
          </p:nvPr>
        </p:nvSpPr>
        <p:spPr>
          <a:xfrm>
            <a:off x="838200" y="365126"/>
            <a:ext cx="10515600" cy="966718"/>
          </a:xfrm>
        </p:spPr>
        <p:txBody>
          <a:bodyPr>
            <a:normAutofit/>
          </a:bodyPr>
          <a:lstStyle/>
          <a:p>
            <a:pPr algn="ctr"/>
            <a:r>
              <a:rPr lang="en-US" sz="5400" dirty="0">
                <a:latin typeface="Times New Roman" panose="02020603050405020304" pitchFamily="18" charset="0"/>
                <a:cs typeface="Times New Roman" panose="02020603050405020304" pitchFamily="18" charset="0"/>
              </a:rPr>
              <a:t>WORKS CITED</a:t>
            </a:r>
          </a:p>
        </p:txBody>
      </p:sp>
      <p:sp>
        <p:nvSpPr>
          <p:cNvPr id="3" name="Content Placeholder 2">
            <a:extLst>
              <a:ext uri="{FF2B5EF4-FFF2-40B4-BE49-F238E27FC236}">
                <a16:creationId xmlns:a16="http://schemas.microsoft.com/office/drawing/2014/main" id="{146EF469-63B3-4E0D-A571-F9C74EB488ED}"/>
              </a:ext>
            </a:extLst>
          </p:cNvPr>
          <p:cNvSpPr>
            <a:spLocks noGrp="1"/>
          </p:cNvSpPr>
          <p:nvPr>
            <p:ph idx="1"/>
          </p:nvPr>
        </p:nvSpPr>
        <p:spPr>
          <a:xfrm>
            <a:off x="838200" y="1610140"/>
            <a:ext cx="10515600" cy="5019260"/>
          </a:xfrm>
        </p:spPr>
        <p:txBody>
          <a:bodyPr>
            <a:normAutofit fontScale="85000" lnSpcReduction="20000"/>
          </a:bodyPr>
          <a:lstStyle/>
          <a:p>
            <a:r>
              <a:rPr lang="en-US" dirty="0" err="1">
                <a:latin typeface="Times New Roman" panose="02020603050405020304" pitchFamily="18" charset="0"/>
                <a:cs typeface="Times New Roman" panose="02020603050405020304" pitchFamily="18" charset="0"/>
              </a:rPr>
              <a:t>Alber</a:t>
            </a:r>
            <a:r>
              <a:rPr lang="en-US" dirty="0">
                <a:latin typeface="Times New Roman" panose="02020603050405020304" pitchFamily="18" charset="0"/>
                <a:cs typeface="Times New Roman" panose="02020603050405020304" pitchFamily="18" charset="0"/>
              </a:rPr>
              <a:t>, R. (January 2014). </a:t>
            </a:r>
            <a:r>
              <a:rPr lang="en-US" i="1" dirty="0">
                <a:latin typeface="Times New Roman" panose="02020603050405020304" pitchFamily="18" charset="0"/>
                <a:cs typeface="Times New Roman" panose="02020603050405020304" pitchFamily="18" charset="0"/>
              </a:rPr>
              <a:t>How important is teaching literacy in all content areas? </a:t>
            </a:r>
            <a:r>
              <a:rPr lang="en-US" dirty="0">
                <a:latin typeface="Times New Roman" panose="02020603050405020304" pitchFamily="18" charset="0"/>
                <a:cs typeface="Times New Roman" panose="02020603050405020304" pitchFamily="18" charset="0"/>
              </a:rPr>
              <a:t>Edutopia. </a:t>
            </a:r>
            <a:r>
              <a:rPr lang="en-US" dirty="0">
                <a:latin typeface="Times New Roman" panose="02020603050405020304" pitchFamily="18" charset="0"/>
                <a:cs typeface="Times New Roman" panose="02020603050405020304" pitchFamily="18" charset="0"/>
                <a:hlinkClick r:id="rId2"/>
              </a:rPr>
              <a:t>https://www.edutopia.org/blog/literacy-instruction-across-curriculum-importance</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Introduction to Literacy in English. (September 2021). Victoria (Australia) Education and Training. </a:t>
            </a:r>
            <a:r>
              <a:rPr lang="en-US" dirty="0">
                <a:latin typeface="Times New Roman" panose="02020603050405020304" pitchFamily="18" charset="0"/>
                <a:cs typeface="Times New Roman" panose="02020603050405020304" pitchFamily="18" charset="0"/>
                <a:hlinkClick r:id="rId3"/>
              </a:rPr>
              <a:t>https://www.education.vic.gov.au/school/teachers/teachingresources/discipline/english/literacy/Pages/introduction-to-literacy-in-english.aspx</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Robb, L. (n.d.). </a:t>
            </a:r>
            <a:r>
              <a:rPr lang="en-US" i="1" dirty="0">
                <a:latin typeface="Times New Roman" panose="02020603050405020304" pitchFamily="18" charset="0"/>
                <a:cs typeface="Times New Roman" panose="02020603050405020304" pitchFamily="18" charset="0"/>
              </a:rPr>
              <a:t>What is differentiated instruction? </a:t>
            </a:r>
            <a:r>
              <a:rPr lang="en-US" dirty="0">
                <a:latin typeface="Times New Roman" panose="02020603050405020304" pitchFamily="18" charset="0"/>
                <a:cs typeface="Times New Roman" panose="02020603050405020304" pitchFamily="18" charset="0"/>
              </a:rPr>
              <a:t>Scholastic. </a:t>
            </a:r>
            <a:r>
              <a:rPr lang="en-US" dirty="0">
                <a:latin typeface="Times New Roman" panose="02020603050405020304" pitchFamily="18" charset="0"/>
                <a:cs typeface="Times New Roman" panose="02020603050405020304" pitchFamily="18" charset="0"/>
                <a:hlinkClick r:id="rId4"/>
              </a:rPr>
              <a:t>https://www.scholastic.com/teachers/articles/teaching-content/what-differentiated-instruction/</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Weselby</a:t>
            </a:r>
            <a:r>
              <a:rPr lang="en-US" dirty="0">
                <a:latin typeface="Times New Roman" panose="02020603050405020304" pitchFamily="18" charset="0"/>
                <a:cs typeface="Times New Roman" panose="02020603050405020304" pitchFamily="18" charset="0"/>
              </a:rPr>
              <a:t>, C. (April 2021). </a:t>
            </a:r>
            <a:r>
              <a:rPr lang="en-US" i="1" dirty="0">
                <a:latin typeface="Times New Roman" panose="02020603050405020304" pitchFamily="18" charset="0"/>
                <a:cs typeface="Times New Roman" panose="02020603050405020304" pitchFamily="18" charset="0"/>
              </a:rPr>
              <a:t>What is differentiated instruction? Examples of how to differentiate instruction in the classroom</a:t>
            </a:r>
            <a:r>
              <a:rPr lang="en-US" dirty="0">
                <a:latin typeface="Times New Roman" panose="02020603050405020304" pitchFamily="18" charset="0"/>
                <a:cs typeface="Times New Roman" panose="02020603050405020304" pitchFamily="18" charset="0"/>
              </a:rPr>
              <a:t>. Resilient Educator. </a:t>
            </a:r>
            <a:r>
              <a:rPr lang="en-US" dirty="0">
                <a:latin typeface="Times New Roman" panose="02020603050405020304" pitchFamily="18" charset="0"/>
                <a:cs typeface="Times New Roman" panose="02020603050405020304" pitchFamily="18" charset="0"/>
                <a:hlinkClick r:id="rId5"/>
              </a:rPr>
              <a:t>https://resilienteducator.com/classroom-resources/examples-of-differentiated-instruction/</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7086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242320-D622-4F41-A249-D6791E98C87F}"/>
              </a:ext>
            </a:extLst>
          </p:cNvPr>
          <p:cNvSpPr/>
          <p:nvPr/>
        </p:nvSpPr>
        <p:spPr>
          <a:xfrm>
            <a:off x="2007380" y="3223442"/>
            <a:ext cx="8177239" cy="2862322"/>
          </a:xfrm>
          <a:prstGeom prst="rect">
            <a:avLst/>
          </a:prstGeom>
          <a:noFill/>
        </p:spPr>
        <p:txBody>
          <a:bodyPr wrap="none" lIns="91440" tIns="45720" rIns="91440" bIns="45720">
            <a:spAutoFit/>
          </a:bodyPr>
          <a:lstStyle/>
          <a:p>
            <a:pPr algn="ctr"/>
            <a:r>
              <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anose="02040602050305030304" pitchFamily="18" charset="0"/>
              </a:rPr>
              <a:t>In the Chat Box </a:t>
            </a:r>
            <a:r>
              <a:rPr lang="en-US" sz="6000" b="1" dirty="0">
                <a:ln w="9525">
                  <a:solidFill>
                    <a:schemeClr val="bg1"/>
                  </a:solidFill>
                  <a:prstDash val="solid"/>
                </a:ln>
                <a:effectLst>
                  <a:outerShdw blurRad="12700" dist="38100" dir="2700000" algn="tl" rotWithShape="0">
                    <a:schemeClr val="bg1">
                      <a:lumMod val="50000"/>
                    </a:schemeClr>
                  </a:outerShdw>
                </a:effectLst>
                <a:latin typeface="Book Antiqua" panose="02040602050305030304" pitchFamily="18" charset="0"/>
              </a:rPr>
              <a:t>tell us:</a:t>
            </a:r>
          </a:p>
          <a:p>
            <a:pPr algn="ctr"/>
            <a:r>
              <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anose="02040602050305030304" pitchFamily="18" charset="0"/>
              </a:rPr>
              <a:t>Name, Organization, </a:t>
            </a:r>
          </a:p>
          <a:p>
            <a:pPr algn="ctr"/>
            <a:r>
              <a:rPr lang="en-US" sz="6000" b="1" dirty="0">
                <a:ln w="9525">
                  <a:solidFill>
                    <a:schemeClr val="bg1"/>
                  </a:solidFill>
                  <a:prstDash val="solid"/>
                </a:ln>
                <a:effectLst>
                  <a:outerShdw blurRad="12700" dist="38100" dir="2700000" algn="tl" rotWithShape="0">
                    <a:schemeClr val="bg1">
                      <a:lumMod val="50000"/>
                    </a:schemeClr>
                  </a:outerShdw>
                </a:effectLst>
                <a:latin typeface="Book Antiqua" panose="02040602050305030304" pitchFamily="18" charset="0"/>
              </a:rPr>
              <a:t>I am excited about…</a:t>
            </a:r>
            <a:endPar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anose="02040602050305030304" pitchFamily="18" charset="0"/>
            </a:endParaRPr>
          </a:p>
        </p:txBody>
      </p:sp>
      <p:pic>
        <p:nvPicPr>
          <p:cNvPr id="4" name="Picture 3">
            <a:extLst>
              <a:ext uri="{FF2B5EF4-FFF2-40B4-BE49-F238E27FC236}">
                <a16:creationId xmlns:a16="http://schemas.microsoft.com/office/drawing/2014/main" id="{E8CE9288-7BF7-4940-AC96-79D71C08AF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5391" y="433091"/>
            <a:ext cx="3462452" cy="2539131"/>
          </a:xfrm>
          <a:prstGeom prst="rect">
            <a:avLst/>
          </a:prstGeom>
        </p:spPr>
      </p:pic>
      <p:sp>
        <p:nvSpPr>
          <p:cNvPr id="5" name="Title 4">
            <a:extLst>
              <a:ext uri="{FF2B5EF4-FFF2-40B4-BE49-F238E27FC236}">
                <a16:creationId xmlns:a16="http://schemas.microsoft.com/office/drawing/2014/main" id="{F743DFD3-A0C1-438C-B983-26383591A971}"/>
              </a:ext>
            </a:extLst>
          </p:cNvPr>
          <p:cNvSpPr>
            <a:spLocks noGrp="1"/>
          </p:cNvSpPr>
          <p:nvPr>
            <p:ph type="title"/>
          </p:nvPr>
        </p:nvSpPr>
        <p:spPr>
          <a:xfrm>
            <a:off x="3926187" y="1039874"/>
            <a:ext cx="6930655" cy="1325563"/>
          </a:xfrm>
        </p:spPr>
        <p:txBody>
          <a:bodyPr>
            <a:normAutofit/>
          </a:bodyPr>
          <a:lstStyle/>
          <a:p>
            <a:pPr algn="ctr"/>
            <a:r>
              <a:rPr lang="en-US" sz="4800" b="1" dirty="0">
                <a:latin typeface="Book Antiqua" panose="02040602050305030304" pitchFamily="18" charset="0"/>
              </a:rPr>
              <a:t>AS YOU JOIN…</a:t>
            </a:r>
          </a:p>
        </p:txBody>
      </p:sp>
    </p:spTree>
    <p:extLst>
      <p:ext uri="{BB962C8B-B14F-4D97-AF65-F5344CB8AC3E}">
        <p14:creationId xmlns:p14="http://schemas.microsoft.com/office/powerpoint/2010/main" val="422321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DDE5D-0653-4629-9E49-D4D8EA76A8C8}"/>
              </a:ext>
            </a:extLst>
          </p:cNvPr>
          <p:cNvSpPr>
            <a:spLocks noGrp="1"/>
          </p:cNvSpPr>
          <p:nvPr>
            <p:ph type="title"/>
          </p:nvPr>
        </p:nvSpPr>
        <p:spPr>
          <a:xfrm>
            <a:off x="838200" y="365125"/>
            <a:ext cx="8683487" cy="1325563"/>
          </a:xfrm>
        </p:spPr>
        <p:txBody>
          <a:bodyPr/>
          <a:lstStyle/>
          <a:p>
            <a:pPr algn="ctr"/>
            <a:r>
              <a:rPr lang="en-US" dirty="0">
                <a:latin typeface="Book Antiqua" panose="02040602050305030304" pitchFamily="18" charset="0"/>
              </a:rPr>
              <a:t>HOUSE KEEPING</a:t>
            </a:r>
          </a:p>
        </p:txBody>
      </p:sp>
      <p:sp>
        <p:nvSpPr>
          <p:cNvPr id="3" name="Content Placeholder 2">
            <a:extLst>
              <a:ext uri="{FF2B5EF4-FFF2-40B4-BE49-F238E27FC236}">
                <a16:creationId xmlns:a16="http://schemas.microsoft.com/office/drawing/2014/main" id="{7E273C24-B0DD-43B7-A66C-CCE335C28039}"/>
              </a:ext>
            </a:extLst>
          </p:cNvPr>
          <p:cNvSpPr>
            <a:spLocks noGrp="1"/>
          </p:cNvSpPr>
          <p:nvPr>
            <p:ph idx="1"/>
          </p:nvPr>
        </p:nvSpPr>
        <p:spPr>
          <a:xfrm>
            <a:off x="838200" y="1825625"/>
            <a:ext cx="8683487" cy="4351338"/>
          </a:xfrm>
        </p:spPr>
        <p:txBody>
          <a:bodyPr>
            <a:normAutofit fontScale="85000" lnSpcReduction="20000"/>
          </a:bodyPr>
          <a:lstStyle/>
          <a:p>
            <a:pPr fontAlgn="base">
              <a:spcBef>
                <a:spcPts val="300"/>
              </a:spcBef>
              <a:spcAft>
                <a:spcPts val="500"/>
              </a:spcAft>
              <a:buFont typeface="Wingdings" panose="05000000000000000000" pitchFamily="2" charset="2"/>
              <a:buChar char="ü"/>
            </a:pPr>
            <a:r>
              <a:rPr lang="en-US" sz="3500" dirty="0">
                <a:solidFill>
                  <a:srgbClr val="3F3F3F"/>
                </a:solidFill>
                <a:latin typeface="Arial" panose="020B0604020202020204" pitchFamily="34" charset="0"/>
              </a:rPr>
              <a:t>Encourage </a:t>
            </a:r>
            <a:r>
              <a:rPr lang="en-US" sz="3500" b="1" dirty="0">
                <a:solidFill>
                  <a:srgbClr val="3F3F3F"/>
                </a:solidFill>
                <a:latin typeface="Arial" panose="020B0604020202020204" pitchFamily="34" charset="0"/>
              </a:rPr>
              <a:t>participation</a:t>
            </a:r>
            <a:r>
              <a:rPr lang="en-US" sz="3500" dirty="0">
                <a:solidFill>
                  <a:srgbClr val="3F3F3F"/>
                </a:solidFill>
                <a:latin typeface="Arial" panose="020B0604020202020204" pitchFamily="34" charset="0"/>
              </a:rPr>
              <a:t> </a:t>
            </a:r>
            <a:r>
              <a:rPr lang="en-US" sz="3500" i="1" dirty="0">
                <a:solidFill>
                  <a:srgbClr val="3F3F3F"/>
                </a:solidFill>
                <a:latin typeface="Arial" panose="020B0604020202020204" pitchFamily="34" charset="0"/>
              </a:rPr>
              <a:t>(camera, chat box, discussions)</a:t>
            </a:r>
            <a:r>
              <a:rPr lang="en-US" sz="3500" dirty="0">
                <a:solidFill>
                  <a:srgbClr val="3F3F3F"/>
                </a:solidFill>
                <a:latin typeface="Arial" panose="020B0604020202020204" pitchFamily="34" charset="0"/>
              </a:rPr>
              <a:t> </a:t>
            </a:r>
            <a:br>
              <a:rPr lang="en-US" sz="3500" dirty="0">
                <a:solidFill>
                  <a:srgbClr val="3F3F3F"/>
                </a:solidFill>
                <a:latin typeface="Arial" panose="020B0604020202020204" pitchFamily="34" charset="0"/>
              </a:rPr>
            </a:br>
            <a:endParaRPr lang="en-US" sz="3500" dirty="0">
              <a:solidFill>
                <a:srgbClr val="3F3F3F"/>
              </a:solidFill>
              <a:latin typeface="Arial" panose="020B0604020202020204" pitchFamily="34" charset="0"/>
            </a:endParaRPr>
          </a:p>
          <a:p>
            <a:pPr fontAlgn="base">
              <a:spcBef>
                <a:spcPts val="300"/>
              </a:spcBef>
              <a:spcAft>
                <a:spcPts val="500"/>
              </a:spcAft>
              <a:buFont typeface="Wingdings" panose="05000000000000000000" pitchFamily="2" charset="2"/>
              <a:buChar char="ü"/>
            </a:pPr>
            <a:r>
              <a:rPr lang="en-US" sz="3500" dirty="0">
                <a:solidFill>
                  <a:srgbClr val="3F3F3F"/>
                </a:solidFill>
                <a:latin typeface="Arial" panose="020B0604020202020204" pitchFamily="34" charset="0"/>
              </a:rPr>
              <a:t>Add your </a:t>
            </a:r>
            <a:r>
              <a:rPr lang="en-US" sz="3500" b="1" dirty="0">
                <a:solidFill>
                  <a:srgbClr val="3F3F3F"/>
                </a:solidFill>
                <a:latin typeface="Arial" panose="020B0604020202020204" pitchFamily="34" charset="0"/>
              </a:rPr>
              <a:t>name </a:t>
            </a:r>
            <a:r>
              <a:rPr lang="en-US" sz="3500" dirty="0">
                <a:solidFill>
                  <a:srgbClr val="3F3F3F"/>
                </a:solidFill>
                <a:latin typeface="Arial" panose="020B0604020202020204" pitchFamily="34" charset="0"/>
              </a:rPr>
              <a:t>(</a:t>
            </a:r>
            <a:r>
              <a:rPr lang="en-US" sz="3500" i="1" dirty="0">
                <a:solidFill>
                  <a:srgbClr val="3F3F3F"/>
                </a:solidFill>
                <a:latin typeface="Arial" panose="020B0604020202020204" pitchFamily="34" charset="0"/>
              </a:rPr>
              <a:t>this makes it more personal and easier to interact)</a:t>
            </a:r>
            <a:br>
              <a:rPr lang="en-US" sz="3500" i="1" dirty="0">
                <a:solidFill>
                  <a:srgbClr val="3F3F3F"/>
                </a:solidFill>
                <a:latin typeface="Arial" panose="020B0604020202020204" pitchFamily="34" charset="0"/>
              </a:rPr>
            </a:br>
            <a:endParaRPr lang="en-US" sz="3500" dirty="0">
              <a:solidFill>
                <a:srgbClr val="2B2D76"/>
              </a:solidFill>
              <a:latin typeface="Arial" panose="020B0604020202020204" pitchFamily="34" charset="0"/>
            </a:endParaRPr>
          </a:p>
          <a:p>
            <a:pPr fontAlgn="base">
              <a:spcBef>
                <a:spcPts val="300"/>
              </a:spcBef>
              <a:spcAft>
                <a:spcPts val="500"/>
              </a:spcAft>
              <a:buFont typeface="Wingdings" panose="05000000000000000000" pitchFamily="2" charset="2"/>
              <a:buChar char="ü"/>
            </a:pPr>
            <a:r>
              <a:rPr lang="en-US" sz="3500" dirty="0">
                <a:solidFill>
                  <a:srgbClr val="3F3F3F"/>
                </a:solidFill>
                <a:latin typeface="Arial" panose="020B0604020202020204" pitchFamily="34" charset="0"/>
              </a:rPr>
              <a:t>Utilize the </a:t>
            </a:r>
            <a:r>
              <a:rPr lang="en-US" sz="3500" b="1" dirty="0">
                <a:solidFill>
                  <a:srgbClr val="3F3F3F"/>
                </a:solidFill>
                <a:latin typeface="Arial" panose="020B0604020202020204" pitchFamily="34" charset="0"/>
              </a:rPr>
              <a:t>chat box</a:t>
            </a:r>
            <a:r>
              <a:rPr lang="en-US" sz="3500" dirty="0">
                <a:solidFill>
                  <a:srgbClr val="3F3F3F"/>
                </a:solidFill>
                <a:latin typeface="Arial" panose="020B0604020202020204" pitchFamily="34" charset="0"/>
              </a:rPr>
              <a:t> </a:t>
            </a:r>
            <a:r>
              <a:rPr lang="en-US" sz="3500" i="1" dirty="0">
                <a:solidFill>
                  <a:srgbClr val="3F3F3F"/>
                </a:solidFill>
                <a:latin typeface="Arial" panose="020B0604020202020204" pitchFamily="34" charset="0"/>
              </a:rPr>
              <a:t>(to connect with others or ask questions)</a:t>
            </a:r>
            <a:br>
              <a:rPr lang="en-US" sz="3500" i="1" dirty="0">
                <a:solidFill>
                  <a:srgbClr val="3F3F3F"/>
                </a:solidFill>
                <a:latin typeface="Arial" panose="020B0604020202020204" pitchFamily="34" charset="0"/>
              </a:rPr>
            </a:br>
            <a:endParaRPr lang="en-US" sz="3500" dirty="0">
              <a:solidFill>
                <a:srgbClr val="2B2D76"/>
              </a:solidFill>
              <a:latin typeface="Arial" panose="020B0604020202020204" pitchFamily="34" charset="0"/>
            </a:endParaRPr>
          </a:p>
          <a:p>
            <a:pPr fontAlgn="base">
              <a:spcBef>
                <a:spcPts val="300"/>
              </a:spcBef>
              <a:spcAft>
                <a:spcPts val="500"/>
              </a:spcAft>
              <a:buFont typeface="Wingdings" panose="05000000000000000000" pitchFamily="2" charset="2"/>
              <a:buChar char="ü"/>
            </a:pPr>
            <a:r>
              <a:rPr lang="en-US" sz="3500" dirty="0">
                <a:solidFill>
                  <a:srgbClr val="3F3F3F"/>
                </a:solidFill>
                <a:latin typeface="Arial" panose="020B0604020202020204" pitchFamily="34" charset="0"/>
              </a:rPr>
              <a:t>Need to step away momentarily? Use the toolbar to turn off video/sound</a:t>
            </a:r>
            <a:br>
              <a:rPr lang="en-US" sz="3500" dirty="0">
                <a:solidFill>
                  <a:srgbClr val="3F3F3F"/>
                </a:solidFill>
                <a:latin typeface="Arial" panose="020B0604020202020204" pitchFamily="34" charset="0"/>
              </a:rPr>
            </a:br>
            <a:endParaRPr lang="en-US" sz="3500" dirty="0">
              <a:solidFill>
                <a:srgbClr val="2B2D76"/>
              </a:solidFill>
              <a:latin typeface="Arial" panose="020B0604020202020204" pitchFamily="34" charset="0"/>
            </a:endParaRPr>
          </a:p>
          <a:p>
            <a:endParaRPr lang="en-US" dirty="0">
              <a:latin typeface="Book Antiqua" panose="02040602050305030304" pitchFamily="18" charset="0"/>
            </a:endParaRPr>
          </a:p>
        </p:txBody>
      </p:sp>
      <p:pic>
        <p:nvPicPr>
          <p:cNvPr id="5" name="Picture 4">
            <a:extLst>
              <a:ext uri="{FF2B5EF4-FFF2-40B4-BE49-F238E27FC236}">
                <a16:creationId xmlns:a16="http://schemas.microsoft.com/office/drawing/2014/main" id="{E281224C-B729-403A-A9BB-67708FDEAD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59615" y="1904998"/>
            <a:ext cx="1620907" cy="1620907"/>
          </a:xfrm>
          <a:prstGeom prst="rect">
            <a:avLst/>
          </a:prstGeom>
        </p:spPr>
      </p:pic>
      <p:pic>
        <p:nvPicPr>
          <p:cNvPr id="8" name="Picture 7">
            <a:extLst>
              <a:ext uri="{FF2B5EF4-FFF2-40B4-BE49-F238E27FC236}">
                <a16:creationId xmlns:a16="http://schemas.microsoft.com/office/drawing/2014/main" id="{4CB22C6F-D0F5-49AA-AF88-2E60DD6AFDA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24122" y="4328275"/>
            <a:ext cx="2514600" cy="1674763"/>
          </a:xfrm>
          <a:prstGeom prst="rect">
            <a:avLst/>
          </a:prstGeom>
        </p:spPr>
      </p:pic>
    </p:spTree>
    <p:extLst>
      <p:ext uri="{BB962C8B-B14F-4D97-AF65-F5344CB8AC3E}">
        <p14:creationId xmlns:p14="http://schemas.microsoft.com/office/powerpoint/2010/main" val="343399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D30A4-D636-44EB-88E5-0794DED4AD0D}"/>
              </a:ext>
            </a:extLst>
          </p:cNvPr>
          <p:cNvSpPr>
            <a:spLocks noGrp="1"/>
          </p:cNvSpPr>
          <p:nvPr>
            <p:ph type="title"/>
          </p:nvPr>
        </p:nvSpPr>
        <p:spPr/>
        <p:txBody>
          <a:bodyPr/>
          <a:lstStyle/>
          <a:p>
            <a:pPr algn="ctr"/>
            <a:r>
              <a:rPr lang="en-US" dirty="0">
                <a:latin typeface="Book Antiqua" panose="02040602050305030304" pitchFamily="18" charset="0"/>
              </a:rPr>
              <a:t>THINGS to KNOW</a:t>
            </a:r>
          </a:p>
        </p:txBody>
      </p:sp>
      <p:sp>
        <p:nvSpPr>
          <p:cNvPr id="3" name="Content Placeholder 2">
            <a:extLst>
              <a:ext uri="{FF2B5EF4-FFF2-40B4-BE49-F238E27FC236}">
                <a16:creationId xmlns:a16="http://schemas.microsoft.com/office/drawing/2014/main" id="{5FB01CB1-EF09-4D45-BA2D-06E1142DE41F}"/>
              </a:ext>
            </a:extLst>
          </p:cNvPr>
          <p:cNvSpPr>
            <a:spLocks noGrp="1"/>
          </p:cNvSpPr>
          <p:nvPr>
            <p:ph sz="half" idx="1"/>
          </p:nvPr>
        </p:nvSpPr>
        <p:spPr>
          <a:xfrm>
            <a:off x="838200" y="1825625"/>
            <a:ext cx="5181600" cy="4667250"/>
          </a:xfrm>
        </p:spPr>
        <p:txBody>
          <a:bodyPr>
            <a:normAutofit lnSpcReduction="10000"/>
          </a:bodyPr>
          <a:lstStyle/>
          <a:p>
            <a:pPr marL="0" indent="0">
              <a:buNone/>
            </a:pPr>
            <a:r>
              <a:rPr lang="en-US" dirty="0">
                <a:latin typeface="Book Antiqua" panose="02040602050305030304" pitchFamily="18" charset="0"/>
              </a:rPr>
              <a:t>7 sessions – Oct-Apr on Thursday</a:t>
            </a:r>
          </a:p>
          <a:p>
            <a:pPr marL="0" indent="0">
              <a:buNone/>
            </a:pPr>
            <a:r>
              <a:rPr lang="en-US" dirty="0">
                <a:latin typeface="Book Antiqua" panose="02040602050305030304" pitchFamily="18" charset="0"/>
              </a:rPr>
              <a:t>-- session recordings </a:t>
            </a:r>
          </a:p>
          <a:p>
            <a:pPr marL="0" indent="0">
              <a:buNone/>
            </a:pPr>
            <a:r>
              <a:rPr lang="en-US" dirty="0">
                <a:latin typeface="Book Antiqua" panose="02040602050305030304" pitchFamily="18" charset="0"/>
              </a:rPr>
              <a:t>-- time to plan and implement</a:t>
            </a:r>
          </a:p>
          <a:p>
            <a:pPr marL="0" indent="0">
              <a:buNone/>
            </a:pPr>
            <a:r>
              <a:rPr lang="en-US" dirty="0">
                <a:latin typeface="Book Antiqua" panose="02040602050305030304" pitchFamily="18" charset="0"/>
              </a:rPr>
              <a:t>-- cumulative work pages</a:t>
            </a:r>
          </a:p>
          <a:p>
            <a:pPr marL="0" indent="0">
              <a:buNone/>
            </a:pPr>
            <a:endParaRPr lang="en-US" dirty="0">
              <a:latin typeface="Book Antiqua" panose="02040602050305030304" pitchFamily="18" charset="0"/>
            </a:endParaRPr>
          </a:p>
          <a:p>
            <a:pPr marL="0" indent="0">
              <a:buNone/>
            </a:pPr>
            <a:r>
              <a:rPr lang="en-US" dirty="0">
                <a:latin typeface="Book Antiqua" panose="02040602050305030304" pitchFamily="18" charset="0"/>
              </a:rPr>
              <a:t> Check point (January)</a:t>
            </a:r>
          </a:p>
          <a:p>
            <a:pPr marL="0" indent="0">
              <a:buNone/>
            </a:pPr>
            <a:endParaRPr lang="en-US" dirty="0">
              <a:latin typeface="Book Antiqua" panose="02040602050305030304" pitchFamily="18" charset="0"/>
            </a:endParaRPr>
          </a:p>
          <a:p>
            <a:pPr marL="0" indent="0">
              <a:buNone/>
            </a:pPr>
            <a:r>
              <a:rPr lang="en-US" dirty="0">
                <a:latin typeface="Book Antiqua" panose="02040602050305030304" pitchFamily="18" charset="0"/>
              </a:rPr>
              <a:t>In-between sessions </a:t>
            </a:r>
          </a:p>
          <a:p>
            <a:pPr marL="0" indent="0">
              <a:buNone/>
            </a:pPr>
            <a:r>
              <a:rPr lang="en-US" dirty="0">
                <a:latin typeface="Book Antiqua" panose="02040602050305030304" pitchFamily="18" charset="0"/>
              </a:rPr>
              <a:t>-- Coaching is available</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F78AA540-3CDA-4E54-8BFF-9CCF74CCA221}"/>
              </a:ext>
            </a:extLst>
          </p:cNvPr>
          <p:cNvSpPr>
            <a:spLocks noGrp="1"/>
          </p:cNvSpPr>
          <p:nvPr>
            <p:ph sz="half" idx="2"/>
          </p:nvPr>
        </p:nvSpPr>
        <p:spPr>
          <a:xfrm>
            <a:off x="6172202" y="1690688"/>
            <a:ext cx="5367867" cy="4351338"/>
          </a:xfrm>
        </p:spPr>
        <p:txBody>
          <a:bodyPr>
            <a:normAutofit lnSpcReduction="10000"/>
          </a:bodyPr>
          <a:lstStyle/>
          <a:p>
            <a:pPr marL="0" indent="0">
              <a:buNone/>
            </a:pPr>
            <a:r>
              <a:rPr lang="en-US" sz="3600" dirty="0">
                <a:solidFill>
                  <a:prstClr val="black"/>
                </a:solidFill>
                <a:latin typeface="Book Antiqua" panose="02040602050305030304" pitchFamily="18" charset="0"/>
                <a:cs typeface="Times New Roman" panose="02020603050405020304" pitchFamily="18" charset="0"/>
              </a:rPr>
              <a:t>Contact Information</a:t>
            </a:r>
            <a:br>
              <a:rPr lang="en-US" dirty="0">
                <a:solidFill>
                  <a:prstClr val="black"/>
                </a:solidFill>
                <a:latin typeface="Times New Roman" panose="02020603050405020304" pitchFamily="18" charset="0"/>
                <a:cs typeface="Times New Roman" panose="02020603050405020304" pitchFamily="18" charset="0"/>
              </a:rPr>
            </a:br>
            <a:br>
              <a:rPr lang="en-US" dirty="0">
                <a:solidFill>
                  <a:prstClr val="black"/>
                </a:solidFill>
                <a:latin typeface="Times New Roman" panose="02020603050405020304" pitchFamily="18" charset="0"/>
                <a:cs typeface="Times New Roman" panose="02020603050405020304" pitchFamily="18" charset="0"/>
              </a:rPr>
            </a:br>
            <a:r>
              <a:rPr lang="en-US" dirty="0">
                <a:solidFill>
                  <a:prstClr val="black"/>
                </a:solidFill>
                <a:latin typeface="Book Antiqua" panose="02040602050305030304" pitchFamily="18" charset="0"/>
                <a:cs typeface="Times New Roman" panose="02020603050405020304" pitchFamily="18" charset="0"/>
              </a:rPr>
              <a:t>Theresa Slaughter, Literacy Enrichment Coach</a:t>
            </a:r>
            <a:br>
              <a:rPr lang="en-US" dirty="0">
                <a:solidFill>
                  <a:prstClr val="black"/>
                </a:solidFill>
                <a:latin typeface="Book Antiqua" panose="02040602050305030304" pitchFamily="18" charset="0"/>
                <a:cs typeface="Times New Roman" panose="02020603050405020304" pitchFamily="18" charset="0"/>
              </a:rPr>
            </a:br>
            <a:r>
              <a:rPr lang="en-US" dirty="0">
                <a:solidFill>
                  <a:prstClr val="black"/>
                </a:solidFill>
                <a:latin typeface="Book Antiqua" panose="02040602050305030304" pitchFamily="18" charset="0"/>
                <a:cs typeface="Times New Roman" panose="02020603050405020304" pitchFamily="18" charset="0"/>
                <a:hlinkClick r:id="rId2"/>
              </a:rPr>
              <a:t>tslaughter.ost@gmail.com</a:t>
            </a:r>
            <a:endParaRPr lang="en-US" dirty="0">
              <a:solidFill>
                <a:prstClr val="black"/>
              </a:solidFill>
              <a:latin typeface="Book Antiqua" panose="02040602050305030304" pitchFamily="18" charset="0"/>
              <a:cs typeface="Times New Roman" panose="02020603050405020304" pitchFamily="18" charset="0"/>
            </a:endParaRPr>
          </a:p>
          <a:p>
            <a:pPr marL="0" indent="0">
              <a:buNone/>
            </a:pPr>
            <a:br>
              <a:rPr lang="en-US" dirty="0">
                <a:solidFill>
                  <a:prstClr val="black"/>
                </a:solidFill>
                <a:latin typeface="Book Antiqua" panose="02040602050305030304" pitchFamily="18" charset="0"/>
                <a:cs typeface="Times New Roman" panose="02020603050405020304" pitchFamily="18" charset="0"/>
              </a:rPr>
            </a:br>
            <a:r>
              <a:rPr lang="en-US" dirty="0">
                <a:solidFill>
                  <a:prstClr val="black"/>
                </a:solidFill>
                <a:latin typeface="Book Antiqua" panose="02040602050305030304" pitchFamily="18" charset="0"/>
                <a:cs typeface="Times New Roman" panose="02020603050405020304" pitchFamily="18" charset="0"/>
              </a:rPr>
              <a:t>21 CCLC/IAA Logistics</a:t>
            </a:r>
            <a:br>
              <a:rPr lang="en-US" dirty="0">
                <a:solidFill>
                  <a:prstClr val="black"/>
                </a:solidFill>
                <a:latin typeface="Book Antiqua" panose="02040602050305030304" pitchFamily="18" charset="0"/>
                <a:cs typeface="Times New Roman" panose="02020603050405020304" pitchFamily="18" charset="0"/>
              </a:rPr>
            </a:br>
            <a:r>
              <a:rPr lang="en-US" dirty="0">
                <a:solidFill>
                  <a:prstClr val="black"/>
                </a:solidFill>
                <a:latin typeface="Book Antiqua" panose="02040602050305030304" pitchFamily="18" charset="0"/>
                <a:cs typeface="Times New Roman" panose="02020603050405020304" pitchFamily="18" charset="0"/>
              </a:rPr>
              <a:t>Crystal Hall </a:t>
            </a:r>
            <a:r>
              <a:rPr lang="en-US" dirty="0">
                <a:solidFill>
                  <a:prstClr val="black"/>
                </a:solidFill>
                <a:latin typeface="Book Antiqua" panose="02040602050305030304" pitchFamily="18" charset="0"/>
                <a:cs typeface="Times New Roman" panose="02020603050405020304" pitchFamily="18" charset="0"/>
                <a:hlinkClick r:id="rId3"/>
              </a:rPr>
              <a:t>chall@sppg.com</a:t>
            </a:r>
            <a:r>
              <a:rPr lang="en-US" dirty="0">
                <a:solidFill>
                  <a:prstClr val="black"/>
                </a:solidFill>
                <a:latin typeface="Book Antiqua" panose="02040602050305030304" pitchFamily="18" charset="0"/>
                <a:cs typeface="Times New Roman" panose="02020603050405020304" pitchFamily="18" charset="0"/>
              </a:rPr>
              <a:t> </a:t>
            </a:r>
            <a:br>
              <a:rPr lang="en-US" dirty="0">
                <a:solidFill>
                  <a:prstClr val="black"/>
                </a:solidFill>
                <a:latin typeface="Book Antiqua" panose="02040602050305030304" pitchFamily="18" charset="0"/>
                <a:cs typeface="Times New Roman" panose="02020603050405020304" pitchFamily="18" charset="0"/>
              </a:rPr>
            </a:br>
            <a:endParaRPr lang="en-US" dirty="0"/>
          </a:p>
        </p:txBody>
      </p:sp>
      <p:pic>
        <p:nvPicPr>
          <p:cNvPr id="5" name="Picture 4">
            <a:extLst>
              <a:ext uri="{FF2B5EF4-FFF2-40B4-BE49-F238E27FC236}">
                <a16:creationId xmlns:a16="http://schemas.microsoft.com/office/drawing/2014/main" id="{D8BD4CC7-1D46-416E-B4B4-091319B0736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36983" y="5167312"/>
            <a:ext cx="5438297" cy="1606021"/>
          </a:xfrm>
          <a:prstGeom prst="rect">
            <a:avLst/>
          </a:prstGeom>
        </p:spPr>
      </p:pic>
    </p:spTree>
    <p:extLst>
      <p:ext uri="{BB962C8B-B14F-4D97-AF65-F5344CB8AC3E}">
        <p14:creationId xmlns:p14="http://schemas.microsoft.com/office/powerpoint/2010/main" val="416493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470F-66E4-49CF-A1CD-85C35E4C4A7F}"/>
              </a:ext>
            </a:extLst>
          </p:cNvPr>
          <p:cNvSpPr>
            <a:spLocks noGrp="1"/>
          </p:cNvSpPr>
          <p:nvPr>
            <p:ph type="title"/>
          </p:nvPr>
        </p:nvSpPr>
        <p:spPr/>
        <p:txBody>
          <a:bodyPr>
            <a:normAutofit/>
          </a:bodyPr>
          <a:lstStyle/>
          <a:p>
            <a:pPr algn="ctr"/>
            <a:r>
              <a:rPr lang="en-US" sz="4800" dirty="0">
                <a:latin typeface="Book Antiqua" panose="02040602050305030304" pitchFamily="18" charset="0"/>
              </a:rPr>
              <a:t>AGENDA</a:t>
            </a:r>
          </a:p>
        </p:txBody>
      </p:sp>
      <p:sp>
        <p:nvSpPr>
          <p:cNvPr id="3" name="Content Placeholder 2">
            <a:extLst>
              <a:ext uri="{FF2B5EF4-FFF2-40B4-BE49-F238E27FC236}">
                <a16:creationId xmlns:a16="http://schemas.microsoft.com/office/drawing/2014/main" id="{AD3D99CA-A9DB-4E97-9BC0-16CA18C9EA9D}"/>
              </a:ext>
            </a:extLst>
          </p:cNvPr>
          <p:cNvSpPr>
            <a:spLocks noGrp="1"/>
          </p:cNvSpPr>
          <p:nvPr>
            <p:ph idx="1"/>
          </p:nvPr>
        </p:nvSpPr>
        <p:spPr/>
        <p:txBody>
          <a:bodyPr>
            <a:normAutofit lnSpcReduction="10000"/>
          </a:bodyPr>
          <a:lstStyle/>
          <a:p>
            <a:pPr marL="0" indent="0">
              <a:lnSpc>
                <a:spcPct val="150000"/>
              </a:lnSpc>
              <a:buNone/>
            </a:pPr>
            <a:r>
              <a:rPr lang="en-US" sz="3600" dirty="0">
                <a:latin typeface="Book Antiqua" panose="02040602050305030304" pitchFamily="18" charset="0"/>
              </a:rPr>
              <a:t>-- </a:t>
            </a:r>
            <a:r>
              <a:rPr lang="en-US" sz="3600" i="1" dirty="0">
                <a:latin typeface="Book Antiqua" panose="02040602050305030304" pitchFamily="18" charset="0"/>
              </a:rPr>
              <a:t>Literacy</a:t>
            </a:r>
            <a:r>
              <a:rPr lang="en-US" sz="3600" dirty="0">
                <a:latin typeface="Book Antiqua" panose="02040602050305030304" pitchFamily="18" charset="0"/>
              </a:rPr>
              <a:t> Enrichment</a:t>
            </a:r>
            <a:br>
              <a:rPr lang="en-US" sz="3600" dirty="0">
                <a:latin typeface="Book Antiqua" panose="02040602050305030304" pitchFamily="18" charset="0"/>
              </a:rPr>
            </a:br>
            <a:r>
              <a:rPr lang="en-US" sz="3600" dirty="0">
                <a:latin typeface="Book Antiqua" panose="02040602050305030304" pitchFamily="18" charset="0"/>
              </a:rPr>
              <a:t>-- Best Practices </a:t>
            </a:r>
          </a:p>
          <a:p>
            <a:pPr marL="0" indent="0">
              <a:lnSpc>
                <a:spcPct val="150000"/>
              </a:lnSpc>
              <a:buNone/>
            </a:pPr>
            <a:r>
              <a:rPr lang="en-US" sz="3600" dirty="0">
                <a:latin typeface="Book Antiqua" panose="02040602050305030304" pitchFamily="18" charset="0"/>
              </a:rPr>
              <a:t>-- Table Discussions (4 Corners +1)</a:t>
            </a:r>
          </a:p>
          <a:p>
            <a:pPr marL="0" indent="0">
              <a:lnSpc>
                <a:spcPct val="150000"/>
              </a:lnSpc>
              <a:buNone/>
            </a:pPr>
            <a:r>
              <a:rPr lang="en-US" sz="3600" dirty="0">
                <a:latin typeface="Book Antiqua" panose="02040602050305030304" pitchFamily="18" charset="0"/>
              </a:rPr>
              <a:t>-- National Family Literacy Day</a:t>
            </a:r>
          </a:p>
          <a:p>
            <a:pPr marL="0" indent="0">
              <a:lnSpc>
                <a:spcPct val="150000"/>
              </a:lnSpc>
              <a:buNone/>
            </a:pPr>
            <a:r>
              <a:rPr lang="en-US" sz="3600" dirty="0">
                <a:latin typeface="Book Antiqua" panose="02040602050305030304" pitchFamily="18" charset="0"/>
              </a:rPr>
              <a:t>-- Literacy Activities</a:t>
            </a:r>
          </a:p>
        </p:txBody>
      </p:sp>
    </p:spTree>
    <p:extLst>
      <p:ext uri="{BB962C8B-B14F-4D97-AF65-F5344CB8AC3E}">
        <p14:creationId xmlns:p14="http://schemas.microsoft.com/office/powerpoint/2010/main" val="379263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E57C-B5F1-42B4-90D8-054B33E09670}"/>
              </a:ext>
            </a:extLst>
          </p:cNvPr>
          <p:cNvSpPr>
            <a:spLocks noGrp="1"/>
          </p:cNvSpPr>
          <p:nvPr>
            <p:ph type="title"/>
          </p:nvPr>
        </p:nvSpPr>
        <p:spPr/>
        <p:txBody>
          <a:bodyPr>
            <a:normAutofit/>
          </a:bodyPr>
          <a:lstStyle/>
          <a:p>
            <a:pPr algn="ctr"/>
            <a:r>
              <a:rPr lang="en-US" sz="3600" dirty="0">
                <a:latin typeface="Book Antiqua" panose="02040602050305030304" pitchFamily="18" charset="0"/>
              </a:rPr>
              <a:t>LITERACY ENRICHMENT</a:t>
            </a:r>
          </a:p>
        </p:txBody>
      </p:sp>
      <p:sp>
        <p:nvSpPr>
          <p:cNvPr id="7" name="Content Placeholder 6">
            <a:extLst>
              <a:ext uri="{FF2B5EF4-FFF2-40B4-BE49-F238E27FC236}">
                <a16:creationId xmlns:a16="http://schemas.microsoft.com/office/drawing/2014/main" id="{C97805E3-D49A-4565-97F1-A4E1A8D4440F}"/>
              </a:ext>
            </a:extLst>
          </p:cNvPr>
          <p:cNvSpPr>
            <a:spLocks noGrp="1"/>
          </p:cNvSpPr>
          <p:nvPr>
            <p:ph idx="1"/>
          </p:nvPr>
        </p:nvSpPr>
        <p:spPr>
          <a:xfrm>
            <a:off x="626165" y="1769166"/>
            <a:ext cx="10982739" cy="4860234"/>
          </a:xfrm>
        </p:spPr>
        <p:txBody>
          <a:bodyPr>
            <a:normAutofit fontScale="70000" lnSpcReduction="20000"/>
          </a:bodyPr>
          <a:lstStyle/>
          <a:p>
            <a:pPr marL="0" indent="0">
              <a:buNone/>
            </a:pPr>
            <a:r>
              <a:rPr lang="en-US" dirty="0">
                <a:solidFill>
                  <a:srgbClr val="000000"/>
                </a:solidFill>
                <a:latin typeface="Book Antiqua" panose="02040602050305030304" pitchFamily="18" charset="0"/>
                <a:ea typeface="Times New Roman" panose="02020603050405020304" pitchFamily="18" charset="0"/>
              </a:rPr>
              <a:t>3</a:t>
            </a:r>
            <a:r>
              <a:rPr lang="en-US" baseline="30000" dirty="0">
                <a:solidFill>
                  <a:srgbClr val="000000"/>
                </a:solidFill>
                <a:latin typeface="Book Antiqua" panose="02040602050305030304" pitchFamily="18" charset="0"/>
                <a:ea typeface="Times New Roman" panose="02020603050405020304" pitchFamily="18" charset="0"/>
              </a:rPr>
              <a:t>rd</a:t>
            </a:r>
            <a:r>
              <a:rPr lang="en-US" dirty="0">
                <a:solidFill>
                  <a:srgbClr val="000000"/>
                </a:solidFill>
                <a:latin typeface="Book Antiqua" panose="02040602050305030304" pitchFamily="18" charset="0"/>
                <a:ea typeface="Times New Roman" panose="02020603050405020304" pitchFamily="18" charset="0"/>
              </a:rPr>
              <a:t> year Literacy Enrichment implementation</a:t>
            </a:r>
          </a:p>
          <a:p>
            <a:pPr marL="0" indent="0">
              <a:buNone/>
            </a:pPr>
            <a:endParaRPr lang="en-US" dirty="0">
              <a:solidFill>
                <a:srgbClr val="000000"/>
              </a:solidFill>
              <a:latin typeface="Book Antiqua" panose="02040602050305030304" pitchFamily="18" charset="0"/>
              <a:ea typeface="Times New Roman" panose="02020603050405020304" pitchFamily="18" charset="0"/>
            </a:endParaRPr>
          </a:p>
          <a:p>
            <a:pPr marL="0" indent="0">
              <a:buNone/>
            </a:pPr>
            <a:r>
              <a:rPr lang="en-US" dirty="0">
                <a:solidFill>
                  <a:srgbClr val="000000"/>
                </a:solidFill>
                <a:latin typeface="Book Antiqua" panose="02040602050305030304" pitchFamily="18" charset="0"/>
                <a:ea typeface="Times New Roman" panose="02020603050405020304" pitchFamily="18" charset="0"/>
              </a:rPr>
              <a:t>The primary focus of these sessions is to build the capacity of program staff to support the learning and development of children and youth in OST programs. “The ultimate goal of literacy instruction is to build a student’s comprehension, writing skills, and overall skills in communication.” (</a:t>
            </a:r>
            <a:r>
              <a:rPr lang="en-US" dirty="0" err="1">
                <a:solidFill>
                  <a:srgbClr val="000000"/>
                </a:solidFill>
                <a:latin typeface="Book Antiqua" panose="02040602050305030304" pitchFamily="18" charset="0"/>
                <a:ea typeface="Times New Roman" panose="02020603050405020304" pitchFamily="18" charset="0"/>
              </a:rPr>
              <a:t>Alber</a:t>
            </a:r>
            <a:r>
              <a:rPr lang="en-US" dirty="0">
                <a:solidFill>
                  <a:srgbClr val="000000"/>
                </a:solidFill>
                <a:latin typeface="Book Antiqua" panose="02040602050305030304" pitchFamily="18" charset="0"/>
                <a:ea typeface="Times New Roman" panose="02020603050405020304" pitchFamily="18" charset="0"/>
              </a:rPr>
              <a:t>, 2014)</a:t>
            </a:r>
          </a:p>
          <a:p>
            <a:pPr marL="0" indent="0">
              <a:buNone/>
            </a:pPr>
            <a:endParaRPr lang="en-US" dirty="0">
              <a:solidFill>
                <a:srgbClr val="000000"/>
              </a:solidFill>
              <a:latin typeface="Book Antiqua" panose="02040602050305030304" pitchFamily="18" charset="0"/>
              <a:ea typeface="Times New Roman" panose="02020603050405020304" pitchFamily="18" charset="0"/>
            </a:endParaRPr>
          </a:p>
          <a:p>
            <a:pPr marL="0" indent="0">
              <a:buNone/>
            </a:pPr>
            <a:r>
              <a:rPr lang="en-US" b="1" i="1" dirty="0">
                <a:solidFill>
                  <a:srgbClr val="000000"/>
                </a:solidFill>
                <a:latin typeface="Book Antiqua" panose="02040602050305030304" pitchFamily="18" charset="0"/>
                <a:ea typeface="Times New Roman" panose="02020603050405020304" pitchFamily="18" charset="0"/>
              </a:rPr>
              <a:t>Main objectives:</a:t>
            </a:r>
          </a:p>
          <a:p>
            <a:pPr>
              <a:buFont typeface="Wingdings" panose="05000000000000000000" pitchFamily="2" charset="2"/>
              <a:buChar char="§"/>
            </a:pPr>
            <a:r>
              <a:rPr lang="en-US" dirty="0">
                <a:latin typeface="Book Antiqua" panose="02040602050305030304" pitchFamily="18" charset="0"/>
              </a:rPr>
              <a:t>Compliment your existing program along with fostering growth and development of staff</a:t>
            </a:r>
          </a:p>
          <a:p>
            <a:pPr>
              <a:buFont typeface="Wingdings" panose="05000000000000000000" pitchFamily="2" charset="2"/>
              <a:buChar char="§"/>
            </a:pPr>
            <a:endParaRPr lang="en-US" dirty="0">
              <a:latin typeface="Book Antiqua" panose="02040602050305030304" pitchFamily="18" charset="0"/>
            </a:endParaRPr>
          </a:p>
          <a:p>
            <a:pPr>
              <a:buFont typeface="Wingdings" panose="05000000000000000000" pitchFamily="2" charset="2"/>
              <a:buChar char="§"/>
            </a:pPr>
            <a:r>
              <a:rPr lang="en-US" i="1" dirty="0">
                <a:latin typeface="Book Antiqua" panose="02040602050305030304" pitchFamily="18" charset="0"/>
              </a:rPr>
              <a:t>Develop </a:t>
            </a:r>
            <a:r>
              <a:rPr lang="en-US" dirty="0">
                <a:latin typeface="Book Antiqua" panose="02040602050305030304" pitchFamily="18" charset="0"/>
              </a:rPr>
              <a:t>and </a:t>
            </a:r>
            <a:r>
              <a:rPr lang="en-US" i="1" dirty="0">
                <a:latin typeface="Book Antiqua" panose="02040602050305030304" pitchFamily="18" charset="0"/>
              </a:rPr>
              <a:t>Reinforce</a:t>
            </a:r>
            <a:r>
              <a:rPr lang="en-US" dirty="0">
                <a:latin typeface="Book Antiqua" panose="02040602050305030304" pitchFamily="18" charset="0"/>
              </a:rPr>
              <a:t> youth literacy skills </a:t>
            </a:r>
            <a:endParaRPr lang="en-US" dirty="0">
              <a:highlight>
                <a:srgbClr val="FFFF00"/>
              </a:highlight>
              <a:latin typeface="Book Antiqua" panose="02040602050305030304" pitchFamily="18" charset="0"/>
            </a:endParaRPr>
          </a:p>
          <a:p>
            <a:pPr>
              <a:buFont typeface="Wingdings" panose="05000000000000000000" pitchFamily="2" charset="2"/>
              <a:buChar char="§"/>
            </a:pPr>
            <a:endParaRPr lang="en-US" dirty="0">
              <a:latin typeface="Book Antiqua" panose="02040602050305030304" pitchFamily="18" charset="0"/>
            </a:endParaRPr>
          </a:p>
          <a:p>
            <a:pPr>
              <a:buFont typeface="Wingdings" panose="05000000000000000000" pitchFamily="2" charset="2"/>
              <a:buChar char="§"/>
            </a:pPr>
            <a:r>
              <a:rPr lang="en-US" dirty="0">
                <a:latin typeface="Book Antiqua" panose="02040602050305030304" pitchFamily="18" charset="0"/>
              </a:rPr>
              <a:t>Integration of Best Practices </a:t>
            </a:r>
          </a:p>
          <a:p>
            <a:pPr>
              <a:buFont typeface="Wingdings" panose="05000000000000000000" pitchFamily="2" charset="2"/>
              <a:buChar char="§"/>
            </a:pPr>
            <a:endParaRPr lang="en-US" dirty="0">
              <a:latin typeface="Book Antiqua" panose="02040602050305030304" pitchFamily="18" charset="0"/>
            </a:endParaRPr>
          </a:p>
          <a:p>
            <a:pPr>
              <a:buFont typeface="Wingdings" panose="05000000000000000000" pitchFamily="2" charset="2"/>
              <a:buChar char="§"/>
            </a:pPr>
            <a:r>
              <a:rPr lang="en-US" dirty="0">
                <a:latin typeface="Book Antiqua" panose="02040602050305030304" pitchFamily="18" charset="0"/>
              </a:rPr>
              <a:t>Provide a platform for new ideas and Create opportunities to share</a:t>
            </a:r>
          </a:p>
          <a:p>
            <a:endParaRPr lang="en-US" dirty="0"/>
          </a:p>
        </p:txBody>
      </p:sp>
      <p:sp>
        <p:nvSpPr>
          <p:cNvPr id="9" name="Title 1">
            <a:extLst>
              <a:ext uri="{FF2B5EF4-FFF2-40B4-BE49-F238E27FC236}">
                <a16:creationId xmlns:a16="http://schemas.microsoft.com/office/drawing/2014/main" id="{ADE30F02-0763-4D77-95AF-BC3A0DBDD188}"/>
              </a:ext>
            </a:extLst>
          </p:cNvPr>
          <p:cNvSpPr txBox="1">
            <a:spLocks/>
          </p:cNvSpPr>
          <p:nvPr/>
        </p:nvSpPr>
        <p:spPr>
          <a:xfrm>
            <a:off x="6096000" y="4551682"/>
            <a:ext cx="5636442" cy="1056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Book Antiqua" panose="02040602050305030304" pitchFamily="18" charset="0"/>
            </a:endParaRPr>
          </a:p>
        </p:txBody>
      </p:sp>
    </p:spTree>
    <p:extLst>
      <p:ext uri="{BB962C8B-B14F-4D97-AF65-F5344CB8AC3E}">
        <p14:creationId xmlns:p14="http://schemas.microsoft.com/office/powerpoint/2010/main" val="1211330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373B-9FAA-4EB2-97E6-260F93F62FF9}"/>
              </a:ext>
            </a:extLst>
          </p:cNvPr>
          <p:cNvSpPr>
            <a:spLocks noGrp="1"/>
          </p:cNvSpPr>
          <p:nvPr>
            <p:ph type="title"/>
          </p:nvPr>
        </p:nvSpPr>
        <p:spPr/>
        <p:txBody>
          <a:bodyPr/>
          <a:lstStyle/>
          <a:p>
            <a:pPr algn="ctr"/>
            <a:r>
              <a:rPr lang="en-US" dirty="0">
                <a:latin typeface="Book Antiqua" panose="02040602050305030304" pitchFamily="18" charset="0"/>
              </a:rPr>
              <a:t>LITERACY DEFINED </a:t>
            </a:r>
          </a:p>
        </p:txBody>
      </p:sp>
      <p:sp>
        <p:nvSpPr>
          <p:cNvPr id="3" name="Content Placeholder 2">
            <a:extLst>
              <a:ext uri="{FF2B5EF4-FFF2-40B4-BE49-F238E27FC236}">
                <a16:creationId xmlns:a16="http://schemas.microsoft.com/office/drawing/2014/main" id="{16D4CE80-FFD2-4293-8B62-FF60DA7466A0}"/>
              </a:ext>
            </a:extLst>
          </p:cNvPr>
          <p:cNvSpPr>
            <a:spLocks noGrp="1"/>
          </p:cNvSpPr>
          <p:nvPr>
            <p:ph sz="half" idx="1"/>
          </p:nvPr>
        </p:nvSpPr>
        <p:spPr/>
        <p:txBody>
          <a:bodyPr>
            <a:normAutofit fontScale="92500" lnSpcReduction="20000"/>
          </a:bodyPr>
          <a:lstStyle/>
          <a:p>
            <a:r>
              <a:rPr lang="en-US" dirty="0">
                <a:latin typeface="Book Antiqua" panose="02040602050305030304" pitchFamily="18" charset="0"/>
              </a:rPr>
              <a:t>The word “LITERACY” has evolved over time</a:t>
            </a:r>
            <a:br>
              <a:rPr lang="en-US" dirty="0">
                <a:latin typeface="Book Antiqua" panose="02040602050305030304" pitchFamily="18" charset="0"/>
              </a:rPr>
            </a:br>
            <a:r>
              <a:rPr lang="en-US" dirty="0">
                <a:latin typeface="Book Antiqua" panose="02040602050305030304" pitchFamily="18" charset="0"/>
              </a:rPr>
              <a:t>-- topic of discussion among researchers, practitioners, and educators</a:t>
            </a:r>
            <a:br>
              <a:rPr lang="en-US" dirty="0">
                <a:latin typeface="Book Antiqua" panose="02040602050305030304" pitchFamily="18" charset="0"/>
              </a:rPr>
            </a:br>
            <a:endParaRPr lang="en-US" dirty="0">
              <a:latin typeface="Book Antiqua" panose="02040602050305030304" pitchFamily="18" charset="0"/>
            </a:endParaRPr>
          </a:p>
          <a:p>
            <a:r>
              <a:rPr lang="en-US" dirty="0">
                <a:latin typeface="Book Antiqua" panose="02040602050305030304" pitchFamily="18" charset="0"/>
                <a:sym typeface="Wingdings" panose="05000000000000000000" pitchFamily="2" charset="2"/>
              </a:rPr>
              <a:t>Literacy is the ability to read, write, and comprehend (speaking and listening)</a:t>
            </a:r>
            <a:br>
              <a:rPr lang="en-US" dirty="0">
                <a:latin typeface="Book Antiqua" panose="02040602050305030304" pitchFamily="18" charset="0"/>
                <a:sym typeface="Wingdings" panose="05000000000000000000" pitchFamily="2" charset="2"/>
              </a:rPr>
            </a:br>
            <a:r>
              <a:rPr lang="en-US" dirty="0">
                <a:latin typeface="Book Antiqua" panose="02040602050305030304" pitchFamily="18" charset="0"/>
                <a:sym typeface="Wingdings" panose="05000000000000000000" pitchFamily="2" charset="2"/>
              </a:rPr>
              <a:t>-- interaction with the world </a:t>
            </a:r>
            <a:br>
              <a:rPr lang="en-US" dirty="0">
                <a:latin typeface="Book Antiqua" panose="02040602050305030304" pitchFamily="18" charset="0"/>
                <a:sym typeface="Wingdings" panose="05000000000000000000" pitchFamily="2" charset="2"/>
              </a:rPr>
            </a:br>
            <a:r>
              <a:rPr lang="en-US" dirty="0">
                <a:latin typeface="Book Antiqua" panose="02040602050305030304" pitchFamily="18" charset="0"/>
                <a:sym typeface="Wingdings" panose="05000000000000000000" pitchFamily="2" charset="2"/>
              </a:rPr>
              <a:t>-- educational literacy – grasp concepts, explore subjects, communicate effectively </a:t>
            </a:r>
            <a:br>
              <a:rPr lang="en-US" dirty="0">
                <a:latin typeface="Book Antiqua" panose="02040602050305030304" pitchFamily="18" charset="0"/>
              </a:rPr>
            </a:br>
            <a:endParaRPr lang="en-US" dirty="0">
              <a:latin typeface="Book Antiqua" panose="02040602050305030304" pitchFamily="18" charset="0"/>
            </a:endParaRPr>
          </a:p>
          <a:p>
            <a:endParaRPr lang="en-US" dirty="0"/>
          </a:p>
        </p:txBody>
      </p:sp>
      <p:sp>
        <p:nvSpPr>
          <p:cNvPr id="4" name="Content Placeholder 3">
            <a:extLst>
              <a:ext uri="{FF2B5EF4-FFF2-40B4-BE49-F238E27FC236}">
                <a16:creationId xmlns:a16="http://schemas.microsoft.com/office/drawing/2014/main" id="{47254353-0724-4C0C-A8F2-A58B54501FD5}"/>
              </a:ext>
            </a:extLst>
          </p:cNvPr>
          <p:cNvSpPr>
            <a:spLocks noGrp="1"/>
          </p:cNvSpPr>
          <p:nvPr>
            <p:ph sz="half" idx="2"/>
          </p:nvPr>
        </p:nvSpPr>
        <p:spPr/>
        <p:txBody>
          <a:bodyPr>
            <a:normAutofit fontScale="92500" lnSpcReduction="20000"/>
          </a:bodyPr>
          <a:lstStyle/>
          <a:p>
            <a:pPr>
              <a:lnSpc>
                <a:spcPct val="120000"/>
              </a:lnSpc>
              <a:spcBef>
                <a:spcPts val="0"/>
              </a:spcBef>
            </a:pPr>
            <a:r>
              <a:rPr lang="en-US" dirty="0">
                <a:latin typeface="Book Antiqua" panose="02040602050305030304" pitchFamily="18" charset="0"/>
              </a:rPr>
              <a:t>Literacy can be referred to the </a:t>
            </a:r>
            <a:r>
              <a:rPr lang="en-US" u="sng" dirty="0">
                <a:latin typeface="Book Antiqua" panose="02040602050305030304" pitchFamily="18" charset="0"/>
              </a:rPr>
              <a:t>development of literate practices</a:t>
            </a:r>
            <a:r>
              <a:rPr lang="en-US" dirty="0">
                <a:latin typeface="Book Antiqua" panose="02040602050305030304" pitchFamily="18" charset="0"/>
              </a:rPr>
              <a:t>; therefore, allowing people to understand how meaning is made (language and text).</a:t>
            </a:r>
          </a:p>
          <a:p>
            <a:pPr marL="0" indent="0">
              <a:buNone/>
            </a:pPr>
            <a:endParaRPr lang="en-US" dirty="0">
              <a:latin typeface="Book Antiqua" panose="02040602050305030304" pitchFamily="18" charset="0"/>
            </a:endParaRPr>
          </a:p>
          <a:p>
            <a:pPr marL="0" indent="0">
              <a:buNone/>
            </a:pPr>
            <a:r>
              <a:rPr lang="en-US" i="1" dirty="0">
                <a:latin typeface="Times New Roman" panose="02020603050405020304" pitchFamily="18" charset="0"/>
                <a:cs typeface="Times New Roman" panose="02020603050405020304" pitchFamily="18" charset="0"/>
              </a:rPr>
              <a:t> </a:t>
            </a:r>
            <a:endParaRPr lang="en-US" dirty="0">
              <a:latin typeface="Book Antiqua" panose="02040602050305030304" pitchFamily="18" charset="0"/>
            </a:endParaRPr>
          </a:p>
          <a:p>
            <a:endParaRPr lang="en-US" dirty="0">
              <a:latin typeface="Book Antiqua" panose="02040602050305030304" pitchFamily="18" charset="0"/>
            </a:endParaRPr>
          </a:p>
          <a:p>
            <a:pPr marL="0" indent="0">
              <a:buNone/>
            </a:pPr>
            <a:endParaRPr lang="en-US" dirty="0"/>
          </a:p>
        </p:txBody>
      </p:sp>
      <p:pic>
        <p:nvPicPr>
          <p:cNvPr id="1026" name="Picture 2" descr="Literacy is power ... everywhere — Literacy DuPage">
            <a:extLst>
              <a:ext uri="{FF2B5EF4-FFF2-40B4-BE49-F238E27FC236}">
                <a16:creationId xmlns:a16="http://schemas.microsoft.com/office/drawing/2014/main" id="{48EE0D32-4D1E-4297-9F9E-C1D8299A6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932" y="4502344"/>
            <a:ext cx="4871739" cy="225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405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1032-D631-49BE-BDC0-508C50F1990C}"/>
              </a:ext>
            </a:extLst>
          </p:cNvPr>
          <p:cNvSpPr>
            <a:spLocks noGrp="1"/>
          </p:cNvSpPr>
          <p:nvPr>
            <p:ph type="title"/>
          </p:nvPr>
        </p:nvSpPr>
        <p:spPr/>
        <p:txBody>
          <a:bodyPr/>
          <a:lstStyle/>
          <a:p>
            <a:pPr algn="ctr"/>
            <a:r>
              <a:rPr lang="en-US" dirty="0">
                <a:latin typeface="Book Antiqua" panose="02040602050305030304" pitchFamily="18" charset="0"/>
              </a:rPr>
              <a:t>INTEGRATED BEST PRACTICES</a:t>
            </a:r>
          </a:p>
        </p:txBody>
      </p:sp>
      <p:sp>
        <p:nvSpPr>
          <p:cNvPr id="3" name="Content Placeholder 2">
            <a:extLst>
              <a:ext uri="{FF2B5EF4-FFF2-40B4-BE49-F238E27FC236}">
                <a16:creationId xmlns:a16="http://schemas.microsoft.com/office/drawing/2014/main" id="{DAE13A94-90DA-4D0C-8A67-CF0117B712F7}"/>
              </a:ext>
            </a:extLst>
          </p:cNvPr>
          <p:cNvSpPr>
            <a:spLocks noGrp="1"/>
          </p:cNvSpPr>
          <p:nvPr>
            <p:ph idx="1"/>
          </p:nvPr>
        </p:nvSpPr>
        <p:spPr/>
        <p:txBody>
          <a:bodyPr>
            <a:normAutofit fontScale="92500" lnSpcReduction="10000"/>
          </a:bodyPr>
          <a:lstStyle/>
          <a:p>
            <a:r>
              <a:rPr lang="en-US" dirty="0">
                <a:latin typeface="Book Antiqua" panose="02040602050305030304" pitchFamily="18" charset="0"/>
              </a:rPr>
              <a:t>Embedded Instruction </a:t>
            </a:r>
            <a:br>
              <a:rPr lang="en-US" dirty="0">
                <a:latin typeface="Book Antiqua" panose="02040602050305030304" pitchFamily="18" charset="0"/>
              </a:rPr>
            </a:br>
            <a:r>
              <a:rPr lang="en-US" dirty="0">
                <a:latin typeface="Book Antiqua" panose="02040602050305030304" pitchFamily="18" charset="0"/>
              </a:rPr>
              <a:t>-- planned and intentional learning opportunities that are inserted in everyday routines and activities; done in a way not to point out the obvious. </a:t>
            </a:r>
            <a:br>
              <a:rPr lang="en-US" dirty="0">
                <a:latin typeface="Book Antiqua" panose="02040602050305030304" pitchFamily="18" charset="0"/>
              </a:rPr>
            </a:br>
            <a:r>
              <a:rPr lang="en-US" dirty="0">
                <a:latin typeface="Book Antiqua" panose="02040602050305030304" pitchFamily="18" charset="0"/>
              </a:rPr>
              <a:t> </a:t>
            </a:r>
          </a:p>
          <a:p>
            <a:r>
              <a:rPr lang="en-US" dirty="0">
                <a:latin typeface="Book Antiqua" panose="02040602050305030304" pitchFamily="18" charset="0"/>
              </a:rPr>
              <a:t>Differentiated Learning</a:t>
            </a:r>
            <a:br>
              <a:rPr lang="en-US" dirty="0">
                <a:latin typeface="Book Antiqua" panose="02040602050305030304" pitchFamily="18" charset="0"/>
              </a:rPr>
            </a:br>
            <a:r>
              <a:rPr lang="en-US" dirty="0">
                <a:latin typeface="Book Antiqua" panose="02040602050305030304" pitchFamily="18" charset="0"/>
              </a:rPr>
              <a:t>-- providing content and materials that embrace all levels of learning and styles (hands-on, discussion, writing/reading).</a:t>
            </a:r>
            <a:br>
              <a:rPr lang="en-US" dirty="0">
                <a:latin typeface="Book Antiqua" panose="02040602050305030304" pitchFamily="18" charset="0"/>
              </a:rPr>
            </a:br>
            <a:endParaRPr lang="en-US" dirty="0">
              <a:latin typeface="Book Antiqua" panose="02040602050305030304" pitchFamily="18" charset="0"/>
            </a:endParaRPr>
          </a:p>
          <a:p>
            <a:r>
              <a:rPr lang="en-US" dirty="0">
                <a:latin typeface="Book Antiqua" panose="02040602050305030304" pitchFamily="18" charset="0"/>
              </a:rPr>
              <a:t>Content and Delivery</a:t>
            </a:r>
            <a:br>
              <a:rPr lang="en-US" dirty="0">
                <a:latin typeface="Book Antiqua" panose="02040602050305030304" pitchFamily="18" charset="0"/>
              </a:rPr>
            </a:br>
            <a:r>
              <a:rPr lang="en-US" dirty="0">
                <a:latin typeface="Book Antiqua" panose="02040602050305030304" pitchFamily="18" charset="0"/>
              </a:rPr>
              <a:t>-- being aware of content (grade/skill appropriate)</a:t>
            </a:r>
            <a:br>
              <a:rPr lang="en-US" dirty="0">
                <a:latin typeface="Book Antiqua" panose="02040602050305030304" pitchFamily="18" charset="0"/>
              </a:rPr>
            </a:br>
            <a:r>
              <a:rPr lang="en-US" dirty="0">
                <a:latin typeface="Book Antiqua" panose="02040602050305030304" pitchFamily="18" charset="0"/>
              </a:rPr>
              <a:t>-- style of delivery </a:t>
            </a:r>
          </a:p>
        </p:txBody>
      </p:sp>
    </p:spTree>
    <p:extLst>
      <p:ext uri="{BB962C8B-B14F-4D97-AF65-F5344CB8AC3E}">
        <p14:creationId xmlns:p14="http://schemas.microsoft.com/office/powerpoint/2010/main" val="186958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EB47-8E24-470F-A364-687B327785F8}"/>
              </a:ext>
            </a:extLst>
          </p:cNvPr>
          <p:cNvSpPr>
            <a:spLocks noGrp="1"/>
          </p:cNvSpPr>
          <p:nvPr>
            <p:ph type="title"/>
          </p:nvPr>
        </p:nvSpPr>
        <p:spPr/>
        <p:txBody>
          <a:bodyPr>
            <a:normAutofit/>
          </a:bodyPr>
          <a:lstStyle/>
          <a:p>
            <a:pPr algn="ctr"/>
            <a:r>
              <a:rPr lang="en-US" sz="4800" dirty="0">
                <a:latin typeface="Times New Roman" panose="02020603050405020304" pitchFamily="18" charset="0"/>
                <a:cs typeface="Times New Roman" panose="02020603050405020304" pitchFamily="18" charset="0"/>
              </a:rPr>
              <a:t>4 corners + 1</a:t>
            </a:r>
          </a:p>
        </p:txBody>
      </p:sp>
      <p:graphicFrame>
        <p:nvGraphicFramePr>
          <p:cNvPr id="4" name="Content Placeholder 3">
            <a:extLst>
              <a:ext uri="{FF2B5EF4-FFF2-40B4-BE49-F238E27FC236}">
                <a16:creationId xmlns:a16="http://schemas.microsoft.com/office/drawing/2014/main" id="{A0A9DEF6-9408-4263-B9FD-142F076286CA}"/>
              </a:ext>
            </a:extLst>
          </p:cNvPr>
          <p:cNvGraphicFramePr>
            <a:graphicFrameLocks noGrp="1"/>
          </p:cNvGraphicFramePr>
          <p:nvPr>
            <p:ph idx="1"/>
            <p:extLst>
              <p:ext uri="{D42A27DB-BD31-4B8C-83A1-F6EECF244321}">
                <p14:modId xmlns:p14="http://schemas.microsoft.com/office/powerpoint/2010/main" val="1295695331"/>
              </p:ext>
            </p:extLst>
          </p:nvPr>
        </p:nvGraphicFramePr>
        <p:xfrm>
          <a:off x="395926" y="2181224"/>
          <a:ext cx="11406433" cy="4313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78D2A35-C052-46E6-AFA0-7D3E7751DFE5}"/>
              </a:ext>
            </a:extLst>
          </p:cNvPr>
          <p:cNvSpPr txBox="1"/>
          <p:nvPr/>
        </p:nvSpPr>
        <p:spPr>
          <a:xfrm>
            <a:off x="10030120" y="6487766"/>
            <a:ext cx="1926654" cy="430887"/>
          </a:xfrm>
          <a:prstGeom prst="rect">
            <a:avLst/>
          </a:prstGeom>
          <a:noFill/>
        </p:spPr>
        <p:txBody>
          <a:bodyPr wrap="square" rtlCol="0">
            <a:spAutoFit/>
          </a:bodyPr>
          <a:lstStyle/>
          <a:p>
            <a:r>
              <a:rPr lang="en-US" sz="1100" dirty="0"/>
              <a:t>12 min</a:t>
            </a:r>
          </a:p>
          <a:p>
            <a:r>
              <a:rPr lang="en-US" sz="1100" dirty="0"/>
              <a:t>5-8 min</a:t>
            </a:r>
          </a:p>
        </p:txBody>
      </p:sp>
    </p:spTree>
    <p:extLst>
      <p:ext uri="{BB962C8B-B14F-4D97-AF65-F5344CB8AC3E}">
        <p14:creationId xmlns:p14="http://schemas.microsoft.com/office/powerpoint/2010/main" val="269076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2852</TotalTime>
  <Words>515</Words>
  <Application>Microsoft Office PowerPoint</Application>
  <PresentationFormat>Widescreen</PresentationFormat>
  <Paragraphs>85</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Book Antiqua</vt:lpstr>
      <vt:lpstr>Calibri</vt:lpstr>
      <vt:lpstr>Calibri Light</vt:lpstr>
      <vt:lpstr>Times New Roman</vt:lpstr>
      <vt:lpstr>Wingdings</vt:lpstr>
      <vt:lpstr>Office Theme</vt:lpstr>
      <vt:lpstr>LITERACY ENRICHMENT PROFESSIONAL DEVELOPMENT</vt:lpstr>
      <vt:lpstr>AS YOU JOIN…</vt:lpstr>
      <vt:lpstr>HOUSE KEEPING</vt:lpstr>
      <vt:lpstr>THINGS to KNOW</vt:lpstr>
      <vt:lpstr>AGENDA</vt:lpstr>
      <vt:lpstr>LITERACY ENRICHMENT</vt:lpstr>
      <vt:lpstr>LITERACY DEFINED </vt:lpstr>
      <vt:lpstr>INTEGRATED BEST PRACTICES</vt:lpstr>
      <vt:lpstr>4 corners + 1</vt:lpstr>
      <vt:lpstr>NATIONAL FAMILY LITERACY DAY</vt:lpstr>
      <vt:lpstr>FEATURED BOOK(s) of the WEEK</vt:lpstr>
      <vt:lpstr>ACTIVITY – WRITING A STORY</vt:lpstr>
      <vt:lpstr>ACTIVITY – TELL A STORY</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Teressa</cp:lastModifiedBy>
  <cp:revision>186</cp:revision>
  <dcterms:created xsi:type="dcterms:W3CDTF">2019-10-09T00:10:24Z</dcterms:created>
  <dcterms:modified xsi:type="dcterms:W3CDTF">2021-10-22T13:40:52Z</dcterms:modified>
</cp:coreProperties>
</file>